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348" r:id="rId3"/>
    <p:sldId id="347" r:id="rId4"/>
    <p:sldId id="257" r:id="rId5"/>
    <p:sldId id="258" r:id="rId6"/>
    <p:sldId id="259" r:id="rId7"/>
    <p:sldId id="261" r:id="rId8"/>
    <p:sldId id="262" r:id="rId9"/>
    <p:sldId id="293" r:id="rId10"/>
    <p:sldId id="363" r:id="rId11"/>
    <p:sldId id="364" r:id="rId12"/>
    <p:sldId id="365" r:id="rId13"/>
    <p:sldId id="366" r:id="rId14"/>
    <p:sldId id="367" r:id="rId15"/>
    <p:sldId id="368" r:id="rId16"/>
    <p:sldId id="369" r:id="rId17"/>
    <p:sldId id="370" r:id="rId18"/>
    <p:sldId id="371" r:id="rId19"/>
    <p:sldId id="372" r:id="rId20"/>
    <p:sldId id="374" r:id="rId21"/>
    <p:sldId id="375" r:id="rId22"/>
    <p:sldId id="376" r:id="rId23"/>
    <p:sldId id="378" r:id="rId24"/>
    <p:sldId id="379" r:id="rId25"/>
    <p:sldId id="380" r:id="rId26"/>
    <p:sldId id="289" r:id="rId27"/>
    <p:sldId id="290" r:id="rId28"/>
    <p:sldId id="321" r:id="rId29"/>
    <p:sldId id="291" r:id="rId30"/>
    <p:sldId id="292" r:id="rId31"/>
    <p:sldId id="349" r:id="rId32"/>
    <p:sldId id="350" r:id="rId33"/>
    <p:sldId id="351" r:id="rId34"/>
    <p:sldId id="352" r:id="rId35"/>
    <p:sldId id="353" r:id="rId36"/>
    <p:sldId id="354" r:id="rId37"/>
    <p:sldId id="391" r:id="rId38"/>
    <p:sldId id="392" r:id="rId39"/>
    <p:sldId id="394" r:id="rId40"/>
    <p:sldId id="396" r:id="rId41"/>
    <p:sldId id="397" r:id="rId42"/>
    <p:sldId id="398" r:id="rId43"/>
    <p:sldId id="381" r:id="rId44"/>
    <p:sldId id="383" r:id="rId45"/>
    <p:sldId id="384" r:id="rId46"/>
    <p:sldId id="385" r:id="rId47"/>
    <p:sldId id="356" r:id="rId48"/>
    <p:sldId id="357" r:id="rId49"/>
    <p:sldId id="358" r:id="rId50"/>
    <p:sldId id="359" r:id="rId51"/>
    <p:sldId id="360" r:id="rId52"/>
    <p:sldId id="361" r:id="rId53"/>
    <p:sldId id="399"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412" r:id="rId67"/>
    <p:sldId id="386" r:id="rId68"/>
    <p:sldId id="388" r:id="rId69"/>
    <p:sldId id="430" r:id="rId70"/>
    <p:sldId id="389" r:id="rId71"/>
    <p:sldId id="390" r:id="rId72"/>
    <p:sldId id="260"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7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9323D16-CD4B-452C-9007-1E115263CCFF}" type="doc">
      <dgm:prSet loTypeId="urn:microsoft.com/office/officeart/2005/8/layout/chevron2" loCatId="list" qsTypeId="urn:microsoft.com/office/officeart/2005/8/quickstyle/simple1#2" qsCatId="simple" csTypeId="urn:microsoft.com/office/officeart/2005/8/colors/colorful4#2" csCatId="colorful" phldr="1"/>
      <dgm:spPr/>
      <dgm:t>
        <a:bodyPr/>
        <a:lstStyle/>
        <a:p>
          <a:endParaRPr lang="zh-CN" altLang="en-US"/>
        </a:p>
      </dgm:t>
    </dgm:pt>
    <dgm:pt modelId="{4E9D2681-3729-448C-9BEE-B06ECCAEA073}">
      <dgm:prSet phldrT="[文本]" phldr="0" custT="1"/>
      <dgm:spPr>
        <a:xfrm rot="5400000">
          <a:off x="-103112" y="105889"/>
          <a:ext cx="687418" cy="481193"/>
        </a:xfrm>
        <a:solidFill>
          <a:srgbClr val="8064A2">
            <a:hueOff val="0"/>
            <a:satOff val="0"/>
            <a:lumOff val="0"/>
            <a:alphaOff val="0"/>
          </a:srgbClr>
        </a:solidFill>
        <a:ln w="25400" cap="flat" cmpd="sng" algn="ctr">
          <a:solidFill>
            <a:srgbClr val="8064A2">
              <a:hueOff val="0"/>
              <a:satOff val="0"/>
              <a:lumOff val="0"/>
              <a:alphaOff val="0"/>
            </a:srgbClr>
          </a:solidFill>
          <a:prstDash val="solid"/>
        </a:ln>
        <a:effectLst/>
      </dgm:spPr>
      <dgm:t>
        <a:bodyPr vert="horz" wrap="square"/>
        <a:lstStyle/>
        <a:p>
          <a:pPr algn="ctr">
            <a:lnSpc>
              <a:spcPct val="100000"/>
            </a:lnSpc>
            <a:spcBef>
              <a:spcPct val="0"/>
            </a:spcBef>
            <a:spcAft>
              <a:spcPct val="35000"/>
            </a:spcAft>
          </a:pPr>
          <a:r>
            <a:rPr lang="zh-CN" altLang="en-US" sz="1000" b="1">
              <a:solidFill>
                <a:sysClr val="window" lastClr="FFFFFF"/>
              </a:solidFill>
              <a:latin typeface="+mn-ea"/>
              <a:cs typeface="+mn-cs"/>
            </a:rPr>
            <a:t>信息获取</a:t>
          </a:r>
        </a:p>
      </dgm:t>
    </dgm:pt>
    <dgm:pt modelId="{7EBF757C-1AB5-4410-AD30-B83915077209}" type="parTrans" cxnId="{90FAF744-07A4-4B27-A2D0-3FF293CE04C2}">
      <dgm:prSet/>
      <dgm:spPr/>
      <dgm:t>
        <a:bodyPr/>
        <a:lstStyle/>
        <a:p>
          <a:pPr algn="l"/>
          <a:endParaRPr lang="zh-CN" altLang="en-US" sz="900">
            <a:latin typeface="微软雅黑" panose="020B0503020204020204" charset="-122"/>
            <a:ea typeface="微软雅黑" panose="020B0503020204020204" charset="-122"/>
          </a:endParaRPr>
        </a:p>
      </dgm:t>
    </dgm:pt>
    <dgm:pt modelId="{4DBC8E76-295E-4EDF-8AB8-CF4D1F12B5A9}" type="sibTrans" cxnId="{90FAF744-07A4-4B27-A2D0-3FF293CE04C2}">
      <dgm:prSet/>
      <dgm:spPr/>
      <dgm:t>
        <a:bodyPr/>
        <a:lstStyle/>
        <a:p>
          <a:pPr algn="l"/>
          <a:endParaRPr lang="zh-CN" altLang="en-US" sz="900">
            <a:latin typeface="微软雅黑" panose="020B0503020204020204" charset="-122"/>
            <a:ea typeface="微软雅黑" panose="020B0503020204020204" charset="-122"/>
          </a:endParaRPr>
        </a:p>
      </dgm:t>
    </dgm:pt>
    <dgm:pt modelId="{F3D637C5-6938-4335-B810-0A0777ADDEC2}">
      <dgm:prSet phldrT="[文本]" phldr="0" custT="1"/>
      <dgm:spPr>
        <a:xfrm rot="5400000">
          <a:off x="2474138" y="-1990168"/>
          <a:ext cx="446822" cy="4432712"/>
        </a:xfr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t>
        <a:bodyPr vert="horz" wrap="square"/>
        <a:lstStyle/>
        <a:p>
          <a:pPr algn="l">
            <a:lnSpc>
              <a:spcPct val="100000"/>
            </a:lnSpc>
            <a:spcBef>
              <a:spcPct val="0"/>
            </a:spcBef>
            <a:spcAft>
              <a:spcPct val="15000"/>
            </a:spcAft>
          </a:pPr>
          <a:r>
            <a:rPr lang="zh-CN" altLang="en-US" sz="1200">
              <a:solidFill>
                <a:sysClr val="windowText" lastClr="000000">
                  <a:hueOff val="0"/>
                  <a:satOff val="0"/>
                  <a:lumOff val="0"/>
                  <a:alphaOff val="0"/>
                </a:sysClr>
              </a:solidFill>
              <a:latin typeface="+mn-ea"/>
              <a:cs typeface="+mn-cs"/>
            </a:rPr>
            <a:t>通过传感器，将光或声音等信息转化为电信息。即获取研究对象的基本信息并通过某种方法将其转变为机器能够认识的信息。</a:t>
          </a:r>
          <a:endParaRPr sz="1200">
            <a:latin typeface="+mn-ea"/>
          </a:endParaRPr>
        </a:p>
      </dgm:t>
    </dgm:pt>
    <dgm:pt modelId="{707E0C30-F1E5-4DE1-B880-D54F850867B8}" type="parTrans" cxnId="{C71F4431-1FFC-4330-8455-D991321CA1F5}">
      <dgm:prSet/>
      <dgm:spPr/>
      <dgm:t>
        <a:bodyPr/>
        <a:lstStyle/>
        <a:p>
          <a:pPr algn="l"/>
          <a:endParaRPr lang="zh-CN" altLang="en-US" sz="900">
            <a:latin typeface="微软雅黑" panose="020B0503020204020204" charset="-122"/>
            <a:ea typeface="微软雅黑" panose="020B0503020204020204" charset="-122"/>
          </a:endParaRPr>
        </a:p>
      </dgm:t>
    </dgm:pt>
    <dgm:pt modelId="{B3B1E464-23C7-47F8-8A15-D5C60187AA13}" type="sibTrans" cxnId="{C71F4431-1FFC-4330-8455-D991321CA1F5}">
      <dgm:prSet/>
      <dgm:spPr/>
      <dgm:t>
        <a:bodyPr/>
        <a:lstStyle/>
        <a:p>
          <a:pPr algn="l"/>
          <a:endParaRPr lang="zh-CN" altLang="en-US" sz="900">
            <a:latin typeface="微软雅黑" panose="020B0503020204020204" charset="-122"/>
            <a:ea typeface="微软雅黑" panose="020B0503020204020204" charset="-122"/>
          </a:endParaRPr>
        </a:p>
      </dgm:t>
    </dgm:pt>
    <dgm:pt modelId="{9F76851E-5DF2-48F8-9D82-EC69D8E2034B}">
      <dgm:prSet phldrT="[文本]" phldr="0" custT="1"/>
      <dgm:spPr>
        <a:xfrm rot="5400000">
          <a:off x="-103112" y="668142"/>
          <a:ext cx="687418" cy="481193"/>
        </a:xfrm>
        <a:solidFill>
          <a:srgbClr val="8064A2">
            <a:hueOff val="-1116192"/>
            <a:satOff val="6725"/>
            <a:lumOff val="539"/>
            <a:alphaOff val="0"/>
          </a:srgbClr>
        </a:solidFill>
        <a:ln w="25400" cap="flat" cmpd="sng" algn="ctr">
          <a:solidFill>
            <a:srgbClr val="8064A2">
              <a:hueOff val="-1116192"/>
              <a:satOff val="6725"/>
              <a:lumOff val="539"/>
              <a:alphaOff val="0"/>
            </a:srgbClr>
          </a:solidFill>
          <a:prstDash val="solid"/>
        </a:ln>
        <a:effectLst/>
      </dgm:spPr>
      <dgm:t>
        <a:bodyPr vert="horz" wrap="square"/>
        <a:lstStyle/>
        <a:p>
          <a:pPr algn="ctr">
            <a:lnSpc>
              <a:spcPct val="100000"/>
            </a:lnSpc>
            <a:spcBef>
              <a:spcPct val="0"/>
            </a:spcBef>
            <a:spcAft>
              <a:spcPct val="35000"/>
            </a:spcAft>
          </a:pPr>
          <a:r>
            <a:rPr lang="zh-CN" altLang="en-US" sz="1000" b="1">
              <a:solidFill>
                <a:sysClr val="window" lastClr="FFFFFF"/>
              </a:solidFill>
              <a:latin typeface="+mn-ea"/>
              <a:cs typeface="+mn-cs"/>
            </a:rPr>
            <a:t>预处理</a:t>
          </a:r>
        </a:p>
      </dgm:t>
    </dgm:pt>
    <dgm:pt modelId="{DB3A304A-4B38-4F94-8195-4F637C05DE36}" type="parTrans" cxnId="{21C5A06F-2BD9-4181-8210-FE96913FB9FD}">
      <dgm:prSet/>
      <dgm:spPr/>
      <dgm:t>
        <a:bodyPr/>
        <a:lstStyle/>
        <a:p>
          <a:pPr algn="l"/>
          <a:endParaRPr lang="zh-CN" altLang="en-US" sz="900">
            <a:latin typeface="微软雅黑" panose="020B0503020204020204" charset="-122"/>
            <a:ea typeface="微软雅黑" panose="020B0503020204020204" charset="-122"/>
          </a:endParaRPr>
        </a:p>
      </dgm:t>
    </dgm:pt>
    <dgm:pt modelId="{9B312B86-F406-40B2-921E-DCF377BD8C09}" type="sibTrans" cxnId="{21C5A06F-2BD9-4181-8210-FE96913FB9FD}">
      <dgm:prSet/>
      <dgm:spPr/>
      <dgm:t>
        <a:bodyPr/>
        <a:lstStyle/>
        <a:p>
          <a:pPr algn="l"/>
          <a:endParaRPr lang="zh-CN" altLang="en-US" sz="900">
            <a:latin typeface="微软雅黑" panose="020B0503020204020204" charset="-122"/>
            <a:ea typeface="微软雅黑" panose="020B0503020204020204" charset="-122"/>
          </a:endParaRPr>
        </a:p>
      </dgm:t>
    </dgm:pt>
    <dgm:pt modelId="{436E7497-24A0-42DF-9D56-3D9A4E60C8F0}">
      <dgm:prSet phldrT="[文本]" phldr="0" custT="1"/>
      <dgm:spPr>
        <a:xfrm rot="5400000">
          <a:off x="2474138" y="-1427915"/>
          <a:ext cx="446822" cy="4432712"/>
        </a:xfrm>
        <a:solidFill>
          <a:sysClr val="window" lastClr="FFFFFF">
            <a:alpha val="90000"/>
            <a:hueOff val="0"/>
            <a:satOff val="0"/>
            <a:lumOff val="0"/>
            <a:alphaOff val="0"/>
          </a:sysClr>
        </a:solidFill>
        <a:ln w="25400" cap="flat" cmpd="sng" algn="ctr">
          <a:solidFill>
            <a:srgbClr val="8064A2">
              <a:hueOff val="-1116192"/>
              <a:satOff val="6725"/>
              <a:lumOff val="539"/>
              <a:alphaOff val="0"/>
            </a:srgbClr>
          </a:solidFill>
          <a:prstDash val="solid"/>
        </a:ln>
        <a:effectLst/>
      </dgm:spPr>
      <dgm:t>
        <a:bodyPr vert="horz" wrap="square"/>
        <a:lstStyle/>
        <a:p>
          <a:pPr algn="l">
            <a:lnSpc>
              <a:spcPct val="100000"/>
            </a:lnSpc>
            <a:spcBef>
              <a:spcPct val="0"/>
            </a:spcBef>
            <a:spcAft>
              <a:spcPct val="15000"/>
            </a:spcAft>
          </a:pPr>
          <a:r>
            <a:rPr lang="zh-CN" altLang="en-US" sz="1200">
              <a:solidFill>
                <a:sysClr val="windowText" lastClr="000000">
                  <a:hueOff val="0"/>
                  <a:satOff val="0"/>
                  <a:lumOff val="0"/>
                  <a:alphaOff val="0"/>
                </a:sysClr>
              </a:solidFill>
              <a:latin typeface="+mn-ea"/>
              <a:cs typeface="+mn-cs"/>
            </a:rPr>
            <a:t>指图像处理中的去噪、平滑、变换等的操作，从而加强图像的重要特征。</a:t>
          </a:r>
          <a:endParaRPr sz="1200">
            <a:latin typeface="+mn-ea"/>
          </a:endParaRPr>
        </a:p>
      </dgm:t>
    </dgm:pt>
    <dgm:pt modelId="{EFBCFBCA-41DC-4A4A-AD5B-3DB219C1473D}" type="parTrans" cxnId="{5F35323A-9F40-454B-9A0D-6E6C54E4C6AA}">
      <dgm:prSet/>
      <dgm:spPr/>
      <dgm:t>
        <a:bodyPr/>
        <a:lstStyle/>
        <a:p>
          <a:pPr algn="l"/>
          <a:endParaRPr lang="zh-CN" altLang="en-US" sz="900">
            <a:latin typeface="微软雅黑" panose="020B0503020204020204" charset="-122"/>
            <a:ea typeface="微软雅黑" panose="020B0503020204020204" charset="-122"/>
          </a:endParaRPr>
        </a:p>
      </dgm:t>
    </dgm:pt>
    <dgm:pt modelId="{F3392901-2A05-4191-9633-30E5D2538739}" type="sibTrans" cxnId="{5F35323A-9F40-454B-9A0D-6E6C54E4C6AA}">
      <dgm:prSet/>
      <dgm:spPr/>
      <dgm:t>
        <a:bodyPr/>
        <a:lstStyle/>
        <a:p>
          <a:pPr algn="l"/>
          <a:endParaRPr lang="zh-CN" altLang="en-US" sz="900">
            <a:latin typeface="微软雅黑" panose="020B0503020204020204" charset="-122"/>
            <a:ea typeface="微软雅黑" panose="020B0503020204020204" charset="-122"/>
          </a:endParaRPr>
        </a:p>
      </dgm:t>
    </dgm:pt>
    <dgm:pt modelId="{99F06E5C-7AFB-4590-B9C6-9D1CCDE736AE}">
      <dgm:prSet phldrT="[文本]" phldr="0" custT="1"/>
      <dgm:spPr>
        <a:xfrm rot="5400000">
          <a:off x="-103112" y="1230394"/>
          <a:ext cx="687418" cy="481193"/>
        </a:xfrm>
        <a:solidFill>
          <a:srgbClr val="8064A2">
            <a:hueOff val="-2232385"/>
            <a:satOff val="13449"/>
            <a:lumOff val="1078"/>
            <a:alphaOff val="0"/>
          </a:srgbClr>
        </a:solidFill>
        <a:ln w="25400" cap="flat" cmpd="sng" algn="ctr">
          <a:solidFill>
            <a:srgbClr val="8064A2">
              <a:hueOff val="-2232385"/>
              <a:satOff val="13449"/>
              <a:lumOff val="1078"/>
              <a:alphaOff val="0"/>
            </a:srgbClr>
          </a:solidFill>
          <a:prstDash val="solid"/>
        </a:ln>
        <a:effectLst/>
      </dgm:spPr>
      <dgm:t>
        <a:bodyPr vert="horz" wrap="square"/>
        <a:lstStyle/>
        <a:p>
          <a:pPr algn="ctr">
            <a:lnSpc>
              <a:spcPct val="100000"/>
            </a:lnSpc>
            <a:spcBef>
              <a:spcPct val="0"/>
            </a:spcBef>
            <a:spcAft>
              <a:spcPct val="35000"/>
            </a:spcAft>
          </a:pPr>
          <a:r>
            <a:rPr lang="zh-CN" altLang="en-US" sz="1000" b="1">
              <a:solidFill>
                <a:sysClr val="window" lastClr="FFFFFF"/>
              </a:solidFill>
              <a:latin typeface="+mn-ea"/>
              <a:cs typeface="+mn-cs"/>
            </a:rPr>
            <a:t>特征抽取和选择</a:t>
          </a:r>
        </a:p>
      </dgm:t>
    </dgm:pt>
    <dgm:pt modelId="{614962D5-303A-4CCB-81CB-5593F9A47E8E}" type="parTrans" cxnId="{B4496060-F6F9-43CD-A37A-52245196A12F}">
      <dgm:prSet/>
      <dgm:spPr/>
      <dgm:t>
        <a:bodyPr/>
        <a:lstStyle/>
        <a:p>
          <a:pPr algn="l"/>
          <a:endParaRPr lang="zh-CN" altLang="en-US" sz="900">
            <a:latin typeface="微软雅黑" panose="020B0503020204020204" charset="-122"/>
            <a:ea typeface="微软雅黑" panose="020B0503020204020204" charset="-122"/>
          </a:endParaRPr>
        </a:p>
      </dgm:t>
    </dgm:pt>
    <dgm:pt modelId="{89AD0F27-7A87-42E0-B6F3-9CFBDFE05240}" type="sibTrans" cxnId="{B4496060-F6F9-43CD-A37A-52245196A12F}">
      <dgm:prSet/>
      <dgm:spPr/>
      <dgm:t>
        <a:bodyPr/>
        <a:lstStyle/>
        <a:p>
          <a:pPr algn="l"/>
          <a:endParaRPr lang="zh-CN" altLang="en-US" sz="900">
            <a:latin typeface="微软雅黑" panose="020B0503020204020204" charset="-122"/>
            <a:ea typeface="微软雅黑" panose="020B0503020204020204" charset="-122"/>
          </a:endParaRPr>
        </a:p>
      </dgm:t>
    </dgm:pt>
    <dgm:pt modelId="{12920016-3800-4042-96CC-EC0DD8DE1BE2}">
      <dgm:prSet phldrT="[文本]" phldr="0" custT="1"/>
      <dgm:spPr>
        <a:xfrm rot="5400000">
          <a:off x="2474020" y="-865545"/>
          <a:ext cx="447057" cy="4432712"/>
        </a:xfrm>
        <a:solidFill>
          <a:sysClr val="window" lastClr="FFFFFF">
            <a:alpha val="90000"/>
            <a:hueOff val="0"/>
            <a:satOff val="0"/>
            <a:lumOff val="0"/>
            <a:alphaOff val="0"/>
          </a:sysClr>
        </a:solidFill>
        <a:ln w="25400" cap="flat" cmpd="sng" algn="ctr">
          <a:solidFill>
            <a:srgbClr val="8064A2">
              <a:hueOff val="-2232385"/>
              <a:satOff val="13449"/>
              <a:lumOff val="1078"/>
              <a:alphaOff val="0"/>
            </a:srgbClr>
          </a:solidFill>
          <a:prstDash val="solid"/>
        </a:ln>
        <a:effectLst/>
      </dgm:spPr>
      <dgm:t>
        <a:bodyPr vert="horz" wrap="square"/>
        <a:lstStyle/>
        <a:p>
          <a:pPr algn="l">
            <a:lnSpc>
              <a:spcPct val="100000"/>
            </a:lnSpc>
            <a:spcBef>
              <a:spcPct val="0"/>
            </a:spcBef>
            <a:spcAft>
              <a:spcPct val="15000"/>
            </a:spcAft>
          </a:pPr>
          <a:r>
            <a:rPr lang="zh-CN" altLang="en-US" sz="1200">
              <a:solidFill>
                <a:sysClr val="windowText" lastClr="000000">
                  <a:hueOff val="0"/>
                  <a:satOff val="0"/>
                  <a:lumOff val="0"/>
                  <a:alphaOff val="0"/>
                </a:sysClr>
              </a:solidFill>
              <a:latin typeface="+mn-ea"/>
              <a:cs typeface="+mn-cs"/>
            </a:rPr>
            <a:t>特征抽取：利用某种方法，研究各式各样的图像，获取图像所具有的本身特征</a:t>
          </a:r>
        </a:p>
      </dgm:t>
    </dgm:pt>
    <dgm:pt modelId="{685B03B7-18D2-4B57-A11C-5772CD4ABE82}" type="parTrans" cxnId="{650A831F-51AC-47CE-A52F-B53F50D989B2}">
      <dgm:prSet/>
      <dgm:spPr/>
      <dgm:t>
        <a:bodyPr/>
        <a:lstStyle/>
        <a:p>
          <a:pPr algn="l"/>
          <a:endParaRPr lang="zh-CN" altLang="en-US" sz="900">
            <a:latin typeface="微软雅黑" panose="020B0503020204020204" charset="-122"/>
            <a:ea typeface="微软雅黑" panose="020B0503020204020204" charset="-122"/>
          </a:endParaRPr>
        </a:p>
      </dgm:t>
    </dgm:pt>
    <dgm:pt modelId="{8EE47BB1-A40A-4B92-B531-48439684138C}" type="sibTrans" cxnId="{650A831F-51AC-47CE-A52F-B53F50D989B2}">
      <dgm:prSet/>
      <dgm:spPr/>
      <dgm:t>
        <a:bodyPr/>
        <a:lstStyle/>
        <a:p>
          <a:pPr algn="l"/>
          <a:endParaRPr lang="zh-CN" altLang="en-US" sz="900">
            <a:latin typeface="微软雅黑" panose="020B0503020204020204" charset="-122"/>
            <a:ea typeface="微软雅黑" panose="020B0503020204020204" charset="-122"/>
          </a:endParaRPr>
        </a:p>
      </dgm:t>
    </dgm:pt>
    <dgm:pt modelId="{BC171A16-9D57-4E73-AB14-346DC5E0EB0D}">
      <dgm:prSet phldr="0" custT="1"/>
      <dgm:spPr/>
      <dgm:t>
        <a:bodyPr vert="horz" wrap="square"/>
        <a:lstStyle/>
        <a:p>
          <a:pPr algn="l">
            <a:lnSpc>
              <a:spcPct val="100000"/>
            </a:lnSpc>
            <a:spcBef>
              <a:spcPct val="0"/>
            </a:spcBef>
            <a:spcAft>
              <a:spcPct val="15000"/>
            </a:spcAft>
          </a:pPr>
          <a:r>
            <a:rPr lang="zh-CN" altLang="en-US" sz="1200">
              <a:solidFill>
                <a:sysClr val="windowText" lastClr="000000">
                  <a:hueOff val="0"/>
                  <a:satOff val="0"/>
                  <a:lumOff val="0"/>
                  <a:alphaOff val="0"/>
                </a:sysClr>
              </a:solidFill>
              <a:latin typeface="+mn-ea"/>
              <a:cs typeface="+mn-cs"/>
            </a:rPr>
            <a:t>特征选择：从抽取的特征中，选择对本次识别有用的特征</a:t>
          </a:r>
          <a:endParaRPr sz="1200">
            <a:latin typeface="+mn-ea"/>
          </a:endParaRPr>
        </a:p>
      </dgm:t>
    </dgm:pt>
    <dgm:pt modelId="{032C05CC-33B9-484A-B43F-4E1EA8043646}" type="parTrans" cxnId="{40999195-E158-4217-99D6-D47EB854218D}">
      <dgm:prSet/>
      <dgm:spPr/>
    </dgm:pt>
    <dgm:pt modelId="{BB34C341-5035-47AA-A86A-D836530255C5}" type="sibTrans" cxnId="{40999195-E158-4217-99D6-D47EB854218D}">
      <dgm:prSet/>
      <dgm:spPr/>
    </dgm:pt>
    <dgm:pt modelId="{A47F0F53-FD42-4434-B49F-9450F64E2E97}">
      <dgm:prSet phldr="0" custT="1"/>
      <dgm:spPr>
        <a:xfrm rot="5400000">
          <a:off x="-103112" y="1792647"/>
          <a:ext cx="687418" cy="481193"/>
        </a:xfrm>
        <a:solidFill>
          <a:srgbClr val="8064A2">
            <a:hueOff val="-3348577"/>
            <a:satOff val="20174"/>
            <a:lumOff val="1617"/>
            <a:alphaOff val="0"/>
          </a:srgbClr>
        </a:solidFill>
        <a:ln w="25400" cap="flat" cmpd="sng" algn="ctr">
          <a:solidFill>
            <a:srgbClr val="8064A2">
              <a:hueOff val="-3348577"/>
              <a:satOff val="20174"/>
              <a:lumOff val="1617"/>
              <a:alphaOff val="0"/>
            </a:srgbClr>
          </a:solidFill>
          <a:prstDash val="solid"/>
        </a:ln>
        <a:effectLst/>
      </dgm:spPr>
      <dgm:t>
        <a:bodyPr vert="horz" wrap="square"/>
        <a:lstStyle/>
        <a:p>
          <a:pPr algn="ctr">
            <a:lnSpc>
              <a:spcPct val="100000"/>
            </a:lnSpc>
            <a:spcBef>
              <a:spcPct val="0"/>
            </a:spcBef>
            <a:spcAft>
              <a:spcPct val="35000"/>
            </a:spcAft>
          </a:pPr>
          <a:r>
            <a:rPr lang="zh-CN" altLang="en-US" sz="1000" b="1">
              <a:solidFill>
                <a:sysClr val="window" lastClr="FFFFFF"/>
              </a:solidFill>
              <a:latin typeface="+mn-ea"/>
              <a:cs typeface="+mn-cs"/>
            </a:rPr>
            <a:t>分类器设计</a:t>
          </a:r>
        </a:p>
      </dgm:t>
    </dgm:pt>
    <dgm:pt modelId="{D9E4AFBC-B1F0-4E1A-BF08-D2CCBC155AE1}" type="parTrans" cxnId="{AE07A3B8-768C-4E66-A4C1-127601C47502}">
      <dgm:prSet/>
      <dgm:spPr/>
      <dgm:t>
        <a:bodyPr/>
        <a:lstStyle/>
        <a:p>
          <a:pPr algn="l"/>
          <a:endParaRPr lang="zh-CN" altLang="en-US" sz="900">
            <a:latin typeface="微软雅黑" panose="020B0503020204020204" charset="-122"/>
            <a:ea typeface="微软雅黑" panose="020B0503020204020204" charset="-122"/>
          </a:endParaRPr>
        </a:p>
      </dgm:t>
    </dgm:pt>
    <dgm:pt modelId="{D873211C-88AA-4D75-9456-881A816DA099}" type="sibTrans" cxnId="{AE07A3B8-768C-4E66-A4C1-127601C47502}">
      <dgm:prSet/>
      <dgm:spPr/>
      <dgm:t>
        <a:bodyPr/>
        <a:lstStyle/>
        <a:p>
          <a:pPr algn="l"/>
          <a:endParaRPr lang="zh-CN" altLang="en-US" sz="900">
            <a:latin typeface="微软雅黑" panose="020B0503020204020204" charset="-122"/>
            <a:ea typeface="微软雅黑" panose="020B0503020204020204" charset="-122"/>
          </a:endParaRPr>
        </a:p>
      </dgm:t>
    </dgm:pt>
    <dgm:pt modelId="{9FB20826-1441-4E8A-BCFE-9A3B5FDA12C6}">
      <dgm:prSet phldr="0" custT="1"/>
      <dgm:spPr>
        <a:xfrm rot="5400000">
          <a:off x="2474138" y="-303410"/>
          <a:ext cx="446822" cy="4432712"/>
        </a:xfrm>
        <a:solidFill>
          <a:sysClr val="window" lastClr="FFFFFF">
            <a:alpha val="90000"/>
            <a:hueOff val="0"/>
            <a:satOff val="0"/>
            <a:lumOff val="0"/>
            <a:alphaOff val="0"/>
          </a:sysClr>
        </a:solidFill>
        <a:ln w="25400" cap="flat" cmpd="sng" algn="ctr">
          <a:solidFill>
            <a:srgbClr val="8064A2">
              <a:hueOff val="-3348577"/>
              <a:satOff val="20174"/>
              <a:lumOff val="1617"/>
              <a:alphaOff val="0"/>
            </a:srgbClr>
          </a:solidFill>
          <a:prstDash val="solid"/>
        </a:ln>
        <a:effectLst/>
      </dgm:spPr>
      <dgm:t>
        <a:bodyPr vert="horz" wrap="square"/>
        <a:lstStyle/>
        <a:p>
          <a:pPr algn="l">
            <a:lnSpc>
              <a:spcPct val="100000"/>
            </a:lnSpc>
            <a:spcBef>
              <a:spcPct val="0"/>
            </a:spcBef>
            <a:spcAft>
              <a:spcPct val="15000"/>
            </a:spcAft>
          </a:pPr>
          <a:r>
            <a:rPr lang="zh-CN" altLang="en-US" sz="1200">
              <a:solidFill>
                <a:sysClr val="windowText" lastClr="000000">
                  <a:hueOff val="0"/>
                  <a:satOff val="0"/>
                  <a:lumOff val="0"/>
                  <a:alphaOff val="0"/>
                </a:sysClr>
              </a:solidFill>
              <a:latin typeface="+mn-ea"/>
              <a:cs typeface="+mn-cs"/>
            </a:rPr>
            <a:t>通过训练而得到一种识别规则，通过此识别规则可以得到一种特征分类，使图像识别技术能够得到高识别率。</a:t>
          </a:r>
          <a:endParaRPr sz="1200">
            <a:latin typeface="+mn-ea"/>
          </a:endParaRPr>
        </a:p>
      </dgm:t>
    </dgm:pt>
    <dgm:pt modelId="{4EB1F4C3-B458-4C83-8071-6024E77220AE}" type="parTrans" cxnId="{689676F8-DB58-4D19-9337-FB72D3CA7DB4}">
      <dgm:prSet/>
      <dgm:spPr/>
      <dgm:t>
        <a:bodyPr/>
        <a:lstStyle/>
        <a:p>
          <a:pPr algn="l"/>
          <a:endParaRPr lang="zh-CN" altLang="en-US" sz="900">
            <a:latin typeface="微软雅黑" panose="020B0503020204020204" charset="-122"/>
            <a:ea typeface="微软雅黑" panose="020B0503020204020204" charset="-122"/>
          </a:endParaRPr>
        </a:p>
      </dgm:t>
    </dgm:pt>
    <dgm:pt modelId="{9E4D2873-9D4B-4846-97D1-37CD4AF8DEF6}" type="sibTrans" cxnId="{689676F8-DB58-4D19-9337-FB72D3CA7DB4}">
      <dgm:prSet/>
      <dgm:spPr/>
      <dgm:t>
        <a:bodyPr/>
        <a:lstStyle/>
        <a:p>
          <a:pPr algn="l"/>
          <a:endParaRPr lang="zh-CN" altLang="en-US" sz="900">
            <a:latin typeface="微软雅黑" panose="020B0503020204020204" charset="-122"/>
            <a:ea typeface="微软雅黑" panose="020B0503020204020204" charset="-122"/>
          </a:endParaRPr>
        </a:p>
      </dgm:t>
    </dgm:pt>
    <dgm:pt modelId="{36FDA505-71A8-4B60-B2C1-E9AD10DCADEC}">
      <dgm:prSet phldr="0" custT="1"/>
      <dgm:spPr>
        <a:xfrm rot="5400000">
          <a:off x="-103112" y="2354900"/>
          <a:ext cx="687418" cy="481193"/>
        </a:xfrm>
        <a:solidFill>
          <a:srgbClr val="8064A2">
            <a:hueOff val="-4464770"/>
            <a:satOff val="26899"/>
            <a:lumOff val="2156"/>
            <a:alphaOff val="0"/>
          </a:srgbClr>
        </a:solidFill>
        <a:ln w="25400" cap="flat" cmpd="sng" algn="ctr">
          <a:solidFill>
            <a:srgbClr val="8064A2">
              <a:hueOff val="-4464770"/>
              <a:satOff val="26899"/>
              <a:lumOff val="2156"/>
              <a:alphaOff val="0"/>
            </a:srgbClr>
          </a:solidFill>
          <a:prstDash val="solid"/>
        </a:ln>
        <a:effectLst/>
      </dgm:spPr>
      <dgm:t>
        <a:bodyPr vert="horz" wrap="square"/>
        <a:lstStyle/>
        <a:p>
          <a:pPr algn="ctr">
            <a:lnSpc>
              <a:spcPct val="100000"/>
            </a:lnSpc>
            <a:spcBef>
              <a:spcPct val="0"/>
            </a:spcBef>
            <a:spcAft>
              <a:spcPct val="35000"/>
            </a:spcAft>
          </a:pPr>
          <a:r>
            <a:rPr lang="zh-CN" altLang="en-US" sz="1000" b="1">
              <a:solidFill>
                <a:sysClr val="window" lastClr="FFFFFF"/>
              </a:solidFill>
              <a:latin typeface="+mn-ea"/>
              <a:cs typeface="+mn-cs"/>
            </a:rPr>
            <a:t>分类决策</a:t>
          </a:r>
        </a:p>
      </dgm:t>
    </dgm:pt>
    <dgm:pt modelId="{07A62B33-5B35-42B4-A17E-366C46642B6F}" type="parTrans" cxnId="{716086CF-29B2-4D2A-B895-FCF8DD1C3149}">
      <dgm:prSet/>
      <dgm:spPr/>
      <dgm:t>
        <a:bodyPr/>
        <a:lstStyle/>
        <a:p>
          <a:pPr algn="l"/>
          <a:endParaRPr lang="zh-CN" altLang="en-US" sz="900">
            <a:latin typeface="微软雅黑" panose="020B0503020204020204" charset="-122"/>
            <a:ea typeface="微软雅黑" panose="020B0503020204020204" charset="-122"/>
          </a:endParaRPr>
        </a:p>
      </dgm:t>
    </dgm:pt>
    <dgm:pt modelId="{F9A7AE92-CE19-4481-8E36-0F798DC3ACD4}" type="sibTrans" cxnId="{716086CF-29B2-4D2A-B895-FCF8DD1C3149}">
      <dgm:prSet/>
      <dgm:spPr/>
      <dgm:t>
        <a:bodyPr/>
        <a:lstStyle/>
        <a:p>
          <a:pPr algn="l"/>
          <a:endParaRPr lang="zh-CN" altLang="en-US" sz="900">
            <a:latin typeface="微软雅黑" panose="020B0503020204020204" charset="-122"/>
            <a:ea typeface="微软雅黑" panose="020B0503020204020204" charset="-122"/>
          </a:endParaRPr>
        </a:p>
      </dgm:t>
    </dgm:pt>
    <dgm:pt modelId="{58B59BEC-2385-45E5-AF09-38C06D9868A2}">
      <dgm:prSet phldr="0" custT="1"/>
      <dgm:spPr>
        <a:xfrm rot="5400000">
          <a:off x="2474138" y="258842"/>
          <a:ext cx="446822" cy="4432712"/>
        </a:xfrm>
        <a:solidFill>
          <a:sysClr val="window" lastClr="FFFFFF">
            <a:alpha val="90000"/>
            <a:hueOff val="0"/>
            <a:satOff val="0"/>
            <a:lumOff val="0"/>
            <a:alphaOff val="0"/>
          </a:sysClr>
        </a:solidFill>
        <a:ln w="25400" cap="flat" cmpd="sng" algn="ctr">
          <a:solidFill>
            <a:srgbClr val="8064A2">
              <a:hueOff val="-4464770"/>
              <a:satOff val="26899"/>
              <a:lumOff val="2156"/>
              <a:alphaOff val="0"/>
            </a:srgbClr>
          </a:solidFill>
          <a:prstDash val="solid"/>
        </a:ln>
        <a:effectLst/>
      </dgm:spPr>
      <dgm:t>
        <a:bodyPr vert="horz" wrap="square"/>
        <a:lstStyle/>
        <a:p>
          <a:pPr algn="l">
            <a:lnSpc>
              <a:spcPct val="100000"/>
            </a:lnSpc>
            <a:spcBef>
              <a:spcPct val="0"/>
            </a:spcBef>
            <a:spcAft>
              <a:spcPct val="15000"/>
            </a:spcAft>
          </a:pPr>
          <a:r>
            <a:rPr lang="zh-CN" altLang="en-US" sz="1200">
              <a:solidFill>
                <a:sysClr val="windowText" lastClr="000000">
                  <a:hueOff val="0"/>
                  <a:satOff val="0"/>
                  <a:lumOff val="0"/>
                  <a:alphaOff val="0"/>
                </a:sysClr>
              </a:solidFill>
              <a:latin typeface="+mn-ea"/>
              <a:cs typeface="+mn-cs"/>
            </a:rPr>
            <a:t>在特征空间中对被识别对象进行分类，从而更好地识别所研究的对象具体属于哪一类。</a:t>
          </a:r>
          <a:endParaRPr sz="1200">
            <a:latin typeface="+mn-ea"/>
          </a:endParaRPr>
        </a:p>
      </dgm:t>
    </dgm:pt>
    <dgm:pt modelId="{BDE10677-FA0C-4C71-ABC4-5F0A7BCEDE0E}" type="parTrans" cxnId="{DCF0E478-F871-4A66-B421-33F4FD28E2C8}">
      <dgm:prSet/>
      <dgm:spPr/>
      <dgm:t>
        <a:bodyPr/>
        <a:lstStyle/>
        <a:p>
          <a:pPr algn="l"/>
          <a:endParaRPr lang="zh-CN" altLang="en-US" sz="900">
            <a:latin typeface="微软雅黑" panose="020B0503020204020204" charset="-122"/>
            <a:ea typeface="微软雅黑" panose="020B0503020204020204" charset="-122"/>
          </a:endParaRPr>
        </a:p>
      </dgm:t>
    </dgm:pt>
    <dgm:pt modelId="{CCF49C89-D61D-4191-B7E4-538BBCFC5C2E}" type="sibTrans" cxnId="{DCF0E478-F871-4A66-B421-33F4FD28E2C8}">
      <dgm:prSet/>
      <dgm:spPr/>
      <dgm:t>
        <a:bodyPr/>
        <a:lstStyle/>
        <a:p>
          <a:pPr algn="l"/>
          <a:endParaRPr lang="zh-CN" altLang="en-US" sz="900">
            <a:latin typeface="微软雅黑" panose="020B0503020204020204" charset="-122"/>
            <a:ea typeface="微软雅黑" panose="020B0503020204020204" charset="-122"/>
          </a:endParaRPr>
        </a:p>
      </dgm:t>
    </dgm:pt>
    <dgm:pt modelId="{BF8C4FE8-9DCD-4036-9233-B0E669F4A40E}" type="pres">
      <dgm:prSet presAssocID="{39323D16-CD4B-452C-9007-1E115263CCFF}" presName="linearFlow" presStyleCnt="0">
        <dgm:presLayoutVars>
          <dgm:dir/>
          <dgm:animLvl val="lvl"/>
          <dgm:resizeHandles val="exact"/>
        </dgm:presLayoutVars>
      </dgm:prSet>
      <dgm:spPr/>
    </dgm:pt>
    <dgm:pt modelId="{623FFACD-A4EB-4E24-8433-C49E82413BDC}" type="pres">
      <dgm:prSet presAssocID="{4E9D2681-3729-448C-9BEE-B06ECCAEA073}" presName="composite" presStyleCnt="0"/>
      <dgm:spPr/>
    </dgm:pt>
    <dgm:pt modelId="{D50EFE81-A7C6-4420-B1B7-60B4FE7E618F}" type="pres">
      <dgm:prSet presAssocID="{4E9D2681-3729-448C-9BEE-B06ECCAEA073}" presName="parentText" presStyleLbl="alignNode1" presStyleIdx="0" presStyleCnt="5">
        <dgm:presLayoutVars>
          <dgm:chMax val="1"/>
          <dgm:bulletEnabled val="1"/>
        </dgm:presLayoutVars>
      </dgm:prSet>
      <dgm:spPr>
        <a:prstGeom prst="chevron">
          <a:avLst/>
        </a:prstGeom>
      </dgm:spPr>
    </dgm:pt>
    <dgm:pt modelId="{4CD5841A-EBF1-4FE3-B818-D56E9E5BF250}" type="pres">
      <dgm:prSet presAssocID="{4E9D2681-3729-448C-9BEE-B06ECCAEA073}" presName="descendantText" presStyleLbl="alignAcc1" presStyleIdx="0" presStyleCnt="5">
        <dgm:presLayoutVars>
          <dgm:bulletEnabled val="1"/>
        </dgm:presLayoutVars>
      </dgm:prSet>
      <dgm:spPr>
        <a:prstGeom prst="round2SameRect">
          <a:avLst/>
        </a:prstGeom>
      </dgm:spPr>
    </dgm:pt>
    <dgm:pt modelId="{BBE77AE7-A652-4BB1-9EF1-0CFF55687CA1}" type="pres">
      <dgm:prSet presAssocID="{4DBC8E76-295E-4EDF-8AB8-CF4D1F12B5A9}" presName="sp" presStyleCnt="0"/>
      <dgm:spPr/>
    </dgm:pt>
    <dgm:pt modelId="{25105D6B-9C6B-42AD-9F3F-B37BD909A44A}" type="pres">
      <dgm:prSet presAssocID="{9F76851E-5DF2-48F8-9D82-EC69D8E2034B}" presName="composite" presStyleCnt="0"/>
      <dgm:spPr/>
    </dgm:pt>
    <dgm:pt modelId="{B72EB95E-D380-4C8A-AB07-36AB0C257C9F}" type="pres">
      <dgm:prSet presAssocID="{9F76851E-5DF2-48F8-9D82-EC69D8E2034B}" presName="parentText" presStyleLbl="alignNode1" presStyleIdx="1" presStyleCnt="5">
        <dgm:presLayoutVars>
          <dgm:chMax val="1"/>
          <dgm:bulletEnabled val="1"/>
        </dgm:presLayoutVars>
      </dgm:prSet>
      <dgm:spPr>
        <a:prstGeom prst="chevron">
          <a:avLst/>
        </a:prstGeom>
      </dgm:spPr>
    </dgm:pt>
    <dgm:pt modelId="{CE46022B-4CBF-4E61-B47F-57AD7619FB3C}" type="pres">
      <dgm:prSet presAssocID="{9F76851E-5DF2-48F8-9D82-EC69D8E2034B}" presName="descendantText" presStyleLbl="alignAcc1" presStyleIdx="1" presStyleCnt="5">
        <dgm:presLayoutVars>
          <dgm:bulletEnabled val="1"/>
        </dgm:presLayoutVars>
      </dgm:prSet>
      <dgm:spPr>
        <a:prstGeom prst="round2SameRect">
          <a:avLst/>
        </a:prstGeom>
      </dgm:spPr>
    </dgm:pt>
    <dgm:pt modelId="{8430FDD6-4945-4708-AF2E-B5F1B4596151}" type="pres">
      <dgm:prSet presAssocID="{9B312B86-F406-40B2-921E-DCF377BD8C09}" presName="sp" presStyleCnt="0"/>
      <dgm:spPr/>
    </dgm:pt>
    <dgm:pt modelId="{57944A34-406D-4333-A9D4-218D9E19D2C6}" type="pres">
      <dgm:prSet presAssocID="{99F06E5C-7AFB-4590-B9C6-9D1CCDE736AE}" presName="composite" presStyleCnt="0"/>
      <dgm:spPr/>
    </dgm:pt>
    <dgm:pt modelId="{9183A4FA-CFD7-47F3-9F33-60C3C7664BE9}" type="pres">
      <dgm:prSet presAssocID="{99F06E5C-7AFB-4590-B9C6-9D1CCDE736AE}" presName="parentText" presStyleLbl="alignNode1" presStyleIdx="2" presStyleCnt="5">
        <dgm:presLayoutVars>
          <dgm:chMax val="1"/>
          <dgm:bulletEnabled val="1"/>
        </dgm:presLayoutVars>
      </dgm:prSet>
      <dgm:spPr>
        <a:prstGeom prst="chevron">
          <a:avLst/>
        </a:prstGeom>
      </dgm:spPr>
    </dgm:pt>
    <dgm:pt modelId="{41878E60-65E4-4EF3-BF71-975FF9AACDC6}" type="pres">
      <dgm:prSet presAssocID="{99F06E5C-7AFB-4590-B9C6-9D1CCDE736AE}" presName="descendantText" presStyleLbl="alignAcc1" presStyleIdx="2" presStyleCnt="5">
        <dgm:presLayoutVars>
          <dgm:bulletEnabled val="1"/>
        </dgm:presLayoutVars>
      </dgm:prSet>
      <dgm:spPr>
        <a:prstGeom prst="round2SameRect">
          <a:avLst/>
        </a:prstGeom>
      </dgm:spPr>
    </dgm:pt>
    <dgm:pt modelId="{97595154-7564-458E-BFA9-6BF7E56E3F6D}" type="pres">
      <dgm:prSet presAssocID="{89AD0F27-7A87-42E0-B6F3-9CFBDFE05240}" presName="sp" presStyleCnt="0"/>
      <dgm:spPr/>
    </dgm:pt>
    <dgm:pt modelId="{5FDE6098-0D57-4227-8F2D-FDDE50BE1E39}" type="pres">
      <dgm:prSet presAssocID="{A47F0F53-FD42-4434-B49F-9450F64E2E97}" presName="composite" presStyleCnt="0"/>
      <dgm:spPr/>
    </dgm:pt>
    <dgm:pt modelId="{E80C7331-18A8-4677-902E-F94DAB8F2C97}" type="pres">
      <dgm:prSet presAssocID="{A47F0F53-FD42-4434-B49F-9450F64E2E97}" presName="parentText" presStyleLbl="alignNode1" presStyleIdx="3" presStyleCnt="5">
        <dgm:presLayoutVars>
          <dgm:chMax val="1"/>
          <dgm:bulletEnabled val="1"/>
        </dgm:presLayoutVars>
      </dgm:prSet>
      <dgm:spPr>
        <a:prstGeom prst="chevron">
          <a:avLst/>
        </a:prstGeom>
      </dgm:spPr>
    </dgm:pt>
    <dgm:pt modelId="{C5C7C53B-AF3E-49AD-B102-F8A7C9140685}" type="pres">
      <dgm:prSet presAssocID="{A47F0F53-FD42-4434-B49F-9450F64E2E97}" presName="descendantText" presStyleLbl="alignAcc1" presStyleIdx="3" presStyleCnt="5">
        <dgm:presLayoutVars>
          <dgm:bulletEnabled val="1"/>
        </dgm:presLayoutVars>
      </dgm:prSet>
      <dgm:spPr>
        <a:prstGeom prst="round2SameRect">
          <a:avLst/>
        </a:prstGeom>
      </dgm:spPr>
    </dgm:pt>
    <dgm:pt modelId="{A1A8F635-AE66-481B-8BCC-59980C2A02C0}" type="pres">
      <dgm:prSet presAssocID="{D873211C-88AA-4D75-9456-881A816DA099}" presName="sp" presStyleCnt="0"/>
      <dgm:spPr/>
    </dgm:pt>
    <dgm:pt modelId="{5627DCB5-CBF9-4C11-A947-A86021D42900}" type="pres">
      <dgm:prSet presAssocID="{36FDA505-71A8-4B60-B2C1-E9AD10DCADEC}" presName="composite" presStyleCnt="0"/>
      <dgm:spPr/>
    </dgm:pt>
    <dgm:pt modelId="{59023BCA-D9BB-413D-9A4C-235E01EB66C6}" type="pres">
      <dgm:prSet presAssocID="{36FDA505-71A8-4B60-B2C1-E9AD10DCADEC}" presName="parentText" presStyleLbl="alignNode1" presStyleIdx="4" presStyleCnt="5">
        <dgm:presLayoutVars>
          <dgm:chMax val="1"/>
          <dgm:bulletEnabled val="1"/>
        </dgm:presLayoutVars>
      </dgm:prSet>
      <dgm:spPr>
        <a:prstGeom prst="chevron">
          <a:avLst/>
        </a:prstGeom>
      </dgm:spPr>
    </dgm:pt>
    <dgm:pt modelId="{7ECD9814-0109-40A5-98C3-6ED859EAB4FA}" type="pres">
      <dgm:prSet presAssocID="{36FDA505-71A8-4B60-B2C1-E9AD10DCADEC}" presName="descendantText" presStyleLbl="alignAcc1" presStyleIdx="4" presStyleCnt="5">
        <dgm:presLayoutVars>
          <dgm:bulletEnabled val="1"/>
        </dgm:presLayoutVars>
      </dgm:prSet>
      <dgm:spPr>
        <a:prstGeom prst="round2SameRect">
          <a:avLst/>
        </a:prstGeom>
      </dgm:spPr>
    </dgm:pt>
  </dgm:ptLst>
  <dgm:cxnLst>
    <dgm:cxn modelId="{46D63006-0EEE-4531-AC69-3223DAC093A2}" type="presOf" srcId="{A47F0F53-FD42-4434-B49F-9450F64E2E97}" destId="{E80C7331-18A8-4677-902E-F94DAB8F2C97}" srcOrd="0" destOrd="0" presId="urn:microsoft.com/office/officeart/2005/8/layout/chevron2"/>
    <dgm:cxn modelId="{E9F27A06-B829-41CA-B4A6-AC3CD3693206}" type="presOf" srcId="{12920016-3800-4042-96CC-EC0DD8DE1BE2}" destId="{41878E60-65E4-4EF3-BF71-975FF9AACDC6}" srcOrd="0" destOrd="0" presId="urn:microsoft.com/office/officeart/2005/8/layout/chevron2"/>
    <dgm:cxn modelId="{650A831F-51AC-47CE-A52F-B53F50D989B2}" srcId="{99F06E5C-7AFB-4590-B9C6-9D1CCDE736AE}" destId="{12920016-3800-4042-96CC-EC0DD8DE1BE2}" srcOrd="0" destOrd="0" parTransId="{685B03B7-18D2-4B57-A11C-5772CD4ABE82}" sibTransId="{8EE47BB1-A40A-4B92-B531-48439684138C}"/>
    <dgm:cxn modelId="{B750DB21-E6B8-4C2A-8CE8-5135FF020288}" type="presOf" srcId="{9F76851E-5DF2-48F8-9D82-EC69D8E2034B}" destId="{B72EB95E-D380-4C8A-AB07-36AB0C257C9F}" srcOrd="0" destOrd="0" presId="urn:microsoft.com/office/officeart/2005/8/layout/chevron2"/>
    <dgm:cxn modelId="{2224B52F-84D9-4011-BCB8-EC642154D88A}" type="presOf" srcId="{BC171A16-9D57-4E73-AB14-346DC5E0EB0D}" destId="{41878E60-65E4-4EF3-BF71-975FF9AACDC6}" srcOrd="0" destOrd="1" presId="urn:microsoft.com/office/officeart/2005/8/layout/chevron2"/>
    <dgm:cxn modelId="{C71F4431-1FFC-4330-8455-D991321CA1F5}" srcId="{4E9D2681-3729-448C-9BEE-B06ECCAEA073}" destId="{F3D637C5-6938-4335-B810-0A0777ADDEC2}" srcOrd="0" destOrd="0" parTransId="{707E0C30-F1E5-4DE1-B880-D54F850867B8}" sibTransId="{B3B1E464-23C7-47F8-8A15-D5C60187AA13}"/>
    <dgm:cxn modelId="{5F35323A-9F40-454B-9A0D-6E6C54E4C6AA}" srcId="{9F76851E-5DF2-48F8-9D82-EC69D8E2034B}" destId="{436E7497-24A0-42DF-9D56-3D9A4E60C8F0}" srcOrd="0" destOrd="0" parTransId="{EFBCFBCA-41DC-4A4A-AD5B-3DB219C1473D}" sibTransId="{F3392901-2A05-4191-9633-30E5D2538739}"/>
    <dgm:cxn modelId="{AE20363D-F09E-4EBB-8CE2-DA4A4F260C2B}" type="presOf" srcId="{99F06E5C-7AFB-4590-B9C6-9D1CCDE736AE}" destId="{9183A4FA-CFD7-47F3-9F33-60C3C7664BE9}" srcOrd="0" destOrd="0" presId="urn:microsoft.com/office/officeart/2005/8/layout/chevron2"/>
    <dgm:cxn modelId="{B4496060-F6F9-43CD-A37A-52245196A12F}" srcId="{39323D16-CD4B-452C-9007-1E115263CCFF}" destId="{99F06E5C-7AFB-4590-B9C6-9D1CCDE736AE}" srcOrd="2" destOrd="0" parTransId="{614962D5-303A-4CCB-81CB-5593F9A47E8E}" sibTransId="{89AD0F27-7A87-42E0-B6F3-9CFBDFE05240}"/>
    <dgm:cxn modelId="{90FAF744-07A4-4B27-A2D0-3FF293CE04C2}" srcId="{39323D16-CD4B-452C-9007-1E115263CCFF}" destId="{4E9D2681-3729-448C-9BEE-B06ECCAEA073}" srcOrd="0" destOrd="0" parTransId="{7EBF757C-1AB5-4410-AD30-B83915077209}" sibTransId="{4DBC8E76-295E-4EDF-8AB8-CF4D1F12B5A9}"/>
    <dgm:cxn modelId="{316CF66B-864D-4AD3-8EB9-728CD366E09E}" type="presOf" srcId="{36FDA505-71A8-4B60-B2C1-E9AD10DCADEC}" destId="{59023BCA-D9BB-413D-9A4C-235E01EB66C6}" srcOrd="0" destOrd="0" presId="urn:microsoft.com/office/officeart/2005/8/layout/chevron2"/>
    <dgm:cxn modelId="{21C5A06F-2BD9-4181-8210-FE96913FB9FD}" srcId="{39323D16-CD4B-452C-9007-1E115263CCFF}" destId="{9F76851E-5DF2-48F8-9D82-EC69D8E2034B}" srcOrd="1" destOrd="0" parTransId="{DB3A304A-4B38-4F94-8195-4F637C05DE36}" sibTransId="{9B312B86-F406-40B2-921E-DCF377BD8C09}"/>
    <dgm:cxn modelId="{202DB74F-F00B-418C-ACD0-CCC084F48817}" type="presOf" srcId="{89AD0F27-7A87-42E0-B6F3-9CFBDFE05240}" destId="{97595154-7564-458E-BFA9-6BF7E56E3F6D}" srcOrd="0" destOrd="0" presId="urn:microsoft.com/office/officeart/2005/8/layout/chevron2"/>
    <dgm:cxn modelId="{A0F13872-8B55-4D1F-BDBC-6CBD9FF7C606}" type="presOf" srcId="{9FB20826-1441-4E8A-BCFE-9A3B5FDA12C6}" destId="{C5C7C53B-AF3E-49AD-B102-F8A7C9140685}" srcOrd="0" destOrd="0" presId="urn:microsoft.com/office/officeart/2005/8/layout/chevron2"/>
    <dgm:cxn modelId="{415DF377-BB24-4884-9D75-3330CB145E7F}" type="presOf" srcId="{436E7497-24A0-42DF-9D56-3D9A4E60C8F0}" destId="{CE46022B-4CBF-4E61-B47F-57AD7619FB3C}" srcOrd="0" destOrd="0" presId="urn:microsoft.com/office/officeart/2005/8/layout/chevron2"/>
    <dgm:cxn modelId="{DCF0E478-F871-4A66-B421-33F4FD28E2C8}" srcId="{36FDA505-71A8-4B60-B2C1-E9AD10DCADEC}" destId="{58B59BEC-2385-45E5-AF09-38C06D9868A2}" srcOrd="0" destOrd="0" parTransId="{BDE10677-FA0C-4C71-ABC4-5F0A7BCEDE0E}" sibTransId="{CCF49C89-D61D-4191-B7E4-538BBCFC5C2E}"/>
    <dgm:cxn modelId="{452C2083-0815-4A7A-BB1A-F3E7969C728F}" type="presOf" srcId="{9B312B86-F406-40B2-921E-DCF377BD8C09}" destId="{8430FDD6-4945-4708-AF2E-B5F1B4596151}" srcOrd="0" destOrd="0" presId="urn:microsoft.com/office/officeart/2005/8/layout/chevron2"/>
    <dgm:cxn modelId="{89B8728B-A152-4EEA-A461-4A0F2306753D}" type="presOf" srcId="{4E9D2681-3729-448C-9BEE-B06ECCAEA073}" destId="{D50EFE81-A7C6-4420-B1B7-60B4FE7E618F}" srcOrd="0" destOrd="0" presId="urn:microsoft.com/office/officeart/2005/8/layout/chevron2"/>
    <dgm:cxn modelId="{40999195-E158-4217-99D6-D47EB854218D}" srcId="{99F06E5C-7AFB-4590-B9C6-9D1CCDE736AE}" destId="{BC171A16-9D57-4E73-AB14-346DC5E0EB0D}" srcOrd="1" destOrd="0" parTransId="{032C05CC-33B9-484A-B43F-4E1EA8043646}" sibTransId="{BB34C341-5035-47AA-A86A-D836530255C5}"/>
    <dgm:cxn modelId="{1D67F1AC-BAE4-4B53-89AB-97D2D5DF5F47}" type="presOf" srcId="{58B59BEC-2385-45E5-AF09-38C06D9868A2}" destId="{7ECD9814-0109-40A5-98C3-6ED859EAB4FA}" srcOrd="0" destOrd="0" presId="urn:microsoft.com/office/officeart/2005/8/layout/chevron2"/>
    <dgm:cxn modelId="{AE07A3B8-768C-4E66-A4C1-127601C47502}" srcId="{39323D16-CD4B-452C-9007-1E115263CCFF}" destId="{A47F0F53-FD42-4434-B49F-9450F64E2E97}" srcOrd="3" destOrd="0" parTransId="{D9E4AFBC-B1F0-4E1A-BF08-D2CCBC155AE1}" sibTransId="{D873211C-88AA-4D75-9456-881A816DA099}"/>
    <dgm:cxn modelId="{E3B38BC7-717D-4077-B503-60DB270621C8}" type="presOf" srcId="{F3D637C5-6938-4335-B810-0A0777ADDEC2}" destId="{4CD5841A-EBF1-4FE3-B818-D56E9E5BF250}" srcOrd="0" destOrd="0" presId="urn:microsoft.com/office/officeart/2005/8/layout/chevron2"/>
    <dgm:cxn modelId="{3519D0C8-18B4-4223-B9F8-C293476D2888}" type="presOf" srcId="{4DBC8E76-295E-4EDF-8AB8-CF4D1F12B5A9}" destId="{BBE77AE7-A652-4BB1-9EF1-0CFF55687CA1}" srcOrd="0" destOrd="0" presId="urn:microsoft.com/office/officeart/2005/8/layout/chevron2"/>
    <dgm:cxn modelId="{716086CF-29B2-4D2A-B895-FCF8DD1C3149}" srcId="{39323D16-CD4B-452C-9007-1E115263CCFF}" destId="{36FDA505-71A8-4B60-B2C1-E9AD10DCADEC}" srcOrd="4" destOrd="0" parTransId="{07A62B33-5B35-42B4-A17E-366C46642B6F}" sibTransId="{F9A7AE92-CE19-4481-8E36-0F798DC3ACD4}"/>
    <dgm:cxn modelId="{C4E893D8-4BB2-48A5-86A2-86E2A21E7F4A}" type="presOf" srcId="{39323D16-CD4B-452C-9007-1E115263CCFF}" destId="{BF8C4FE8-9DCD-4036-9233-B0E669F4A40E}" srcOrd="0" destOrd="0" presId="urn:microsoft.com/office/officeart/2005/8/layout/chevron2"/>
    <dgm:cxn modelId="{CB2002F0-4CC1-4099-A234-23317CC0CDC3}" type="presOf" srcId="{D873211C-88AA-4D75-9456-881A816DA099}" destId="{A1A8F635-AE66-481B-8BCC-59980C2A02C0}" srcOrd="0" destOrd="0" presId="urn:microsoft.com/office/officeart/2005/8/layout/chevron2"/>
    <dgm:cxn modelId="{689676F8-DB58-4D19-9337-FB72D3CA7DB4}" srcId="{A47F0F53-FD42-4434-B49F-9450F64E2E97}" destId="{9FB20826-1441-4E8A-BCFE-9A3B5FDA12C6}" srcOrd="0" destOrd="0" parTransId="{4EB1F4C3-B458-4C83-8071-6024E77220AE}" sibTransId="{9E4D2873-9D4B-4846-97D1-37CD4AF8DEF6}"/>
    <dgm:cxn modelId="{D90B09CA-543A-4562-9D58-E14FCEDD41E1}" type="presParOf" srcId="{BF8C4FE8-9DCD-4036-9233-B0E669F4A40E}" destId="{623FFACD-A4EB-4E24-8433-C49E82413BDC}" srcOrd="0" destOrd="0" presId="urn:microsoft.com/office/officeart/2005/8/layout/chevron2"/>
    <dgm:cxn modelId="{C000F783-CB07-45EA-AA0A-70491EEFF7A5}" type="presParOf" srcId="{623FFACD-A4EB-4E24-8433-C49E82413BDC}" destId="{D50EFE81-A7C6-4420-B1B7-60B4FE7E618F}" srcOrd="0" destOrd="0" presId="urn:microsoft.com/office/officeart/2005/8/layout/chevron2"/>
    <dgm:cxn modelId="{8C08185B-8725-4187-BEE0-3563C79F7B17}" type="presParOf" srcId="{623FFACD-A4EB-4E24-8433-C49E82413BDC}" destId="{4CD5841A-EBF1-4FE3-B818-D56E9E5BF250}" srcOrd="1" destOrd="0" presId="urn:microsoft.com/office/officeart/2005/8/layout/chevron2"/>
    <dgm:cxn modelId="{2CEDDD50-E0EA-48F8-9D8B-4E4DB139B5B0}" type="presParOf" srcId="{BF8C4FE8-9DCD-4036-9233-B0E669F4A40E}" destId="{BBE77AE7-A652-4BB1-9EF1-0CFF55687CA1}" srcOrd="1" destOrd="0" presId="urn:microsoft.com/office/officeart/2005/8/layout/chevron2"/>
    <dgm:cxn modelId="{C641E718-737A-4CBE-B903-5B7EBD5BA5AE}" type="presParOf" srcId="{BF8C4FE8-9DCD-4036-9233-B0E669F4A40E}" destId="{25105D6B-9C6B-42AD-9F3F-B37BD909A44A}" srcOrd="2" destOrd="0" presId="urn:microsoft.com/office/officeart/2005/8/layout/chevron2"/>
    <dgm:cxn modelId="{333C197F-1AF2-477D-A86E-2654272F8732}" type="presParOf" srcId="{25105D6B-9C6B-42AD-9F3F-B37BD909A44A}" destId="{B72EB95E-D380-4C8A-AB07-36AB0C257C9F}" srcOrd="0" destOrd="0" presId="urn:microsoft.com/office/officeart/2005/8/layout/chevron2"/>
    <dgm:cxn modelId="{D8EBE2EE-24A7-48E2-8BC6-01E4A4290AC8}" type="presParOf" srcId="{25105D6B-9C6B-42AD-9F3F-B37BD909A44A}" destId="{CE46022B-4CBF-4E61-B47F-57AD7619FB3C}" srcOrd="1" destOrd="0" presId="urn:microsoft.com/office/officeart/2005/8/layout/chevron2"/>
    <dgm:cxn modelId="{F27C6682-DEBB-4482-930E-70AE81AE2A68}" type="presParOf" srcId="{BF8C4FE8-9DCD-4036-9233-B0E669F4A40E}" destId="{8430FDD6-4945-4708-AF2E-B5F1B4596151}" srcOrd="3" destOrd="0" presId="urn:microsoft.com/office/officeart/2005/8/layout/chevron2"/>
    <dgm:cxn modelId="{77C445F3-FFD4-4682-9F8B-F8878857F4B5}" type="presParOf" srcId="{BF8C4FE8-9DCD-4036-9233-B0E669F4A40E}" destId="{57944A34-406D-4333-A9D4-218D9E19D2C6}" srcOrd="4" destOrd="0" presId="urn:microsoft.com/office/officeart/2005/8/layout/chevron2"/>
    <dgm:cxn modelId="{1E0E4DC6-E151-419A-A2DD-8018FF2A1874}" type="presParOf" srcId="{57944A34-406D-4333-A9D4-218D9E19D2C6}" destId="{9183A4FA-CFD7-47F3-9F33-60C3C7664BE9}" srcOrd="0" destOrd="0" presId="urn:microsoft.com/office/officeart/2005/8/layout/chevron2"/>
    <dgm:cxn modelId="{E3F3E2D4-4613-4B53-92B1-ACED890CBAC8}" type="presParOf" srcId="{57944A34-406D-4333-A9D4-218D9E19D2C6}" destId="{41878E60-65E4-4EF3-BF71-975FF9AACDC6}" srcOrd="1" destOrd="0" presId="urn:microsoft.com/office/officeart/2005/8/layout/chevron2"/>
    <dgm:cxn modelId="{09227525-DEC5-4763-BA42-D1D905D08674}" type="presParOf" srcId="{BF8C4FE8-9DCD-4036-9233-B0E669F4A40E}" destId="{97595154-7564-458E-BFA9-6BF7E56E3F6D}" srcOrd="5" destOrd="0" presId="urn:microsoft.com/office/officeart/2005/8/layout/chevron2"/>
    <dgm:cxn modelId="{A9A4587E-3806-41D1-93CD-E2684C946C04}" type="presParOf" srcId="{BF8C4FE8-9DCD-4036-9233-B0E669F4A40E}" destId="{5FDE6098-0D57-4227-8F2D-FDDE50BE1E39}" srcOrd="6" destOrd="0" presId="urn:microsoft.com/office/officeart/2005/8/layout/chevron2"/>
    <dgm:cxn modelId="{D5DA4D79-73B5-4BCD-B797-250525190828}" type="presParOf" srcId="{5FDE6098-0D57-4227-8F2D-FDDE50BE1E39}" destId="{E80C7331-18A8-4677-902E-F94DAB8F2C97}" srcOrd="0" destOrd="0" presId="urn:microsoft.com/office/officeart/2005/8/layout/chevron2"/>
    <dgm:cxn modelId="{57BCEC9C-B9E1-45E5-8619-FE7B9BB8FE41}" type="presParOf" srcId="{5FDE6098-0D57-4227-8F2D-FDDE50BE1E39}" destId="{C5C7C53B-AF3E-49AD-B102-F8A7C9140685}" srcOrd="1" destOrd="0" presId="urn:microsoft.com/office/officeart/2005/8/layout/chevron2"/>
    <dgm:cxn modelId="{FAC0AD96-E88A-4E6B-A9E1-FB0B6C1823C5}" type="presParOf" srcId="{BF8C4FE8-9DCD-4036-9233-B0E669F4A40E}" destId="{A1A8F635-AE66-481B-8BCC-59980C2A02C0}" srcOrd="7" destOrd="0" presId="urn:microsoft.com/office/officeart/2005/8/layout/chevron2"/>
    <dgm:cxn modelId="{4D130590-0BBA-4171-899A-CAAA763AF0C5}" type="presParOf" srcId="{BF8C4FE8-9DCD-4036-9233-B0E669F4A40E}" destId="{5627DCB5-CBF9-4C11-A947-A86021D42900}" srcOrd="8" destOrd="0" presId="urn:microsoft.com/office/officeart/2005/8/layout/chevron2"/>
    <dgm:cxn modelId="{A172C897-C1D4-40F1-B37E-4832EE8A95A3}" type="presParOf" srcId="{5627DCB5-CBF9-4C11-A947-A86021D42900}" destId="{59023BCA-D9BB-413D-9A4C-235E01EB66C6}" srcOrd="0" destOrd="0" presId="urn:microsoft.com/office/officeart/2005/8/layout/chevron2"/>
    <dgm:cxn modelId="{81B1A802-E262-408F-B0AB-A488BEB389B4}" type="presParOf" srcId="{5627DCB5-CBF9-4C11-A947-A86021D42900}" destId="{7ECD9814-0109-40A5-98C3-6ED859EAB4F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EFE81-A7C6-4420-B1B7-60B4FE7E618F}">
      <dsp:nvSpPr>
        <dsp:cNvPr id="0" name=""/>
        <dsp:cNvSpPr/>
      </dsp:nvSpPr>
      <dsp:spPr>
        <a:xfrm rot="5400000">
          <a:off x="-128228" y="130927"/>
          <a:ext cx="854854" cy="598398"/>
        </a:xfrm>
        <a:prstGeom prst="chevron">
          <a:avLst/>
        </a:prstGeom>
        <a:solidFill>
          <a:srgbClr val="8064A2">
            <a:hueOff val="0"/>
            <a:satOff val="0"/>
            <a:lumOff val="0"/>
            <a:alphaOff val="0"/>
          </a:srgbClr>
        </a:solidFill>
        <a:ln w="25400" cap="flat" cmpd="sng" algn="ctr">
          <a:solidFill>
            <a:srgbClr val="8064A2">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100000"/>
            </a:lnSpc>
            <a:spcBef>
              <a:spcPct val="0"/>
            </a:spcBef>
            <a:spcAft>
              <a:spcPct val="35000"/>
            </a:spcAft>
            <a:buNone/>
          </a:pPr>
          <a:r>
            <a:rPr lang="zh-CN" altLang="en-US" sz="1000" b="1" kern="1200">
              <a:solidFill>
                <a:sysClr val="window" lastClr="FFFFFF"/>
              </a:solidFill>
              <a:latin typeface="+mn-ea"/>
              <a:cs typeface="+mn-cs"/>
            </a:rPr>
            <a:t>信息获取</a:t>
          </a:r>
        </a:p>
      </dsp:txBody>
      <dsp:txXfrm rot="-5400000">
        <a:off x="0" y="301898"/>
        <a:ext cx="598398" cy="256456"/>
      </dsp:txXfrm>
    </dsp:sp>
    <dsp:sp modelId="{4CD5841A-EBF1-4FE3-B818-D56E9E5BF250}">
      <dsp:nvSpPr>
        <dsp:cNvPr id="0" name=""/>
        <dsp:cNvSpPr/>
      </dsp:nvSpPr>
      <dsp:spPr>
        <a:xfrm rot="5400000">
          <a:off x="3369091" y="-2767993"/>
          <a:ext cx="555655" cy="6097041"/>
        </a:xfrm>
        <a:prstGeom prst="round2SameRect">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100000"/>
            </a:lnSpc>
            <a:spcBef>
              <a:spcPct val="0"/>
            </a:spcBef>
            <a:spcAft>
              <a:spcPct val="15000"/>
            </a:spcAft>
            <a:buChar char="•"/>
          </a:pPr>
          <a:r>
            <a:rPr lang="zh-CN" altLang="en-US" sz="1200" kern="1200">
              <a:solidFill>
                <a:sysClr val="windowText" lastClr="000000">
                  <a:hueOff val="0"/>
                  <a:satOff val="0"/>
                  <a:lumOff val="0"/>
                  <a:alphaOff val="0"/>
                </a:sysClr>
              </a:solidFill>
              <a:latin typeface="+mn-ea"/>
              <a:cs typeface="+mn-cs"/>
            </a:rPr>
            <a:t>通过传感器，将光或声音等信息转化为电信息。即获取研究对象的基本信息并通过某种方法将其转变为机器能够认识的信息。</a:t>
          </a:r>
          <a:endParaRPr sz="1200" kern="1200">
            <a:latin typeface="+mn-ea"/>
          </a:endParaRPr>
        </a:p>
      </dsp:txBody>
      <dsp:txXfrm rot="-5400000">
        <a:off x="598399" y="29824"/>
        <a:ext cx="6069916" cy="501405"/>
      </dsp:txXfrm>
    </dsp:sp>
    <dsp:sp modelId="{B72EB95E-D380-4C8A-AB07-36AB0C257C9F}">
      <dsp:nvSpPr>
        <dsp:cNvPr id="0" name=""/>
        <dsp:cNvSpPr/>
      </dsp:nvSpPr>
      <dsp:spPr>
        <a:xfrm rot="5400000">
          <a:off x="-128228" y="865189"/>
          <a:ext cx="854854" cy="598398"/>
        </a:xfrm>
        <a:prstGeom prst="chevron">
          <a:avLst/>
        </a:prstGeom>
        <a:solidFill>
          <a:srgbClr val="8064A2">
            <a:hueOff val="-1116192"/>
            <a:satOff val="6725"/>
            <a:lumOff val="539"/>
            <a:alphaOff val="0"/>
          </a:srgbClr>
        </a:solidFill>
        <a:ln w="25400" cap="flat" cmpd="sng" algn="ctr">
          <a:solidFill>
            <a:srgbClr val="8064A2">
              <a:hueOff val="-1116192"/>
              <a:satOff val="6725"/>
              <a:lumOff val="539"/>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100000"/>
            </a:lnSpc>
            <a:spcBef>
              <a:spcPct val="0"/>
            </a:spcBef>
            <a:spcAft>
              <a:spcPct val="35000"/>
            </a:spcAft>
            <a:buNone/>
          </a:pPr>
          <a:r>
            <a:rPr lang="zh-CN" altLang="en-US" sz="1000" b="1" kern="1200">
              <a:solidFill>
                <a:sysClr val="window" lastClr="FFFFFF"/>
              </a:solidFill>
              <a:latin typeface="+mn-ea"/>
              <a:cs typeface="+mn-cs"/>
            </a:rPr>
            <a:t>预处理</a:t>
          </a:r>
        </a:p>
      </dsp:txBody>
      <dsp:txXfrm rot="-5400000">
        <a:off x="0" y="1036160"/>
        <a:ext cx="598398" cy="256456"/>
      </dsp:txXfrm>
    </dsp:sp>
    <dsp:sp modelId="{CE46022B-4CBF-4E61-B47F-57AD7619FB3C}">
      <dsp:nvSpPr>
        <dsp:cNvPr id="0" name=""/>
        <dsp:cNvSpPr/>
      </dsp:nvSpPr>
      <dsp:spPr>
        <a:xfrm rot="5400000">
          <a:off x="3369091" y="-2033731"/>
          <a:ext cx="555655" cy="6097041"/>
        </a:xfrm>
        <a:prstGeom prst="round2SameRect">
          <a:avLst/>
        </a:prstGeom>
        <a:solidFill>
          <a:sysClr val="window" lastClr="FFFFFF">
            <a:alpha val="90000"/>
            <a:hueOff val="0"/>
            <a:satOff val="0"/>
            <a:lumOff val="0"/>
            <a:alphaOff val="0"/>
          </a:sysClr>
        </a:solidFill>
        <a:ln w="25400" cap="flat" cmpd="sng" algn="ctr">
          <a:solidFill>
            <a:srgbClr val="8064A2">
              <a:hueOff val="-1116192"/>
              <a:satOff val="6725"/>
              <a:lumOff val="539"/>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100000"/>
            </a:lnSpc>
            <a:spcBef>
              <a:spcPct val="0"/>
            </a:spcBef>
            <a:spcAft>
              <a:spcPct val="15000"/>
            </a:spcAft>
            <a:buChar char="•"/>
          </a:pPr>
          <a:r>
            <a:rPr lang="zh-CN" altLang="en-US" sz="1200" kern="1200">
              <a:solidFill>
                <a:sysClr val="windowText" lastClr="000000">
                  <a:hueOff val="0"/>
                  <a:satOff val="0"/>
                  <a:lumOff val="0"/>
                  <a:alphaOff val="0"/>
                </a:sysClr>
              </a:solidFill>
              <a:latin typeface="+mn-ea"/>
              <a:cs typeface="+mn-cs"/>
            </a:rPr>
            <a:t>指图像处理中的去噪、平滑、变换等的操作，从而加强图像的重要特征。</a:t>
          </a:r>
          <a:endParaRPr sz="1200" kern="1200">
            <a:latin typeface="+mn-ea"/>
          </a:endParaRPr>
        </a:p>
      </dsp:txBody>
      <dsp:txXfrm rot="-5400000">
        <a:off x="598399" y="764086"/>
        <a:ext cx="6069916" cy="501405"/>
      </dsp:txXfrm>
    </dsp:sp>
    <dsp:sp modelId="{9183A4FA-CFD7-47F3-9F33-60C3C7664BE9}">
      <dsp:nvSpPr>
        <dsp:cNvPr id="0" name=""/>
        <dsp:cNvSpPr/>
      </dsp:nvSpPr>
      <dsp:spPr>
        <a:xfrm rot="5400000">
          <a:off x="-128228" y="1599450"/>
          <a:ext cx="854854" cy="598398"/>
        </a:xfrm>
        <a:prstGeom prst="chevron">
          <a:avLst/>
        </a:prstGeom>
        <a:solidFill>
          <a:srgbClr val="8064A2">
            <a:hueOff val="-2232385"/>
            <a:satOff val="13449"/>
            <a:lumOff val="1078"/>
            <a:alphaOff val="0"/>
          </a:srgbClr>
        </a:solidFill>
        <a:ln w="25400" cap="flat" cmpd="sng" algn="ctr">
          <a:solidFill>
            <a:srgbClr val="8064A2">
              <a:hueOff val="-2232385"/>
              <a:satOff val="13449"/>
              <a:lumOff val="1078"/>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100000"/>
            </a:lnSpc>
            <a:spcBef>
              <a:spcPct val="0"/>
            </a:spcBef>
            <a:spcAft>
              <a:spcPct val="35000"/>
            </a:spcAft>
            <a:buNone/>
          </a:pPr>
          <a:r>
            <a:rPr lang="zh-CN" altLang="en-US" sz="1000" b="1" kern="1200">
              <a:solidFill>
                <a:sysClr val="window" lastClr="FFFFFF"/>
              </a:solidFill>
              <a:latin typeface="+mn-ea"/>
              <a:cs typeface="+mn-cs"/>
            </a:rPr>
            <a:t>特征抽取和选择</a:t>
          </a:r>
        </a:p>
      </dsp:txBody>
      <dsp:txXfrm rot="-5400000">
        <a:off x="0" y="1770421"/>
        <a:ext cx="598398" cy="256456"/>
      </dsp:txXfrm>
    </dsp:sp>
    <dsp:sp modelId="{41878E60-65E4-4EF3-BF71-975FF9AACDC6}">
      <dsp:nvSpPr>
        <dsp:cNvPr id="0" name=""/>
        <dsp:cNvSpPr/>
      </dsp:nvSpPr>
      <dsp:spPr>
        <a:xfrm rot="5400000">
          <a:off x="3368945" y="-1299324"/>
          <a:ext cx="555947" cy="6097041"/>
        </a:xfrm>
        <a:prstGeom prst="round2SameRect">
          <a:avLst/>
        </a:prstGeom>
        <a:solidFill>
          <a:sysClr val="window" lastClr="FFFFFF">
            <a:alpha val="90000"/>
            <a:hueOff val="0"/>
            <a:satOff val="0"/>
            <a:lumOff val="0"/>
            <a:alphaOff val="0"/>
          </a:sysClr>
        </a:solidFill>
        <a:ln w="25400" cap="flat" cmpd="sng" algn="ctr">
          <a:solidFill>
            <a:srgbClr val="8064A2">
              <a:hueOff val="-2232385"/>
              <a:satOff val="13449"/>
              <a:lumOff val="1078"/>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100000"/>
            </a:lnSpc>
            <a:spcBef>
              <a:spcPct val="0"/>
            </a:spcBef>
            <a:spcAft>
              <a:spcPct val="15000"/>
            </a:spcAft>
            <a:buChar char="•"/>
          </a:pPr>
          <a:r>
            <a:rPr lang="zh-CN" altLang="en-US" sz="1200" kern="1200">
              <a:solidFill>
                <a:sysClr val="windowText" lastClr="000000">
                  <a:hueOff val="0"/>
                  <a:satOff val="0"/>
                  <a:lumOff val="0"/>
                  <a:alphaOff val="0"/>
                </a:sysClr>
              </a:solidFill>
              <a:latin typeface="+mn-ea"/>
              <a:cs typeface="+mn-cs"/>
            </a:rPr>
            <a:t>特征抽取：利用某种方法，研究各式各样的图像，获取图像所具有的本身特征</a:t>
          </a:r>
        </a:p>
        <a:p>
          <a:pPr marL="114300" lvl="1" indent="-114300" algn="l" defTabSz="533400">
            <a:lnSpc>
              <a:spcPct val="100000"/>
            </a:lnSpc>
            <a:spcBef>
              <a:spcPct val="0"/>
            </a:spcBef>
            <a:spcAft>
              <a:spcPct val="15000"/>
            </a:spcAft>
            <a:buChar char="•"/>
          </a:pPr>
          <a:r>
            <a:rPr lang="zh-CN" altLang="en-US" sz="1200" kern="1200">
              <a:solidFill>
                <a:sysClr val="windowText" lastClr="000000">
                  <a:hueOff val="0"/>
                  <a:satOff val="0"/>
                  <a:lumOff val="0"/>
                  <a:alphaOff val="0"/>
                </a:sysClr>
              </a:solidFill>
              <a:latin typeface="+mn-ea"/>
              <a:cs typeface="+mn-cs"/>
            </a:rPr>
            <a:t>特征选择：从抽取的特征中，选择对本次识别有用的特征</a:t>
          </a:r>
          <a:endParaRPr sz="1200" kern="1200">
            <a:latin typeface="+mn-ea"/>
          </a:endParaRPr>
        </a:p>
      </dsp:txBody>
      <dsp:txXfrm rot="-5400000">
        <a:off x="598399" y="1498361"/>
        <a:ext cx="6069902" cy="501669"/>
      </dsp:txXfrm>
    </dsp:sp>
    <dsp:sp modelId="{E80C7331-18A8-4677-902E-F94DAB8F2C97}">
      <dsp:nvSpPr>
        <dsp:cNvPr id="0" name=""/>
        <dsp:cNvSpPr/>
      </dsp:nvSpPr>
      <dsp:spPr>
        <a:xfrm rot="5400000">
          <a:off x="-128228" y="2333712"/>
          <a:ext cx="854854" cy="598398"/>
        </a:xfrm>
        <a:prstGeom prst="chevron">
          <a:avLst/>
        </a:prstGeom>
        <a:solidFill>
          <a:srgbClr val="8064A2">
            <a:hueOff val="-3348577"/>
            <a:satOff val="20174"/>
            <a:lumOff val="1617"/>
            <a:alphaOff val="0"/>
          </a:srgbClr>
        </a:solidFill>
        <a:ln w="25400" cap="flat" cmpd="sng" algn="ctr">
          <a:solidFill>
            <a:srgbClr val="8064A2">
              <a:hueOff val="-3348577"/>
              <a:satOff val="20174"/>
              <a:lumOff val="1617"/>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100000"/>
            </a:lnSpc>
            <a:spcBef>
              <a:spcPct val="0"/>
            </a:spcBef>
            <a:spcAft>
              <a:spcPct val="35000"/>
            </a:spcAft>
            <a:buNone/>
          </a:pPr>
          <a:r>
            <a:rPr lang="zh-CN" altLang="en-US" sz="1000" b="1" kern="1200">
              <a:solidFill>
                <a:sysClr val="window" lastClr="FFFFFF"/>
              </a:solidFill>
              <a:latin typeface="+mn-ea"/>
              <a:cs typeface="+mn-cs"/>
            </a:rPr>
            <a:t>分类器设计</a:t>
          </a:r>
        </a:p>
      </dsp:txBody>
      <dsp:txXfrm rot="-5400000">
        <a:off x="0" y="2504683"/>
        <a:ext cx="598398" cy="256456"/>
      </dsp:txXfrm>
    </dsp:sp>
    <dsp:sp modelId="{C5C7C53B-AF3E-49AD-B102-F8A7C9140685}">
      <dsp:nvSpPr>
        <dsp:cNvPr id="0" name=""/>
        <dsp:cNvSpPr/>
      </dsp:nvSpPr>
      <dsp:spPr>
        <a:xfrm rot="5400000">
          <a:off x="3369091" y="-565208"/>
          <a:ext cx="555655" cy="6097041"/>
        </a:xfrm>
        <a:prstGeom prst="round2SameRect">
          <a:avLst/>
        </a:prstGeom>
        <a:solidFill>
          <a:sysClr val="window" lastClr="FFFFFF">
            <a:alpha val="90000"/>
            <a:hueOff val="0"/>
            <a:satOff val="0"/>
            <a:lumOff val="0"/>
            <a:alphaOff val="0"/>
          </a:sysClr>
        </a:solidFill>
        <a:ln w="25400" cap="flat" cmpd="sng" algn="ctr">
          <a:solidFill>
            <a:srgbClr val="8064A2">
              <a:hueOff val="-3348577"/>
              <a:satOff val="20174"/>
              <a:lumOff val="1617"/>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100000"/>
            </a:lnSpc>
            <a:spcBef>
              <a:spcPct val="0"/>
            </a:spcBef>
            <a:spcAft>
              <a:spcPct val="15000"/>
            </a:spcAft>
            <a:buChar char="•"/>
          </a:pPr>
          <a:r>
            <a:rPr lang="zh-CN" altLang="en-US" sz="1200" kern="1200">
              <a:solidFill>
                <a:sysClr val="windowText" lastClr="000000">
                  <a:hueOff val="0"/>
                  <a:satOff val="0"/>
                  <a:lumOff val="0"/>
                  <a:alphaOff val="0"/>
                </a:sysClr>
              </a:solidFill>
              <a:latin typeface="+mn-ea"/>
              <a:cs typeface="+mn-cs"/>
            </a:rPr>
            <a:t>通过训练而得到一种识别规则，通过此识别规则可以得到一种特征分类，使图像识别技术能够得到高识别率。</a:t>
          </a:r>
          <a:endParaRPr sz="1200" kern="1200">
            <a:latin typeface="+mn-ea"/>
          </a:endParaRPr>
        </a:p>
      </dsp:txBody>
      <dsp:txXfrm rot="-5400000">
        <a:off x="598399" y="2232609"/>
        <a:ext cx="6069916" cy="501405"/>
      </dsp:txXfrm>
    </dsp:sp>
    <dsp:sp modelId="{59023BCA-D9BB-413D-9A4C-235E01EB66C6}">
      <dsp:nvSpPr>
        <dsp:cNvPr id="0" name=""/>
        <dsp:cNvSpPr/>
      </dsp:nvSpPr>
      <dsp:spPr>
        <a:xfrm rot="5400000">
          <a:off x="-128228" y="3067973"/>
          <a:ext cx="854854" cy="598398"/>
        </a:xfrm>
        <a:prstGeom prst="chevron">
          <a:avLst/>
        </a:prstGeom>
        <a:solidFill>
          <a:srgbClr val="8064A2">
            <a:hueOff val="-4464770"/>
            <a:satOff val="26899"/>
            <a:lumOff val="2156"/>
            <a:alphaOff val="0"/>
          </a:srgbClr>
        </a:solidFill>
        <a:ln w="25400" cap="flat" cmpd="sng" algn="ctr">
          <a:solidFill>
            <a:srgbClr val="8064A2">
              <a:hueOff val="-4464770"/>
              <a:satOff val="26899"/>
              <a:lumOff val="2156"/>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100000"/>
            </a:lnSpc>
            <a:spcBef>
              <a:spcPct val="0"/>
            </a:spcBef>
            <a:spcAft>
              <a:spcPct val="35000"/>
            </a:spcAft>
            <a:buNone/>
          </a:pPr>
          <a:r>
            <a:rPr lang="zh-CN" altLang="en-US" sz="1000" b="1" kern="1200">
              <a:solidFill>
                <a:sysClr val="window" lastClr="FFFFFF"/>
              </a:solidFill>
              <a:latin typeface="+mn-ea"/>
              <a:cs typeface="+mn-cs"/>
            </a:rPr>
            <a:t>分类决策</a:t>
          </a:r>
        </a:p>
      </dsp:txBody>
      <dsp:txXfrm rot="-5400000">
        <a:off x="0" y="3238944"/>
        <a:ext cx="598398" cy="256456"/>
      </dsp:txXfrm>
    </dsp:sp>
    <dsp:sp modelId="{7ECD9814-0109-40A5-98C3-6ED859EAB4FA}">
      <dsp:nvSpPr>
        <dsp:cNvPr id="0" name=""/>
        <dsp:cNvSpPr/>
      </dsp:nvSpPr>
      <dsp:spPr>
        <a:xfrm rot="5400000">
          <a:off x="3369091" y="169052"/>
          <a:ext cx="555655" cy="6097041"/>
        </a:xfrm>
        <a:prstGeom prst="round2SameRect">
          <a:avLst/>
        </a:prstGeom>
        <a:solidFill>
          <a:sysClr val="window" lastClr="FFFFFF">
            <a:alpha val="90000"/>
            <a:hueOff val="0"/>
            <a:satOff val="0"/>
            <a:lumOff val="0"/>
            <a:alphaOff val="0"/>
          </a:sysClr>
        </a:solidFill>
        <a:ln w="25400" cap="flat" cmpd="sng" algn="ctr">
          <a:solidFill>
            <a:srgbClr val="8064A2">
              <a:hueOff val="-4464770"/>
              <a:satOff val="26899"/>
              <a:lumOff val="2156"/>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100000"/>
            </a:lnSpc>
            <a:spcBef>
              <a:spcPct val="0"/>
            </a:spcBef>
            <a:spcAft>
              <a:spcPct val="15000"/>
            </a:spcAft>
            <a:buChar char="•"/>
          </a:pPr>
          <a:r>
            <a:rPr lang="zh-CN" altLang="en-US" sz="1200" kern="1200">
              <a:solidFill>
                <a:sysClr val="windowText" lastClr="000000">
                  <a:hueOff val="0"/>
                  <a:satOff val="0"/>
                  <a:lumOff val="0"/>
                  <a:alphaOff val="0"/>
                </a:sysClr>
              </a:solidFill>
              <a:latin typeface="+mn-ea"/>
              <a:cs typeface="+mn-cs"/>
            </a:rPr>
            <a:t>在特征空间中对被识别对象进行分类，从而更好地识别所研究的对象具体属于哪一类。</a:t>
          </a:r>
          <a:endParaRPr sz="1200" kern="1200">
            <a:latin typeface="+mn-ea"/>
          </a:endParaRPr>
        </a:p>
      </dsp:txBody>
      <dsp:txXfrm rot="-5400000">
        <a:off x="598399" y="2966870"/>
        <a:ext cx="6069916" cy="50140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5" name="Rectangle 8"/>
            <p:cNvSpPr>
              <a:spLocks noChangeArrowheads="1"/>
            </p:cNvSpPr>
            <p:nvPr/>
          </p:nvSpPr>
          <p:spPr bwMode="auto">
            <a:xfrm>
              <a:off x="414338" y="9525"/>
              <a:ext cx="28575" cy="4481513"/>
            </a:xfrm>
            <a:prstGeom prst="rect">
              <a:avLst/>
            </a:prstGeom>
            <a:grpFill/>
            <a:ln>
              <a:noFill/>
            </a:ln>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0" name="Rectangle 33"/>
            <p:cNvSpPr>
              <a:spLocks noChangeArrowheads="1"/>
            </p:cNvSpPr>
            <p:nvPr/>
          </p:nvSpPr>
          <p:spPr bwMode="auto">
            <a:xfrm>
              <a:off x="642938" y="6610350"/>
              <a:ext cx="23813" cy="242888"/>
            </a:xfrm>
            <a:prstGeom prst="rect">
              <a:avLst/>
            </a:prstGeom>
            <a:grpFill/>
            <a:ln>
              <a:noFill/>
            </a:ln>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52" name="Rectangle 45"/>
            <p:cNvSpPr>
              <a:spLocks noChangeArrowheads="1"/>
            </p:cNvSpPr>
            <p:nvPr/>
          </p:nvSpPr>
          <p:spPr bwMode="auto">
            <a:xfrm>
              <a:off x="1228725" y="4662488"/>
              <a:ext cx="23813" cy="2181225"/>
            </a:xfrm>
            <a:prstGeom prst="rect">
              <a:avLst/>
            </a:prstGeom>
            <a:grpFill/>
            <a:ln>
              <a:noFill/>
            </a:ln>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zh-CN" altLang="en-US"/>
              <a:t>单击此处编辑母版标题样式</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F5633D4-E235-486D-A907-16372A27289C}" type="datetimeFigureOut">
              <a:rPr lang="zh-CN" altLang="en-US" smtClean="0"/>
              <a:t>2020/6/19</a:t>
            </a:fld>
            <a:endParaRPr lang="zh-CN" altLang="en-US"/>
          </a:p>
        </p:txBody>
      </p:sp>
      <p:sp>
        <p:nvSpPr>
          <p:cNvPr id="5" name="Footer Placeholder 4"/>
          <p:cNvSpPr>
            <a:spLocks noGrp="1"/>
          </p:cNvSpPr>
          <p:nvPr>
            <p:ph type="ftr" sz="quarter" idx="11"/>
          </p:nvPr>
        </p:nvSpPr>
        <p:spPr>
          <a:xfrm>
            <a:off x="1876424" y="5410201"/>
            <a:ext cx="5124886" cy="365125"/>
          </a:xfrm>
        </p:spPr>
        <p:txBody>
          <a:bodyPr/>
          <a:lstStyle/>
          <a:p>
            <a:endParaRPr lang="zh-CN" altLang="en-US"/>
          </a:p>
        </p:txBody>
      </p:sp>
      <p:sp>
        <p:nvSpPr>
          <p:cNvPr id="6" name="Slide Number Placeholder 5"/>
          <p:cNvSpPr>
            <a:spLocks noGrp="1"/>
          </p:cNvSpPr>
          <p:nvPr>
            <p:ph type="sldNum" sz="quarter" idx="12"/>
          </p:nvPr>
        </p:nvSpPr>
        <p:spPr>
          <a:xfrm>
            <a:off x="9896911" y="5410199"/>
            <a:ext cx="771089" cy="365125"/>
          </a:xfrm>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zh-CN" altLang="en-US"/>
              <a:t>单击图标添加图片</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zh-CN" altLang="en-US"/>
              <a:t>单击此处编辑母版标题样式</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D2294A0-B2E9-4196-862D-98F93450757E}" type="slidenum">
              <a:rPr lang="zh-CN" altLang="en-US" smtClean="0"/>
              <a:t>‹#›</a:t>
            </a:fld>
            <a:endParaRPr lang="zh-CN" alt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panose="020B0603020202020204"/>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panose="020B0603020202020204"/>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zh-CN" altLang="en-US"/>
              <a:t>单击此处编辑母版标题样式</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zh-CN" altLang="en-US"/>
              <a:t>单击此处编辑母版标题样式</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CN" altLang="en-US"/>
              <a:t>单击图标添加图片</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CN" altLang="en-US"/>
              <a:t>单击图标添加图片</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CN" altLang="en-US"/>
              <a:t>单击图标添加图片</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zh-CN" altLang="en-US"/>
              <a:t>单击此处编辑母版标题样式</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141410" y="3073397"/>
            <a:ext cx="4878391" cy="271780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3073397"/>
            <a:ext cx="4875210" cy="271780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p:spPr>
          </p:sp>
          <p:sp>
            <p:nvSpPr>
              <p:cNvPr id="37" name="Rectangle 21"/>
              <p:cNvSpPr>
                <a:spLocks noChangeArrowheads="1"/>
              </p:cNvSpPr>
              <p:nvPr/>
            </p:nvSpPr>
            <p:spPr bwMode="auto">
              <a:xfrm>
                <a:off x="133350" y="4662488"/>
                <a:ext cx="23813" cy="2181225"/>
              </a:xfrm>
              <a:prstGeom prst="rect">
                <a:avLst/>
              </a:prstGeom>
              <a:grpFill/>
              <a:ln>
                <a:noFill/>
              </a:ln>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0" name="Rectangle 41"/>
              <p:cNvSpPr>
                <a:spLocks noChangeArrowheads="1"/>
              </p:cNvSpPr>
              <p:nvPr/>
            </p:nvSpPr>
            <p:spPr bwMode="auto">
              <a:xfrm>
                <a:off x="11939587" y="6596063"/>
                <a:ext cx="23813" cy="252413"/>
              </a:xfrm>
              <a:prstGeom prst="rect">
                <a:avLst/>
              </a:prstGeom>
              <a:grpFill/>
              <a:ln>
                <a:noFill/>
              </a:ln>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F5633D4-E235-486D-A907-16372A27289C}" type="datetimeFigureOut">
              <a:rPr lang="zh-CN" altLang="en-US" smtClean="0"/>
              <a:t>2020/6/19</a:t>
            </a:fld>
            <a:endParaRPr lang="zh-CN" alt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D2294A0-B2E9-4196-862D-98F93450757E}" type="slidenum">
              <a:rPr lang="zh-CN" altLang="en-US" smtClean="0"/>
              <a:t>‹#›</a:t>
            </a:fld>
            <a:endParaRPr lang="zh-CN"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2"/>
          </a:bgClr>
        </a:patt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7899400" y="675857"/>
            <a:ext cx="4292600" cy="738809"/>
          </a:xfrm>
        </p:spPr>
        <p:txBody>
          <a:bodyPr>
            <a:normAutofit/>
          </a:bodyPr>
          <a:lstStyle/>
          <a:p>
            <a:r>
              <a:rPr lang="en-US" altLang="zh-CN" sz="2400" spc="-150" dirty="0">
                <a:gradFill>
                  <a:gsLst>
                    <a:gs pos="0">
                      <a:srgbClr val="59FFF7"/>
                    </a:gs>
                    <a:gs pos="100000">
                      <a:srgbClr val="2F5EB0"/>
                    </a:gs>
                  </a:gsLst>
                  <a:lin ang="5400000" scaled="1"/>
                </a:gradFill>
                <a:effectLst>
                  <a:outerShdw blurRad="50800" dist="38100" dir="8100000" algn="tr" rotWithShape="0">
                    <a:prstClr val="black">
                      <a:alpha val="40000"/>
                    </a:prstClr>
                  </a:outerShdw>
                </a:effectLst>
                <a:latin typeface="思源黑体" panose="020B0500000000090000" pitchFamily="34" charset="-122"/>
                <a:ea typeface="思源黑体" panose="020B0500000000090000" pitchFamily="34" charset="-122"/>
              </a:rPr>
              <a:t>A I </a:t>
            </a:r>
            <a:r>
              <a:rPr lang="zh-CN" altLang="en-US" sz="2400" b="1" spc="-150" dirty="0">
                <a:gradFill>
                  <a:gsLst>
                    <a:gs pos="0">
                      <a:srgbClr val="59FFF7"/>
                    </a:gs>
                    <a:gs pos="100000">
                      <a:srgbClr val="2F5EB0"/>
                    </a:gs>
                  </a:gsLst>
                  <a:lin ang="5400000" scaled="1"/>
                </a:gradFill>
                <a:effectLst>
                  <a:outerShdw blurRad="50800" dist="38100" dir="8100000" algn="tr" rotWithShape="0">
                    <a:prstClr val="black">
                      <a:alpha val="40000"/>
                    </a:prstClr>
                  </a:outerShdw>
                </a:effectLst>
                <a:latin typeface="思源黑体" panose="020B0500000000090000" pitchFamily="34" charset="-122"/>
                <a:ea typeface="思源黑体" panose="020B0500000000090000" pitchFamily="34" charset="-122"/>
              </a:rPr>
              <a:t>遇见应用  兴趣引领未来</a:t>
            </a:r>
            <a:endParaRPr lang="en-US" altLang="zh-CN" sz="2400" b="1" spc="-150" dirty="0">
              <a:gradFill>
                <a:gsLst>
                  <a:gs pos="0">
                    <a:srgbClr val="59FFF7"/>
                  </a:gs>
                  <a:gs pos="100000">
                    <a:srgbClr val="2F5EB0"/>
                  </a:gs>
                </a:gsLst>
                <a:lin ang="5400000" scaled="1"/>
              </a:gradFill>
              <a:effectLst>
                <a:outerShdw blurRad="50800" dist="38100" dir="8100000" algn="tr" rotWithShape="0">
                  <a:prstClr val="black">
                    <a:alpha val="40000"/>
                  </a:prstClr>
                </a:outerShdw>
              </a:effectLst>
              <a:latin typeface="思源黑体" panose="020B0500000000090000" pitchFamily="34" charset="-122"/>
              <a:ea typeface="思源黑体" panose="020B0500000000090000" pitchFamily="34" charset="-122"/>
            </a:endParaRPr>
          </a:p>
          <a:p>
            <a:endParaRPr lang="zh-CN" altLang="en-US" sz="2400" b="1" spc="-150" dirty="0">
              <a:effectLst>
                <a:outerShdw blurRad="38100" dist="38100" dir="2700000" algn="tl">
                  <a:srgbClr val="000000">
                    <a:alpha val="43137"/>
                  </a:srgbClr>
                </a:outerShdw>
              </a:effectLst>
              <a:latin typeface="思源黑体" panose="020B0500000000090000" pitchFamily="34" charset="-122"/>
              <a:ea typeface="思源黑体" panose="020B0500000000090000" pitchFamily="34" charset="-122"/>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213402" y="-251791"/>
            <a:ext cx="7380293" cy="7128909"/>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ctrTitle"/>
          </p:nvPr>
        </p:nvSpPr>
        <p:spPr>
          <a:xfrm>
            <a:off x="1571624" y="1851229"/>
            <a:ext cx="6189890" cy="2894942"/>
          </a:xfrm>
        </p:spPr>
        <p:txBody>
          <a:bodyPr>
            <a:normAutofit fontScale="90000"/>
          </a:bodyPr>
          <a:lstStyle/>
          <a:p>
            <a:pPr>
              <a:lnSpc>
                <a:spcPct val="150000"/>
              </a:lnSpc>
            </a:pPr>
            <a:r>
              <a:rPr lang="zh-CN" altLang="en-US" sz="4400" b="1" dirty="0">
                <a:solidFill>
                  <a:schemeClr val="tx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人工智能基础与应用</a:t>
            </a:r>
            <a:br>
              <a:rPr lang="en-US" altLang="zh-CN"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br>
            <a:r>
              <a:rPr lang="zh-CN" altLang="en-US" sz="53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项目三 </a:t>
            </a:r>
            <a:r>
              <a:rPr sz="53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认知人工智能 </a:t>
            </a:r>
            <a:br>
              <a:rPr sz="53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br>
            <a:r>
              <a:rPr sz="53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的应用技术</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903730"/>
            <a:ext cx="9772015" cy="1986915"/>
          </a:xfrm>
        </p:spPr>
        <p:txBody>
          <a:bodyPr>
            <a:normAutofit/>
          </a:bodyPr>
          <a:lstStyle/>
          <a:p>
            <a:pPr algn="just">
              <a:lnSpc>
                <a:spcPct val="150000"/>
              </a:lnSpc>
              <a:buClr>
                <a:srgbClr val="0070C0"/>
              </a:buClr>
              <a:buFont typeface="Wingdings" panose="05000000000000000000" charset="0"/>
              <a:buChar char="n"/>
            </a:pPr>
            <a:r>
              <a:rPr lang="en-US" sz="2000" b="1" dirty="0">
                <a:solidFill>
                  <a:schemeClr val="bg1"/>
                </a:solidFill>
                <a:latin typeface="宋体" panose="02010600030101010101" pitchFamily="2" charset="-122"/>
                <a:ea typeface="宋体" panose="02010600030101010101" pitchFamily="2" charset="-122"/>
              </a:rPr>
              <a:t> </a:t>
            </a:r>
            <a:r>
              <a:rPr sz="2000" b="1" dirty="0">
                <a:solidFill>
                  <a:schemeClr val="bg1"/>
                </a:solidFill>
                <a:latin typeface="宋体" panose="02010600030101010101" pitchFamily="2" charset="-122"/>
                <a:ea typeface="宋体" panose="02010600030101010101" pitchFamily="2" charset="-122"/>
              </a:rPr>
              <a:t>图像识别过程</a:t>
            </a:r>
          </a:p>
          <a:p>
            <a:pPr marL="0" indent="0" algn="just">
              <a:lnSpc>
                <a:spcPct val="150000"/>
              </a:lnSpc>
              <a:buClr>
                <a:srgbClr val="0070C0"/>
              </a:buClr>
              <a:buFont typeface="Arial" panose="020B0604020202020204" pitchFamily="34" charset="0"/>
              <a:buNone/>
            </a:pPr>
            <a:r>
              <a:rPr sz="1800" dirty="0">
                <a:solidFill>
                  <a:schemeClr val="bg1"/>
                </a:solidFill>
                <a:latin typeface="宋体" panose="02010600030101010101" pitchFamily="2" charset="-122"/>
                <a:ea typeface="宋体" panose="02010600030101010101" pitchFamily="2" charset="-122"/>
              </a:rPr>
              <a:t>图像识别过程分为图像处理和图像识别两个部分。</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一、图像识别技术的原理及应用</a:t>
            </a:r>
          </a:p>
        </p:txBody>
      </p:sp>
      <p:sp>
        <p:nvSpPr>
          <p:cNvPr id="2" name="文本框 1"/>
          <p:cNvSpPr txBox="1"/>
          <p:nvPr/>
        </p:nvSpPr>
        <p:spPr>
          <a:xfrm>
            <a:off x="939800" y="1154430"/>
            <a:ext cx="3549650" cy="645160"/>
          </a:xfrm>
          <a:prstGeom prst="rect">
            <a:avLst/>
          </a:prstGeom>
          <a:noFill/>
        </p:spPr>
        <p:txBody>
          <a:bodyPr wrap="none" rtlCol="0">
            <a:spAutoFit/>
          </a:bodyPr>
          <a:lstStyle/>
          <a:p>
            <a:pPr marL="0"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（一）</a:t>
            </a:r>
            <a:r>
              <a:rPr sz="2400" b="1" dirty="0">
                <a:solidFill>
                  <a:schemeClr val="bg1"/>
                </a:solidFill>
                <a:latin typeface="黑体" panose="02010609060101010101" pitchFamily="49" charset="-122"/>
                <a:ea typeface="黑体" panose="02010609060101010101" pitchFamily="49" charset="-122"/>
                <a:sym typeface="+mn-ea"/>
              </a:rPr>
              <a:t>什么是图像识别？</a:t>
            </a:r>
            <a:endParaRPr lang="zh-CN" altLang="en-US" sz="2400" b="1" dirty="0">
              <a:solidFill>
                <a:schemeClr val="bg1"/>
              </a:solidFill>
              <a:latin typeface="黑体" panose="02010609060101010101" pitchFamily="49" charset="-122"/>
              <a:ea typeface="黑体" panose="02010609060101010101" pitchFamily="49" charset="-122"/>
              <a:sym typeface="+mn-ea"/>
            </a:endParaRPr>
          </a:p>
        </p:txBody>
      </p:sp>
      <p:pic>
        <p:nvPicPr>
          <p:cNvPr id="45" name="图片 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397125" y="2995295"/>
            <a:ext cx="7397750" cy="316674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903730"/>
            <a:ext cx="2839720" cy="1986915"/>
          </a:xfrm>
        </p:spPr>
        <p:txBody>
          <a:bodyPr>
            <a:noAutofit/>
          </a:bodyPr>
          <a:lstStyle/>
          <a:p>
            <a:pPr algn="just">
              <a:lnSpc>
                <a:spcPct val="150000"/>
              </a:lnSpc>
              <a:buClr>
                <a:srgbClr val="0070C0"/>
              </a:buClr>
              <a:buFont typeface="Wingdings" panose="05000000000000000000" charset="0"/>
              <a:buChar char="n"/>
            </a:pPr>
            <a:r>
              <a:rPr lang="en-US" sz="1900" b="1" dirty="0">
                <a:solidFill>
                  <a:schemeClr val="bg1"/>
                </a:solidFill>
                <a:latin typeface="宋体" panose="02010600030101010101" pitchFamily="2" charset="-122"/>
                <a:ea typeface="宋体" panose="02010600030101010101" pitchFamily="2" charset="-122"/>
              </a:rPr>
              <a:t> </a:t>
            </a:r>
            <a:r>
              <a:rPr sz="1900" b="1" dirty="0">
                <a:solidFill>
                  <a:schemeClr val="bg1"/>
                </a:solidFill>
                <a:latin typeface="宋体" panose="02010600030101010101" pitchFamily="2" charset="-122"/>
                <a:ea typeface="宋体" panose="02010600030101010101" pitchFamily="2" charset="-122"/>
              </a:rPr>
              <a:t>图像识别过程</a:t>
            </a:r>
          </a:p>
          <a:p>
            <a:pPr marL="0" indent="0" algn="just">
              <a:lnSpc>
                <a:spcPct val="150000"/>
              </a:lnSpc>
              <a:buClr>
                <a:srgbClr val="0070C0"/>
              </a:buClr>
              <a:buFont typeface="Arial" panose="020B0604020202020204" pitchFamily="34" charset="0"/>
              <a:buNone/>
            </a:pPr>
            <a:r>
              <a:rPr sz="1800" b="1" dirty="0">
                <a:solidFill>
                  <a:schemeClr val="bg1"/>
                </a:solidFill>
                <a:latin typeface="宋体" panose="02010600030101010101" pitchFamily="2" charset="-122"/>
                <a:ea typeface="宋体" panose="02010600030101010101" pitchFamily="2" charset="-122"/>
              </a:rPr>
              <a:t>1. 图像处理</a:t>
            </a:r>
          </a:p>
          <a:p>
            <a:pPr marL="0" indent="0" algn="just">
              <a:lnSpc>
                <a:spcPct val="150000"/>
              </a:lnSpc>
              <a:buClr>
                <a:srgbClr val="0070C0"/>
              </a:buClr>
              <a:buFont typeface="Arial" panose="020B0604020202020204" pitchFamily="34" charset="0"/>
              <a:buNone/>
            </a:pPr>
            <a:r>
              <a:rPr sz="1800" dirty="0">
                <a:solidFill>
                  <a:schemeClr val="bg1"/>
                </a:solidFill>
                <a:latin typeface="宋体" panose="02010600030101010101" pitchFamily="2" charset="-122"/>
                <a:ea typeface="宋体" panose="02010600030101010101" pitchFamily="2" charset="-122"/>
              </a:rPr>
              <a:t>分为模拟图像处理和数字图像处理。其目的是去除干扰、噪声</a:t>
            </a:r>
            <a:r>
              <a:rPr lang="zh-CN" sz="1800" dirty="0">
                <a:solidFill>
                  <a:schemeClr val="bg1"/>
                </a:solidFill>
                <a:latin typeface="宋体" panose="02010600030101010101" pitchFamily="2" charset="-122"/>
                <a:ea typeface="宋体" panose="02010600030101010101" pitchFamily="2" charset="-122"/>
              </a:rPr>
              <a:t>，</a:t>
            </a:r>
            <a:r>
              <a:rPr sz="1800" dirty="0">
                <a:solidFill>
                  <a:schemeClr val="bg1"/>
                </a:solidFill>
                <a:latin typeface="宋体" panose="02010600030101010101" pitchFamily="2" charset="-122"/>
                <a:ea typeface="宋体" panose="02010600030101010101" pitchFamily="2" charset="-122"/>
              </a:rPr>
              <a:t>将原始图像进行特征提取</a:t>
            </a:r>
            <a:r>
              <a:rPr lang="zh-CN" sz="1800" dirty="0">
                <a:solidFill>
                  <a:schemeClr val="bg1"/>
                </a:solidFill>
                <a:latin typeface="宋体" panose="02010600030101010101" pitchFamily="2" charset="-122"/>
                <a:ea typeface="宋体" panose="02010600030101010101" pitchFamily="2" charset="-122"/>
              </a:rPr>
              <a:t>，</a:t>
            </a:r>
            <a:r>
              <a:rPr sz="1800" dirty="0">
                <a:solidFill>
                  <a:schemeClr val="bg1"/>
                </a:solidFill>
                <a:latin typeface="宋体" panose="02010600030101010101" pitchFamily="2" charset="-122"/>
                <a:ea typeface="宋体" panose="02010600030101010101" pitchFamily="2" charset="-122"/>
              </a:rPr>
              <a:t>主要包括图像采集、图像增强、图像复原、图像编码与压缩和图像分割。</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一、图像识别技术的原理及应用</a:t>
            </a:r>
          </a:p>
        </p:txBody>
      </p:sp>
      <p:sp>
        <p:nvSpPr>
          <p:cNvPr id="2" name="文本框 1"/>
          <p:cNvSpPr txBox="1"/>
          <p:nvPr/>
        </p:nvSpPr>
        <p:spPr>
          <a:xfrm>
            <a:off x="939800" y="1154430"/>
            <a:ext cx="3549650" cy="645160"/>
          </a:xfrm>
          <a:prstGeom prst="rect">
            <a:avLst/>
          </a:prstGeom>
          <a:noFill/>
        </p:spPr>
        <p:txBody>
          <a:bodyPr wrap="none" rtlCol="0">
            <a:spAutoFit/>
          </a:bodyPr>
          <a:lstStyle/>
          <a:p>
            <a:pPr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（一）</a:t>
            </a:r>
            <a:r>
              <a:rPr sz="2400" b="1" dirty="0">
                <a:solidFill>
                  <a:schemeClr val="bg1"/>
                </a:solidFill>
                <a:latin typeface="黑体" panose="02010609060101010101" pitchFamily="49" charset="-122"/>
                <a:ea typeface="黑体" panose="02010609060101010101" pitchFamily="49" charset="-122"/>
                <a:sym typeface="+mn-ea"/>
              </a:rPr>
              <a:t>什么是图像识别？</a:t>
            </a:r>
            <a:endParaRPr lang="zh-CN" altLang="en-US" sz="2400" b="1" dirty="0">
              <a:solidFill>
                <a:schemeClr val="bg1"/>
              </a:solidFill>
              <a:latin typeface="黑体" panose="02010609060101010101" pitchFamily="49" charset="-122"/>
              <a:ea typeface="黑体" panose="02010609060101010101" pitchFamily="49" charset="-122"/>
              <a:sym typeface="+mn-ea"/>
            </a:endParaRPr>
          </a:p>
        </p:txBody>
      </p:sp>
      <p:graphicFrame>
        <p:nvGraphicFramePr>
          <p:cNvPr id="5" name="表格 4"/>
          <p:cNvGraphicFramePr/>
          <p:nvPr>
            <p:custDataLst>
              <p:tags r:id="rId1"/>
            </p:custDataLst>
            <p:extLst>
              <p:ext uri="{D42A27DB-BD31-4B8C-83A1-F6EECF244321}">
                <p14:modId xmlns:p14="http://schemas.microsoft.com/office/powerpoint/2010/main" val="1218267846"/>
              </p:ext>
            </p:extLst>
          </p:nvPr>
        </p:nvGraphicFramePr>
        <p:xfrm>
          <a:off x="4236085" y="2057400"/>
          <a:ext cx="6852285" cy="4210050"/>
        </p:xfrm>
        <a:graphic>
          <a:graphicData uri="http://schemas.openxmlformats.org/drawingml/2006/table">
            <a:tbl>
              <a:tblPr firstRow="1" bandRow="1">
                <a:tableStyleId>{5940675A-B579-460E-94D1-54222C63F5DA}</a:tableStyleId>
              </a:tblPr>
              <a:tblGrid>
                <a:gridCol w="772160">
                  <a:extLst>
                    <a:ext uri="{9D8B030D-6E8A-4147-A177-3AD203B41FA5}">
                      <a16:colId xmlns:a16="http://schemas.microsoft.com/office/drawing/2014/main" val="20000"/>
                    </a:ext>
                  </a:extLst>
                </a:gridCol>
                <a:gridCol w="6080125">
                  <a:extLst>
                    <a:ext uri="{9D8B030D-6E8A-4147-A177-3AD203B41FA5}">
                      <a16:colId xmlns:a16="http://schemas.microsoft.com/office/drawing/2014/main" val="20001"/>
                    </a:ext>
                  </a:extLst>
                </a:gridCol>
              </a:tblGrid>
              <a:tr h="229235">
                <a:tc>
                  <a:txBody>
                    <a:bodyPr/>
                    <a:lstStyle/>
                    <a:p>
                      <a:pPr indent="0" algn="ctr">
                        <a:buNone/>
                      </a:pPr>
                      <a:r>
                        <a:rPr lang="en-US" sz="1200" b="1">
                          <a:solidFill>
                            <a:schemeClr val="tx1"/>
                          </a:solidFill>
                          <a:latin typeface="宋体" panose="02010600030101010101" pitchFamily="2" charset="-122"/>
                          <a:ea typeface="宋体" panose="02010600030101010101" pitchFamily="2" charset="-122"/>
                          <a:cs typeface="Times New Roman" panose="02020603050405020304" pitchFamily="18" charset="0"/>
                        </a:rPr>
                        <a:t>环节</a:t>
                      </a:r>
                      <a:endParaRPr lang="en-US" altLang="en-US" sz="1200" b="1">
                        <a:solidFill>
                          <a:schemeClr val="tx1"/>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84B4DF"/>
                      </a:solidFill>
                      <a:prstDash val="solid"/>
                      <a:headEnd type="none" w="med" len="med"/>
                      <a:tailEnd type="none" w="med" len="med"/>
                    </a:lnL>
                    <a:lnR>
                      <a:noFill/>
                    </a:lnR>
                    <a:lnT w="12700" cap="flat" cmpd="sng">
                      <a:solidFill>
                        <a:srgbClr val="84B4DF"/>
                      </a:solidFill>
                      <a:prstDash val="solid"/>
                      <a:headEnd type="none" w="med" len="med"/>
                      <a:tailEnd type="none" w="med" len="med"/>
                    </a:lnT>
                    <a:lnB w="12700" cap="flat" cmpd="sng">
                      <a:solidFill>
                        <a:srgbClr val="84B4DF"/>
                      </a:solidFill>
                      <a:prstDash val="solid"/>
                      <a:headEnd type="none" w="med" len="med"/>
                      <a:tailEnd type="none" w="med" len="med"/>
                    </a:lnB>
                    <a:lnTlToBr>
                      <a:noFill/>
                    </a:lnTlToBr>
                    <a:lnBlToTr>
                      <a:noFill/>
                    </a:lnBlToTr>
                    <a:solidFill>
                      <a:srgbClr val="5B9BD5"/>
                    </a:solidFill>
                  </a:tcPr>
                </a:tc>
                <a:tc>
                  <a:txBody>
                    <a:bodyPr/>
                    <a:lstStyle/>
                    <a:p>
                      <a:pPr indent="0" algn="ctr">
                        <a:buNone/>
                      </a:pPr>
                      <a:r>
                        <a:rPr lang="en-US" sz="1200" b="1">
                          <a:solidFill>
                            <a:schemeClr val="tx1"/>
                          </a:solidFill>
                          <a:latin typeface="宋体" panose="02010600030101010101" pitchFamily="2" charset="-122"/>
                          <a:ea typeface="宋体" panose="02010600030101010101" pitchFamily="2" charset="-122"/>
                          <a:cs typeface="Times New Roman" panose="02020603050405020304" pitchFamily="18" charset="0"/>
                        </a:rPr>
                        <a:t>内容</a:t>
                      </a:r>
                      <a:endParaRPr lang="en-US" altLang="en-US" sz="1200" b="1">
                        <a:solidFill>
                          <a:schemeClr val="tx1"/>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w="12700" cap="flat" cmpd="sng">
                      <a:solidFill>
                        <a:srgbClr val="84B4DF"/>
                      </a:solidFill>
                      <a:prstDash val="solid"/>
                      <a:headEnd type="none" w="med" len="med"/>
                      <a:tailEnd type="none" w="med" len="med"/>
                    </a:lnR>
                    <a:lnT w="12700" cap="flat" cmpd="sng">
                      <a:solidFill>
                        <a:srgbClr val="84B4DF"/>
                      </a:solidFill>
                      <a:prstDash val="solid"/>
                      <a:headEnd type="none" w="med" len="med"/>
                      <a:tailEnd type="none" w="med" len="med"/>
                    </a:lnT>
                    <a:lnB w="12700" cap="flat" cmpd="sng">
                      <a:solidFill>
                        <a:srgbClr val="84B4DF"/>
                      </a:solidFill>
                      <a:prstDash val="solid"/>
                      <a:headEnd type="none" w="med" len="med"/>
                      <a:tailEnd type="none" w="med" len="med"/>
                    </a:lnB>
                    <a:lnTlToBr>
                      <a:noFill/>
                    </a:lnTlToBr>
                    <a:lnBlToTr>
                      <a:noFill/>
                    </a:lnBlToTr>
                    <a:solidFill>
                      <a:srgbClr val="5B9BD5"/>
                    </a:solidFill>
                  </a:tcPr>
                </a:tc>
                <a:extLst>
                  <a:ext uri="{0D108BD9-81ED-4DB2-BD59-A6C34878D82A}">
                    <a16:rowId xmlns:a16="http://schemas.microsoft.com/office/drawing/2014/main" val="10000"/>
                  </a:ext>
                </a:extLst>
              </a:tr>
              <a:tr h="457835">
                <a:tc>
                  <a:txBody>
                    <a:bodyPr/>
                    <a:lstStyle/>
                    <a:p>
                      <a:pPr indent="0" algn="ctr">
                        <a:buNone/>
                      </a:pPr>
                      <a:r>
                        <a:rPr lang="en-US" sz="1200" b="1">
                          <a:solidFill>
                            <a:schemeClr val="bg1"/>
                          </a:solidFill>
                          <a:latin typeface="宋体" panose="02010600030101010101" pitchFamily="2" charset="-122"/>
                          <a:ea typeface="宋体" panose="02010600030101010101" pitchFamily="2" charset="-122"/>
                          <a:cs typeface="Times New Roman" panose="02020603050405020304" pitchFamily="18" charset="0"/>
                        </a:rPr>
                        <a:t>图像采集</a:t>
                      </a:r>
                      <a:endParaRPr lang="en-US" altLang="en-US" sz="1200" b="1">
                        <a:solidFill>
                          <a:schemeClr val="bg1"/>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84B4DF"/>
                      </a:solidFill>
                      <a:prstDash val="solid"/>
                      <a:headEnd type="none" w="med" len="med"/>
                      <a:tailEnd type="none" w="med" len="med"/>
                    </a:lnL>
                    <a:lnR>
                      <a:noFill/>
                    </a:lnR>
                    <a:lnT w="12700" cap="flat" cmpd="sng">
                      <a:solidFill>
                        <a:srgbClr val="84B4DF"/>
                      </a:solidFill>
                      <a:prstDash val="solid"/>
                      <a:headEnd type="none" w="med" len="med"/>
                      <a:tailEnd type="none" w="med" len="med"/>
                    </a:lnT>
                    <a:lnB w="12700" cap="flat" cmpd="sng">
                      <a:solidFill>
                        <a:srgbClr val="84B4DF"/>
                      </a:solidFill>
                      <a:prstDash val="solid"/>
                      <a:headEnd type="none" w="med" len="med"/>
                      <a:tailEnd type="none" w="med" len="med"/>
                    </a:lnB>
                    <a:lnTlToBr>
                      <a:noFill/>
                    </a:lnTlToBr>
                    <a:lnBlToTr>
                      <a:noFill/>
                    </a:lnBlToTr>
                    <a:solidFill>
                      <a:srgbClr val="D6E6F4"/>
                    </a:solidFill>
                  </a:tcPr>
                </a:tc>
                <a:tc>
                  <a:txBody>
                    <a:bodyPr/>
                    <a:lstStyle/>
                    <a:p>
                      <a:pPr indent="0">
                        <a:buNone/>
                      </a:pPr>
                      <a:r>
                        <a:rPr lang="en-US" sz="1200" b="0" dirty="0">
                          <a:solidFill>
                            <a:schemeClr val="bg1"/>
                          </a:solidFill>
                          <a:latin typeface="宋体" panose="02010600030101010101" pitchFamily="2" charset="-122"/>
                          <a:ea typeface="宋体" panose="02010600030101010101" pitchFamily="2" charset="-122"/>
                          <a:cs typeface="+mn-ea"/>
                        </a:rPr>
                        <a:t>主要借助于摄像机、扫描仪、数码相机等设备经过采样数字化得到的图像,也包括一些动态图像,并可以将其转为数字图像,与文字、图形、声音一起存储。图像提取是将一个图像变换为适合计算机处理的形式的第一步。</a:t>
                      </a:r>
                      <a:endParaRPr lang="en-US" altLang="en-US" sz="1200" b="0" dirty="0">
                        <a:solidFill>
                          <a:schemeClr val="bg1"/>
                        </a:solidFill>
                        <a:latin typeface="宋体" panose="02010600030101010101" pitchFamily="2" charset="-122"/>
                        <a:ea typeface="宋体" panose="02010600030101010101" pitchFamily="2" charset="-122"/>
                        <a:cs typeface="+mn-ea"/>
                      </a:endParaRPr>
                    </a:p>
                  </a:txBody>
                  <a:tcPr marL="68580" marR="68580" marT="0" marB="0" anchor="ctr">
                    <a:lnL>
                      <a:noFill/>
                    </a:lnL>
                    <a:lnR w="12700" cap="flat" cmpd="sng">
                      <a:solidFill>
                        <a:srgbClr val="84B4DF"/>
                      </a:solidFill>
                      <a:prstDash val="solid"/>
                      <a:headEnd type="none" w="med" len="med"/>
                      <a:tailEnd type="none" w="med" len="med"/>
                    </a:lnR>
                    <a:lnT w="12700" cap="flat" cmpd="sng">
                      <a:solidFill>
                        <a:srgbClr val="84B4DF"/>
                      </a:solidFill>
                      <a:prstDash val="solid"/>
                      <a:headEnd type="none" w="med" len="med"/>
                      <a:tailEnd type="none" w="med" len="med"/>
                    </a:lnT>
                    <a:lnB w="12700" cap="flat" cmpd="sng">
                      <a:solidFill>
                        <a:srgbClr val="84B4DF"/>
                      </a:solidFill>
                      <a:prstDash val="solid"/>
                      <a:headEnd type="none" w="med" len="med"/>
                      <a:tailEnd type="none" w="med" len="med"/>
                    </a:lnB>
                    <a:lnTlToBr>
                      <a:noFill/>
                    </a:lnTlToBr>
                    <a:lnBlToTr>
                      <a:noFill/>
                    </a:lnBlToTr>
                    <a:solidFill>
                      <a:srgbClr val="D6E6F4"/>
                    </a:solidFill>
                  </a:tcPr>
                </a:tc>
                <a:extLst>
                  <a:ext uri="{0D108BD9-81ED-4DB2-BD59-A6C34878D82A}">
                    <a16:rowId xmlns:a16="http://schemas.microsoft.com/office/drawing/2014/main" val="10001"/>
                  </a:ext>
                </a:extLst>
              </a:tr>
              <a:tr h="687070">
                <a:tc>
                  <a:txBody>
                    <a:bodyPr/>
                    <a:lstStyle/>
                    <a:p>
                      <a:pPr indent="0" algn="ctr">
                        <a:buNone/>
                      </a:pPr>
                      <a:r>
                        <a:rPr lang="en-US" sz="1200" b="1">
                          <a:solidFill>
                            <a:schemeClr val="bg1"/>
                          </a:solidFill>
                          <a:latin typeface="宋体" panose="02010600030101010101" pitchFamily="2" charset="-122"/>
                          <a:ea typeface="宋体" panose="02010600030101010101" pitchFamily="2" charset="-122"/>
                          <a:cs typeface="Times New Roman" panose="02020603050405020304" pitchFamily="18" charset="0"/>
                        </a:rPr>
                        <a:t>图像增强</a:t>
                      </a:r>
                      <a:endParaRPr lang="en-US" altLang="en-US" sz="1200" b="1">
                        <a:solidFill>
                          <a:schemeClr val="bg1"/>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84B4DF"/>
                      </a:solidFill>
                      <a:prstDash val="solid"/>
                      <a:headEnd type="none" w="med" len="med"/>
                      <a:tailEnd type="none" w="med" len="med"/>
                    </a:lnL>
                    <a:lnR>
                      <a:noFill/>
                    </a:lnR>
                    <a:lnT w="12700" cap="flat" cmpd="sng">
                      <a:solidFill>
                        <a:srgbClr val="84B4DF"/>
                      </a:solidFill>
                      <a:prstDash val="solid"/>
                      <a:headEnd type="none" w="med" len="med"/>
                      <a:tailEnd type="none" w="med" len="med"/>
                    </a:lnT>
                    <a:lnB w="12700" cap="flat" cmpd="sng">
                      <a:solidFill>
                        <a:srgbClr val="84B4DF"/>
                      </a:solidFill>
                      <a:prstDash val="solid"/>
                      <a:headEnd type="none" w="med" len="med"/>
                      <a:tailEnd type="none" w="med" len="med"/>
                    </a:lnB>
                    <a:lnTlToBr>
                      <a:noFill/>
                    </a:lnTlToBr>
                    <a:lnBlToTr>
                      <a:noFill/>
                    </a:lnBlToTr>
                    <a:noFill/>
                  </a:tcPr>
                </a:tc>
                <a:tc>
                  <a:txBody>
                    <a:bodyPr/>
                    <a:lstStyle/>
                    <a:p>
                      <a:pPr indent="0">
                        <a:buNone/>
                      </a:pPr>
                      <a:r>
                        <a:rPr lang="en-US" sz="1200" b="0">
                          <a:solidFill>
                            <a:schemeClr val="bg1"/>
                          </a:solidFill>
                          <a:latin typeface="宋体" panose="02010600030101010101" pitchFamily="2" charset="-122"/>
                          <a:ea typeface="宋体" panose="02010600030101010101" pitchFamily="2" charset="-122"/>
                          <a:cs typeface="+mn-ea"/>
                        </a:rPr>
                        <a:t>为突出图像中想抓取的部分,必须对图像进行改善,以缓解图像在成像、采集、传输等过程中，质量或多或少造成的退化。通过图像增强,减少图像中的干扰和噪声,改变原来图像的亮度、色彩分布、对比度等参数,为后期的图像分析和图像理解奠定基础。</a:t>
                      </a:r>
                      <a:endParaRPr lang="en-US" altLang="en-US" sz="1200" b="0">
                        <a:solidFill>
                          <a:schemeClr val="bg1"/>
                        </a:solidFill>
                        <a:latin typeface="宋体" panose="02010600030101010101" pitchFamily="2" charset="-122"/>
                        <a:ea typeface="宋体" panose="02010600030101010101" pitchFamily="2" charset="-122"/>
                        <a:cs typeface="+mn-ea"/>
                      </a:endParaRPr>
                    </a:p>
                  </a:txBody>
                  <a:tcPr marL="68580" marR="68580" marT="0" marB="0" anchor="ctr">
                    <a:lnL>
                      <a:noFill/>
                    </a:lnL>
                    <a:lnR w="12700" cap="flat" cmpd="sng">
                      <a:solidFill>
                        <a:srgbClr val="84B4DF"/>
                      </a:solidFill>
                      <a:prstDash val="solid"/>
                      <a:headEnd type="none" w="med" len="med"/>
                      <a:tailEnd type="none" w="med" len="med"/>
                    </a:lnR>
                    <a:lnT w="12700" cap="flat" cmpd="sng">
                      <a:solidFill>
                        <a:srgbClr val="84B4DF"/>
                      </a:solidFill>
                      <a:prstDash val="solid"/>
                      <a:headEnd type="none" w="med" len="med"/>
                      <a:tailEnd type="none" w="med" len="med"/>
                    </a:lnT>
                    <a:lnB w="12700" cap="flat" cmpd="sng">
                      <a:solidFill>
                        <a:srgbClr val="84B4DF"/>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6435">
                <a:tc>
                  <a:txBody>
                    <a:bodyPr/>
                    <a:lstStyle/>
                    <a:p>
                      <a:pPr indent="0" algn="ctr">
                        <a:buNone/>
                      </a:pPr>
                      <a:r>
                        <a:rPr lang="en-US" sz="1200" b="1">
                          <a:solidFill>
                            <a:schemeClr val="bg1"/>
                          </a:solidFill>
                          <a:latin typeface="宋体" panose="02010600030101010101" pitchFamily="2" charset="-122"/>
                          <a:ea typeface="宋体" panose="02010600030101010101" pitchFamily="2" charset="-122"/>
                          <a:cs typeface="Times New Roman" panose="02020603050405020304" pitchFamily="18" charset="0"/>
                        </a:rPr>
                        <a:t>图像复原</a:t>
                      </a:r>
                      <a:endParaRPr lang="en-US" altLang="en-US" sz="1200" b="1">
                        <a:solidFill>
                          <a:schemeClr val="bg1"/>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84B4DF"/>
                      </a:solidFill>
                      <a:prstDash val="solid"/>
                      <a:headEnd type="none" w="med" len="med"/>
                      <a:tailEnd type="none" w="med" len="med"/>
                    </a:lnL>
                    <a:lnR>
                      <a:noFill/>
                    </a:lnR>
                    <a:lnT w="12700" cap="flat" cmpd="sng">
                      <a:solidFill>
                        <a:srgbClr val="84B4DF"/>
                      </a:solidFill>
                      <a:prstDash val="solid"/>
                      <a:headEnd type="none" w="med" len="med"/>
                      <a:tailEnd type="none" w="med" len="med"/>
                    </a:lnT>
                    <a:lnB w="12700" cap="flat" cmpd="sng">
                      <a:solidFill>
                        <a:srgbClr val="84B4DF"/>
                      </a:solidFill>
                      <a:prstDash val="solid"/>
                      <a:headEnd type="none" w="med" len="med"/>
                      <a:tailEnd type="none" w="med" len="med"/>
                    </a:lnB>
                    <a:lnTlToBr>
                      <a:noFill/>
                    </a:lnTlToBr>
                    <a:lnBlToTr>
                      <a:noFill/>
                    </a:lnBlToTr>
                    <a:solidFill>
                      <a:srgbClr val="D6E6F4"/>
                    </a:solidFill>
                  </a:tcPr>
                </a:tc>
                <a:tc>
                  <a:txBody>
                    <a:bodyPr/>
                    <a:lstStyle/>
                    <a:p>
                      <a:pPr indent="0">
                        <a:buNone/>
                      </a:pPr>
                      <a:r>
                        <a:rPr lang="en-US" sz="1200" b="0">
                          <a:solidFill>
                            <a:schemeClr val="bg1"/>
                          </a:solidFill>
                          <a:latin typeface="宋体" panose="02010600030101010101" pitchFamily="2" charset="-122"/>
                          <a:ea typeface="宋体" panose="02010600030101010101" pitchFamily="2" charset="-122"/>
                          <a:cs typeface="+mn-ea"/>
                        </a:rPr>
                        <a:t>为提取比较清晰的图像，减少在获取图像时环境噪声的影响、运动造成的图像模糊、光线的强弱等原因使得图像模糊,需要对图像进行恢复。主要采用滤波方法,从降质的图像恢复原始图。另一种特殊技术是图像重建,该技术是从物体横剖面的一组投影数据建立图像。</a:t>
                      </a:r>
                      <a:endParaRPr lang="en-US" altLang="en-US" sz="1200" b="0">
                        <a:solidFill>
                          <a:schemeClr val="bg1"/>
                        </a:solidFill>
                        <a:latin typeface="宋体" panose="02010600030101010101" pitchFamily="2" charset="-122"/>
                        <a:ea typeface="宋体" panose="02010600030101010101" pitchFamily="2" charset="-122"/>
                        <a:cs typeface="+mn-ea"/>
                      </a:endParaRPr>
                    </a:p>
                  </a:txBody>
                  <a:tcPr marL="68580" marR="68580" marT="0" marB="0" anchor="ctr">
                    <a:lnL>
                      <a:noFill/>
                    </a:lnL>
                    <a:lnR w="12700" cap="flat" cmpd="sng">
                      <a:solidFill>
                        <a:srgbClr val="84B4DF"/>
                      </a:solidFill>
                      <a:prstDash val="solid"/>
                      <a:headEnd type="none" w="med" len="med"/>
                      <a:tailEnd type="none" w="med" len="med"/>
                    </a:lnR>
                    <a:lnT w="12700" cap="flat" cmpd="sng">
                      <a:solidFill>
                        <a:srgbClr val="84B4DF"/>
                      </a:solidFill>
                      <a:prstDash val="solid"/>
                      <a:headEnd type="none" w="med" len="med"/>
                      <a:tailEnd type="none" w="med" len="med"/>
                    </a:lnT>
                    <a:lnB w="12700" cap="flat" cmpd="sng">
                      <a:solidFill>
                        <a:srgbClr val="84B4DF"/>
                      </a:solidFill>
                      <a:prstDash val="solid"/>
                      <a:headEnd type="none" w="med" len="med"/>
                      <a:tailEnd type="none" w="med" len="med"/>
                    </a:lnB>
                    <a:lnTlToBr>
                      <a:noFill/>
                    </a:lnTlToBr>
                    <a:lnBlToTr>
                      <a:noFill/>
                    </a:lnBlToTr>
                    <a:solidFill>
                      <a:srgbClr val="D6E6F4"/>
                    </a:solidFill>
                  </a:tcPr>
                </a:tc>
                <a:extLst>
                  <a:ext uri="{0D108BD9-81ED-4DB2-BD59-A6C34878D82A}">
                    <a16:rowId xmlns:a16="http://schemas.microsoft.com/office/drawing/2014/main" val="10003"/>
                  </a:ext>
                </a:extLst>
              </a:tr>
              <a:tr h="916305">
                <a:tc>
                  <a:txBody>
                    <a:bodyPr/>
                    <a:lstStyle/>
                    <a:p>
                      <a:pPr indent="0" algn="ctr">
                        <a:buNone/>
                      </a:pPr>
                      <a:r>
                        <a:rPr lang="en-US" sz="1200" b="1">
                          <a:solidFill>
                            <a:schemeClr val="bg1"/>
                          </a:solidFill>
                          <a:latin typeface="宋体" panose="02010600030101010101" pitchFamily="2" charset="-122"/>
                          <a:ea typeface="宋体" panose="02010600030101010101" pitchFamily="2" charset="-122"/>
                          <a:cs typeface="Times New Roman" panose="02020603050405020304" pitchFamily="18" charset="0"/>
                        </a:rPr>
                        <a:t>图像编码与压缩</a:t>
                      </a:r>
                      <a:endParaRPr lang="en-US" altLang="en-US" sz="1200" b="1">
                        <a:solidFill>
                          <a:schemeClr val="bg1"/>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84B4DF"/>
                      </a:solidFill>
                      <a:prstDash val="solid"/>
                      <a:headEnd type="none" w="med" len="med"/>
                      <a:tailEnd type="none" w="med" len="med"/>
                    </a:lnL>
                    <a:lnR>
                      <a:noFill/>
                    </a:lnR>
                    <a:lnT w="12700" cap="flat" cmpd="sng">
                      <a:solidFill>
                        <a:srgbClr val="84B4DF"/>
                      </a:solidFill>
                      <a:prstDash val="solid"/>
                      <a:headEnd type="none" w="med" len="med"/>
                      <a:tailEnd type="none" w="med" len="med"/>
                    </a:lnT>
                    <a:lnB w="12700" cap="flat" cmpd="sng">
                      <a:solidFill>
                        <a:srgbClr val="84B4DF"/>
                      </a:solidFill>
                      <a:prstDash val="solid"/>
                      <a:headEnd type="none" w="med" len="med"/>
                      <a:tailEnd type="none" w="med" len="med"/>
                    </a:lnB>
                    <a:lnTlToBr>
                      <a:noFill/>
                    </a:lnTlToBr>
                    <a:lnBlToTr>
                      <a:noFill/>
                    </a:lnBlToTr>
                    <a:noFill/>
                  </a:tcPr>
                </a:tc>
                <a:tc>
                  <a:txBody>
                    <a:bodyPr/>
                    <a:lstStyle/>
                    <a:p>
                      <a:pPr indent="0">
                        <a:buNone/>
                      </a:pPr>
                      <a:r>
                        <a:rPr lang="en-US" sz="1200" b="0">
                          <a:solidFill>
                            <a:schemeClr val="bg1"/>
                          </a:solidFill>
                          <a:latin typeface="宋体" panose="02010600030101010101" pitchFamily="2" charset="-122"/>
                          <a:ea typeface="宋体" panose="02010600030101010101" pitchFamily="2" charset="-122"/>
                          <a:cs typeface="+mn-ea"/>
                        </a:rPr>
                        <a:t>为快速方便地在网络环境下传输图像或视频,必须对图像进行编码和压缩。如静态图像压缩标准JPEG,针对图像的分辨率、色彩等进行规范。由于视频可被看作是一幅幅不同的但有紧密相关的静态图像的时间序列,因此动态视频的单帧图像压缩可以应用静态图像的压缩标准。图像编码压缩技术可以缓解数据量和存储器容量问题、提高图像传输速度、缩短处理时间。</a:t>
                      </a:r>
                      <a:endParaRPr lang="en-US" altLang="en-US" sz="1200" b="0">
                        <a:solidFill>
                          <a:schemeClr val="bg1"/>
                        </a:solidFill>
                        <a:latin typeface="宋体" panose="02010600030101010101" pitchFamily="2" charset="-122"/>
                        <a:ea typeface="宋体" panose="02010600030101010101" pitchFamily="2" charset="-122"/>
                        <a:cs typeface="+mn-ea"/>
                      </a:endParaRPr>
                    </a:p>
                  </a:txBody>
                  <a:tcPr marL="68580" marR="68580" marT="0" marB="0" anchor="ctr">
                    <a:lnL>
                      <a:noFill/>
                    </a:lnL>
                    <a:lnR w="12700" cap="flat" cmpd="sng">
                      <a:solidFill>
                        <a:srgbClr val="84B4DF"/>
                      </a:solidFill>
                      <a:prstDash val="solid"/>
                      <a:headEnd type="none" w="med" len="med"/>
                      <a:tailEnd type="none" w="med" len="med"/>
                    </a:lnR>
                    <a:lnT w="12700" cap="flat" cmpd="sng">
                      <a:solidFill>
                        <a:srgbClr val="84B4DF"/>
                      </a:solidFill>
                      <a:prstDash val="solid"/>
                      <a:headEnd type="none" w="med" len="med"/>
                      <a:tailEnd type="none" w="med" len="med"/>
                    </a:lnT>
                    <a:lnB w="12700" cap="flat" cmpd="sng">
                      <a:solidFill>
                        <a:srgbClr val="84B4DF"/>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5670">
                <a:tc>
                  <a:txBody>
                    <a:bodyPr/>
                    <a:lstStyle/>
                    <a:p>
                      <a:pPr indent="0" algn="ctr">
                        <a:buNone/>
                      </a:pPr>
                      <a:r>
                        <a:rPr lang="en-US" sz="1200" b="1">
                          <a:solidFill>
                            <a:schemeClr val="bg1"/>
                          </a:solidFill>
                          <a:latin typeface="宋体" panose="02010600030101010101" pitchFamily="2" charset="-122"/>
                          <a:ea typeface="宋体" panose="02010600030101010101" pitchFamily="2" charset="-122"/>
                          <a:cs typeface="Times New Roman" panose="02020603050405020304" pitchFamily="18" charset="0"/>
                        </a:rPr>
                        <a:t>图像分割技术</a:t>
                      </a:r>
                      <a:endParaRPr lang="en-US" altLang="en-US" sz="1200" b="1">
                        <a:solidFill>
                          <a:schemeClr val="bg1"/>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84B4DF"/>
                      </a:solidFill>
                      <a:prstDash val="solid"/>
                      <a:headEnd type="none" w="med" len="med"/>
                      <a:tailEnd type="none" w="med" len="med"/>
                    </a:lnL>
                    <a:lnR>
                      <a:noFill/>
                    </a:lnR>
                    <a:lnT w="12700" cap="flat" cmpd="sng">
                      <a:solidFill>
                        <a:srgbClr val="84B4DF"/>
                      </a:solidFill>
                      <a:prstDash val="solid"/>
                      <a:headEnd type="none" w="med" len="med"/>
                      <a:tailEnd type="none" w="med" len="med"/>
                    </a:lnT>
                    <a:lnB w="12700" cap="flat" cmpd="sng">
                      <a:solidFill>
                        <a:srgbClr val="84B4DF"/>
                      </a:solidFill>
                      <a:prstDash val="solid"/>
                      <a:headEnd type="none" w="med" len="med"/>
                      <a:tailEnd type="none" w="med" len="med"/>
                    </a:lnB>
                    <a:lnTlToBr>
                      <a:noFill/>
                    </a:lnTlToBr>
                    <a:lnBlToTr>
                      <a:noFill/>
                    </a:lnBlToTr>
                    <a:solidFill>
                      <a:srgbClr val="D6E6F4"/>
                    </a:solidFill>
                  </a:tcPr>
                </a:tc>
                <a:tc>
                  <a:txBody>
                    <a:bodyPr/>
                    <a:lstStyle/>
                    <a:p>
                      <a:pPr indent="0">
                        <a:buNone/>
                      </a:pPr>
                      <a:r>
                        <a:rPr lang="en-US" sz="1200" b="0" dirty="0">
                          <a:solidFill>
                            <a:schemeClr val="bg1"/>
                          </a:solidFill>
                          <a:latin typeface="宋体" panose="02010600030101010101" pitchFamily="2" charset="-122"/>
                          <a:ea typeface="宋体" panose="02010600030101010101" pitchFamily="2" charset="-122"/>
                          <a:cs typeface="+mn-ea"/>
                        </a:rPr>
                        <a:t>图像分割是把图像分成一些互不重叠而又具有各自特征的子区域,每一区域是像素的一个连续集,这里的特性可以是图像的颜色、形状、灰度和纹理等。图像分割对图像中的目标、背景进行标记、定位,然后把目标从背景中分离出来。目前,图像分割的方法主要有基于区域特征的分割方法、基于相关匹配的分割方法和基于边界特征的分割方法。在实际的图像中需根据景物条件的不同选择适合的图像分割方法。图像分割为进一步的图像识别、分析和理解奠定了基础。</a:t>
                      </a:r>
                      <a:endParaRPr lang="en-US" altLang="en-US" sz="1200" b="0" dirty="0">
                        <a:solidFill>
                          <a:schemeClr val="bg1"/>
                        </a:solidFill>
                        <a:latin typeface="宋体" panose="02010600030101010101" pitchFamily="2" charset="-122"/>
                        <a:ea typeface="宋体" panose="02010600030101010101" pitchFamily="2" charset="-122"/>
                        <a:cs typeface="+mn-ea"/>
                      </a:endParaRPr>
                    </a:p>
                  </a:txBody>
                  <a:tcPr marL="68580" marR="68580" marT="0" marB="0" anchor="ctr">
                    <a:lnL>
                      <a:noFill/>
                    </a:lnL>
                    <a:lnR w="12700" cap="flat" cmpd="sng">
                      <a:solidFill>
                        <a:srgbClr val="84B4DF"/>
                      </a:solidFill>
                      <a:prstDash val="solid"/>
                      <a:headEnd type="none" w="med" len="med"/>
                      <a:tailEnd type="none" w="med" len="med"/>
                    </a:lnR>
                    <a:lnT w="12700" cap="flat" cmpd="sng">
                      <a:solidFill>
                        <a:srgbClr val="84B4DF"/>
                      </a:solidFill>
                      <a:prstDash val="solid"/>
                      <a:headEnd type="none" w="med" len="med"/>
                      <a:tailEnd type="none" w="med" len="med"/>
                    </a:lnT>
                    <a:lnB w="12700" cap="flat" cmpd="sng">
                      <a:solidFill>
                        <a:srgbClr val="84B4DF"/>
                      </a:solidFill>
                      <a:prstDash val="solid"/>
                      <a:headEnd type="none" w="med" len="med"/>
                      <a:tailEnd type="none" w="med" len="med"/>
                    </a:lnB>
                    <a:lnTlToBr>
                      <a:noFill/>
                    </a:lnTlToBr>
                    <a:lnBlToTr>
                      <a:noFill/>
                    </a:lnBlToTr>
                    <a:solidFill>
                      <a:srgbClr val="D6E6F4"/>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903730"/>
            <a:ext cx="9906000" cy="4373245"/>
          </a:xfrm>
        </p:spPr>
        <p:txBody>
          <a:bodyPr>
            <a:noAutofit/>
          </a:bodyPr>
          <a:lstStyle/>
          <a:p>
            <a:pPr algn="just">
              <a:lnSpc>
                <a:spcPct val="100000"/>
              </a:lnSpc>
              <a:buClr>
                <a:srgbClr val="0070C0"/>
              </a:buClr>
              <a:buFont typeface="Wingdings" panose="05000000000000000000" charset="0"/>
              <a:buChar char="n"/>
            </a:pPr>
            <a:r>
              <a:rPr lang="en-US" sz="2000" b="1" dirty="0">
                <a:solidFill>
                  <a:schemeClr val="bg1"/>
                </a:solidFill>
                <a:latin typeface="宋体" panose="02010600030101010101" pitchFamily="2" charset="-122"/>
                <a:ea typeface="宋体" panose="02010600030101010101" pitchFamily="2" charset="-122"/>
              </a:rPr>
              <a:t> </a:t>
            </a:r>
            <a:r>
              <a:rPr sz="2000" b="1" dirty="0">
                <a:solidFill>
                  <a:schemeClr val="bg1"/>
                </a:solidFill>
                <a:latin typeface="宋体" panose="02010600030101010101" pitchFamily="2" charset="-122"/>
                <a:ea typeface="宋体" panose="02010600030101010101" pitchFamily="2" charset="-122"/>
              </a:rPr>
              <a:t>图像识别过程</a:t>
            </a:r>
          </a:p>
          <a:p>
            <a:pPr marL="0" indent="0" algn="just">
              <a:lnSpc>
                <a:spcPct val="100000"/>
              </a:lnSpc>
              <a:buClr>
                <a:srgbClr val="0070C0"/>
              </a:buClr>
              <a:buFont typeface="Arial" panose="020B0604020202020204" pitchFamily="34" charset="0"/>
              <a:buNone/>
            </a:pPr>
            <a:r>
              <a:rPr sz="1800" b="1" dirty="0">
                <a:solidFill>
                  <a:schemeClr val="bg1"/>
                </a:solidFill>
                <a:latin typeface="宋体" panose="02010600030101010101" pitchFamily="2" charset="-122"/>
                <a:ea typeface="宋体" panose="02010600030101010101" pitchFamily="2" charset="-122"/>
              </a:rPr>
              <a:t>2. 图像识别</a:t>
            </a:r>
          </a:p>
          <a:p>
            <a:pPr marL="0" indent="0" algn="just">
              <a:lnSpc>
                <a:spcPct val="100000"/>
              </a:lnSpc>
              <a:buClr>
                <a:srgbClr val="0070C0"/>
              </a:buClr>
              <a:buFont typeface="Arial" panose="020B0604020202020204" pitchFamily="34" charset="0"/>
              <a:buNone/>
            </a:pPr>
            <a:r>
              <a:rPr sz="1800" dirty="0">
                <a:solidFill>
                  <a:schemeClr val="bg1"/>
                </a:solidFill>
                <a:latin typeface="宋体" panose="02010600030101010101" pitchFamily="2" charset="-122"/>
                <a:ea typeface="宋体" panose="02010600030101010101" pitchFamily="2" charset="-122"/>
              </a:rPr>
              <a:t>将经过处理的图像进行特征提取和分类，这就是图像识别。通常有几种常用的识别方法：统计法、模板匹配法和神经网络法。</a:t>
            </a:r>
          </a:p>
          <a:p>
            <a:pPr algn="just">
              <a:lnSpc>
                <a:spcPct val="100000"/>
              </a:lnSpc>
              <a:buClr>
                <a:srgbClr val="0070C0"/>
              </a:buClr>
            </a:pPr>
            <a:r>
              <a:rPr sz="1800" b="1" dirty="0">
                <a:solidFill>
                  <a:schemeClr val="bg1"/>
                </a:solidFill>
                <a:latin typeface="宋体" panose="02010600030101010101" pitchFamily="2" charset="-122"/>
                <a:ea typeface="宋体" panose="02010600030101010101" pitchFamily="2" charset="-122"/>
              </a:rPr>
              <a:t>统计法</a:t>
            </a:r>
            <a:r>
              <a:rPr lang="en-US" sz="1800" dirty="0">
                <a:solidFill>
                  <a:schemeClr val="bg1"/>
                </a:solidFill>
                <a:latin typeface="宋体" panose="02010600030101010101" pitchFamily="2" charset="-122"/>
                <a:ea typeface="宋体" panose="02010600030101010101" pitchFamily="2" charset="-122"/>
              </a:rPr>
              <a:t>——</a:t>
            </a:r>
            <a:r>
              <a:rPr sz="1800" dirty="0">
                <a:solidFill>
                  <a:schemeClr val="bg1"/>
                </a:solidFill>
                <a:latin typeface="宋体" panose="02010600030101010101" pitchFamily="2" charset="-122"/>
                <a:ea typeface="宋体" panose="02010600030101010101" pitchFamily="2" charset="-122"/>
              </a:rPr>
              <a:t>该方法是对研究的图像进行大量的统计分析</a:t>
            </a:r>
            <a:r>
              <a:rPr lang="zh-CN" sz="1800" dirty="0">
                <a:solidFill>
                  <a:schemeClr val="bg1"/>
                </a:solidFill>
                <a:latin typeface="宋体" panose="02010600030101010101" pitchFamily="2" charset="-122"/>
                <a:ea typeface="宋体" panose="02010600030101010101" pitchFamily="2" charset="-122"/>
              </a:rPr>
              <a:t>，</a:t>
            </a:r>
            <a:r>
              <a:rPr sz="1800" dirty="0">
                <a:solidFill>
                  <a:schemeClr val="bg1"/>
                </a:solidFill>
                <a:latin typeface="宋体" panose="02010600030101010101" pitchFamily="2" charset="-122"/>
                <a:ea typeface="宋体" panose="02010600030101010101" pitchFamily="2" charset="-122"/>
              </a:rPr>
              <a:t>找出其中的规律并提取反映图像本质特点的特征来进行图像识别。</a:t>
            </a:r>
          </a:p>
          <a:p>
            <a:pPr marL="0" indent="0" algn="just">
              <a:lnSpc>
                <a:spcPct val="100000"/>
              </a:lnSpc>
              <a:buClr>
                <a:srgbClr val="0070C0"/>
              </a:buClr>
              <a:buNone/>
            </a:pPr>
            <a:r>
              <a:rPr sz="1800" dirty="0">
                <a:solidFill>
                  <a:schemeClr val="bg1"/>
                </a:solidFill>
                <a:latin typeface="宋体" panose="02010600030101010101" pitchFamily="2" charset="-122"/>
                <a:ea typeface="宋体" panose="02010600030101010101" pitchFamily="2" charset="-122"/>
              </a:rPr>
              <a:t>    缺点：当特征数量激增</a:t>
            </a:r>
            <a:r>
              <a:rPr lang="zh-CN" sz="1800" dirty="0">
                <a:solidFill>
                  <a:schemeClr val="bg1"/>
                </a:solidFill>
                <a:latin typeface="宋体" panose="02010600030101010101" pitchFamily="2" charset="-122"/>
                <a:ea typeface="宋体" panose="02010600030101010101" pitchFamily="2" charset="-122"/>
              </a:rPr>
              <a:t>，</a:t>
            </a:r>
            <a:r>
              <a:rPr sz="1800" dirty="0">
                <a:solidFill>
                  <a:schemeClr val="bg1"/>
                </a:solidFill>
                <a:latin typeface="宋体" panose="02010600030101010101" pitchFamily="2" charset="-122"/>
                <a:ea typeface="宋体" panose="02010600030101010101" pitchFamily="2" charset="-122"/>
              </a:rPr>
              <a:t>给特征提取造成困难</a:t>
            </a:r>
            <a:r>
              <a:rPr lang="zh-CN" sz="1800" dirty="0">
                <a:solidFill>
                  <a:schemeClr val="bg1"/>
                </a:solidFill>
                <a:latin typeface="宋体" panose="02010600030101010101" pitchFamily="2" charset="-122"/>
                <a:ea typeface="宋体" panose="02010600030101010101" pitchFamily="2" charset="-122"/>
              </a:rPr>
              <a:t>，</a:t>
            </a:r>
            <a:r>
              <a:rPr sz="1800" dirty="0">
                <a:solidFill>
                  <a:schemeClr val="bg1"/>
                </a:solidFill>
                <a:latin typeface="宋体" panose="02010600030101010101" pitchFamily="2" charset="-122"/>
                <a:ea typeface="宋体" panose="02010600030101010101" pitchFamily="2" charset="-122"/>
              </a:rPr>
              <a:t>分类也难以实现。</a:t>
            </a:r>
          </a:p>
          <a:p>
            <a:pPr algn="just">
              <a:lnSpc>
                <a:spcPct val="100000"/>
              </a:lnSpc>
              <a:buClr>
                <a:srgbClr val="0070C0"/>
              </a:buClr>
            </a:pPr>
            <a:r>
              <a:rPr sz="1800" b="1" dirty="0">
                <a:solidFill>
                  <a:schemeClr val="bg1"/>
                </a:solidFill>
                <a:latin typeface="宋体" panose="02010600030101010101" pitchFamily="2" charset="-122"/>
                <a:ea typeface="宋体" panose="02010600030101010101" pitchFamily="2" charset="-122"/>
              </a:rPr>
              <a:t>模板匹配法</a:t>
            </a:r>
            <a:r>
              <a:rPr lang="en-US" sz="1800" dirty="0">
                <a:solidFill>
                  <a:schemeClr val="bg1"/>
                </a:solidFill>
                <a:latin typeface="宋体" panose="02010600030101010101" pitchFamily="2" charset="-122"/>
                <a:ea typeface="宋体" panose="02010600030101010101" pitchFamily="2" charset="-122"/>
              </a:rPr>
              <a:t>——</a:t>
            </a:r>
            <a:r>
              <a:rPr sz="1800" dirty="0">
                <a:solidFill>
                  <a:schemeClr val="bg1"/>
                </a:solidFill>
                <a:latin typeface="宋体" panose="02010600030101010101" pitchFamily="2" charset="-122"/>
                <a:ea typeface="宋体" panose="02010600030101010101" pitchFamily="2" charset="-122"/>
              </a:rPr>
              <a:t>即把已知物体的模板与图像中所有未知物体进行比较</a:t>
            </a:r>
            <a:r>
              <a:rPr lang="zh-CN" sz="1800" dirty="0">
                <a:solidFill>
                  <a:schemeClr val="bg1"/>
                </a:solidFill>
                <a:latin typeface="宋体" panose="02010600030101010101" pitchFamily="2" charset="-122"/>
                <a:ea typeface="宋体" panose="02010600030101010101" pitchFamily="2" charset="-122"/>
              </a:rPr>
              <a:t>，</a:t>
            </a:r>
            <a:r>
              <a:rPr sz="1800" dirty="0">
                <a:solidFill>
                  <a:schemeClr val="bg1"/>
                </a:solidFill>
                <a:latin typeface="宋体" panose="02010600030101010101" pitchFamily="2" charset="-122"/>
                <a:ea typeface="宋体" panose="02010600030101010101" pitchFamily="2" charset="-122"/>
              </a:rPr>
              <a:t>如果某一未知物体与该模板匹配</a:t>
            </a:r>
            <a:r>
              <a:rPr lang="zh-CN" sz="1800" dirty="0">
                <a:solidFill>
                  <a:schemeClr val="bg1"/>
                </a:solidFill>
                <a:latin typeface="宋体" panose="02010600030101010101" pitchFamily="2" charset="-122"/>
                <a:ea typeface="宋体" panose="02010600030101010101" pitchFamily="2" charset="-122"/>
              </a:rPr>
              <a:t>，</a:t>
            </a:r>
            <a:r>
              <a:rPr sz="1800" dirty="0">
                <a:solidFill>
                  <a:schemeClr val="bg1"/>
                </a:solidFill>
                <a:latin typeface="宋体" panose="02010600030101010101" pitchFamily="2" charset="-122"/>
                <a:ea typeface="宋体" panose="02010600030101010101" pitchFamily="2" charset="-122"/>
              </a:rPr>
              <a:t>则该物体被检测出来</a:t>
            </a:r>
            <a:r>
              <a:rPr lang="zh-CN" sz="1800" dirty="0">
                <a:solidFill>
                  <a:schemeClr val="bg1"/>
                </a:solidFill>
                <a:latin typeface="宋体" panose="02010600030101010101" pitchFamily="2" charset="-122"/>
                <a:ea typeface="宋体" panose="02010600030101010101" pitchFamily="2" charset="-122"/>
              </a:rPr>
              <a:t>，</a:t>
            </a:r>
            <a:r>
              <a:rPr sz="1800" dirty="0">
                <a:solidFill>
                  <a:schemeClr val="bg1"/>
                </a:solidFill>
                <a:latin typeface="宋体" panose="02010600030101010101" pitchFamily="2" charset="-122"/>
                <a:ea typeface="宋体" panose="02010600030101010101" pitchFamily="2" charset="-122"/>
              </a:rPr>
              <a:t>并被认为是与模板相同的物体。</a:t>
            </a:r>
          </a:p>
          <a:p>
            <a:pPr marL="247015" indent="0" algn="just">
              <a:lnSpc>
                <a:spcPct val="100000"/>
              </a:lnSpc>
              <a:buClr>
                <a:srgbClr val="0070C0"/>
              </a:buClr>
              <a:buNone/>
            </a:pPr>
            <a:r>
              <a:rPr sz="1800" dirty="0">
                <a:solidFill>
                  <a:schemeClr val="bg1"/>
                </a:solidFill>
                <a:latin typeface="宋体" panose="02010600030101010101" pitchFamily="2" charset="-122"/>
                <a:ea typeface="宋体" panose="02010600030101010101" pitchFamily="2" charset="-122"/>
              </a:rPr>
              <a:t>缺点：虽然简单方便</a:t>
            </a:r>
            <a:r>
              <a:rPr lang="zh-CN" sz="1800" dirty="0">
                <a:solidFill>
                  <a:schemeClr val="bg1"/>
                </a:solidFill>
                <a:latin typeface="宋体" panose="02010600030101010101" pitchFamily="2" charset="-122"/>
                <a:ea typeface="宋体" panose="02010600030101010101" pitchFamily="2" charset="-122"/>
              </a:rPr>
              <a:t>，</a:t>
            </a:r>
            <a:r>
              <a:rPr sz="1800" dirty="0">
                <a:solidFill>
                  <a:schemeClr val="bg1"/>
                </a:solidFill>
                <a:latin typeface="宋体" panose="02010600030101010101" pitchFamily="2" charset="-122"/>
                <a:ea typeface="宋体" panose="02010600030101010101" pitchFamily="2" charset="-122"/>
              </a:rPr>
              <a:t>但应用有很大的限制</a:t>
            </a:r>
            <a:r>
              <a:rPr lang="zh-CN" sz="1800" dirty="0">
                <a:solidFill>
                  <a:schemeClr val="bg1"/>
                </a:solidFill>
                <a:latin typeface="宋体" panose="02010600030101010101" pitchFamily="2" charset="-122"/>
                <a:ea typeface="宋体" panose="02010600030101010101" pitchFamily="2" charset="-122"/>
              </a:rPr>
              <a:t>，</a:t>
            </a:r>
            <a:r>
              <a:rPr sz="1800" dirty="0">
                <a:solidFill>
                  <a:schemeClr val="bg1"/>
                </a:solidFill>
                <a:latin typeface="宋体" panose="02010600030101010101" pitchFamily="2" charset="-122"/>
                <a:ea typeface="宋体" panose="02010600030101010101" pitchFamily="2" charset="-122"/>
              </a:rPr>
              <a:t>识别率过多地依赖于已知物体的模板</a:t>
            </a:r>
            <a:r>
              <a:rPr lang="zh-CN" sz="1800" dirty="0">
                <a:solidFill>
                  <a:schemeClr val="bg1"/>
                </a:solidFill>
                <a:latin typeface="宋体" panose="02010600030101010101" pitchFamily="2" charset="-122"/>
                <a:ea typeface="宋体" panose="02010600030101010101" pitchFamily="2" charset="-122"/>
              </a:rPr>
              <a:t>，</a:t>
            </a:r>
            <a:r>
              <a:rPr sz="1800" dirty="0">
                <a:solidFill>
                  <a:schemeClr val="bg1"/>
                </a:solidFill>
                <a:latin typeface="宋体" panose="02010600030101010101" pitchFamily="2" charset="-122"/>
                <a:ea typeface="宋体" panose="02010600030101010101" pitchFamily="2" charset="-122"/>
              </a:rPr>
              <a:t>如果已知物体的模板产生变形</a:t>
            </a:r>
            <a:r>
              <a:rPr lang="zh-CN" sz="1800" dirty="0">
                <a:solidFill>
                  <a:schemeClr val="bg1"/>
                </a:solidFill>
                <a:latin typeface="宋体" panose="02010600030101010101" pitchFamily="2" charset="-122"/>
                <a:ea typeface="宋体" panose="02010600030101010101" pitchFamily="2" charset="-122"/>
              </a:rPr>
              <a:t>，</a:t>
            </a:r>
            <a:r>
              <a:rPr sz="1800" dirty="0">
                <a:solidFill>
                  <a:schemeClr val="bg1"/>
                </a:solidFill>
                <a:latin typeface="宋体" panose="02010600030101010101" pitchFamily="2" charset="-122"/>
                <a:ea typeface="宋体" panose="02010600030101010101" pitchFamily="2" charset="-122"/>
              </a:rPr>
              <a:t>会导致错误的识别。</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一、图像识别技术的原理及应用</a:t>
            </a:r>
          </a:p>
        </p:txBody>
      </p:sp>
      <p:sp>
        <p:nvSpPr>
          <p:cNvPr id="2" name="文本框 1"/>
          <p:cNvSpPr txBox="1"/>
          <p:nvPr/>
        </p:nvSpPr>
        <p:spPr>
          <a:xfrm>
            <a:off x="939800" y="1154430"/>
            <a:ext cx="3549650" cy="645160"/>
          </a:xfrm>
          <a:prstGeom prst="rect">
            <a:avLst/>
          </a:prstGeom>
          <a:noFill/>
        </p:spPr>
        <p:txBody>
          <a:bodyPr wrap="none" rtlCol="0">
            <a:spAutoFit/>
          </a:bodyPr>
          <a:lstStyle/>
          <a:p>
            <a:pPr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（一）</a:t>
            </a:r>
            <a:r>
              <a:rPr sz="2400" b="1" dirty="0">
                <a:solidFill>
                  <a:schemeClr val="bg1"/>
                </a:solidFill>
                <a:latin typeface="黑体" panose="02010609060101010101" pitchFamily="49" charset="-122"/>
                <a:ea typeface="黑体" panose="02010609060101010101" pitchFamily="49" charset="-122"/>
                <a:sym typeface="+mn-ea"/>
              </a:rPr>
              <a:t>什么是图像识别？</a:t>
            </a:r>
            <a:endParaRPr lang="zh-CN" altLang="en-US" sz="2400" b="1" dirty="0">
              <a:solidFill>
                <a:schemeClr val="bg1"/>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903730"/>
            <a:ext cx="4713605" cy="4373245"/>
          </a:xfrm>
        </p:spPr>
        <p:txBody>
          <a:bodyPr>
            <a:noAutofit/>
          </a:bodyPr>
          <a:lstStyle/>
          <a:p>
            <a:pPr algn="just">
              <a:lnSpc>
                <a:spcPct val="100000"/>
              </a:lnSpc>
              <a:buClr>
                <a:srgbClr val="0070C0"/>
              </a:buClr>
              <a:buFont typeface="Wingdings" panose="05000000000000000000" charset="0"/>
              <a:buChar char="n"/>
            </a:pPr>
            <a:r>
              <a:rPr lang="en-US" sz="2000" b="1" dirty="0">
                <a:solidFill>
                  <a:schemeClr val="bg1"/>
                </a:solidFill>
                <a:latin typeface="宋体" panose="02010600030101010101" pitchFamily="2" charset="-122"/>
                <a:ea typeface="宋体" panose="02010600030101010101" pitchFamily="2" charset="-122"/>
              </a:rPr>
              <a:t> </a:t>
            </a:r>
            <a:r>
              <a:rPr sz="2000" b="1" dirty="0">
                <a:solidFill>
                  <a:schemeClr val="bg1"/>
                </a:solidFill>
                <a:latin typeface="宋体" panose="02010600030101010101" pitchFamily="2" charset="-122"/>
                <a:ea typeface="宋体" panose="02010600030101010101" pitchFamily="2" charset="-122"/>
              </a:rPr>
              <a:t>图像识别过程</a:t>
            </a:r>
          </a:p>
          <a:p>
            <a:pPr marL="0" indent="0" algn="just">
              <a:lnSpc>
                <a:spcPct val="100000"/>
              </a:lnSpc>
              <a:buClr>
                <a:srgbClr val="0070C0"/>
              </a:buClr>
              <a:buFont typeface="Arial" panose="020B0604020202020204" pitchFamily="34" charset="0"/>
              <a:buNone/>
            </a:pPr>
            <a:r>
              <a:rPr sz="1800" b="1" dirty="0">
                <a:solidFill>
                  <a:schemeClr val="bg1"/>
                </a:solidFill>
                <a:latin typeface="宋体" panose="02010600030101010101" pitchFamily="2" charset="-122"/>
                <a:ea typeface="宋体" panose="02010600030101010101" pitchFamily="2" charset="-122"/>
              </a:rPr>
              <a:t>2. 图像识别</a:t>
            </a:r>
          </a:p>
          <a:p>
            <a:pPr algn="just">
              <a:lnSpc>
                <a:spcPct val="100000"/>
              </a:lnSpc>
              <a:buClr>
                <a:srgbClr val="0070C0"/>
              </a:buClr>
            </a:pPr>
            <a:r>
              <a:rPr sz="1800" b="1" dirty="0">
                <a:solidFill>
                  <a:schemeClr val="bg1"/>
                </a:solidFill>
                <a:latin typeface="宋体" panose="02010600030101010101" pitchFamily="2" charset="-122"/>
                <a:ea typeface="宋体" panose="02010600030101010101" pitchFamily="2" charset="-122"/>
              </a:rPr>
              <a:t>神经网络法</a:t>
            </a:r>
            <a:r>
              <a:rPr lang="en-US" sz="1800" dirty="0">
                <a:solidFill>
                  <a:schemeClr val="bg1"/>
                </a:solidFill>
                <a:latin typeface="宋体" panose="02010600030101010101" pitchFamily="2" charset="-122"/>
                <a:ea typeface="宋体" panose="02010600030101010101" pitchFamily="2" charset="-122"/>
              </a:rPr>
              <a:t>——</a:t>
            </a:r>
            <a:r>
              <a:rPr sz="1800" dirty="0">
                <a:solidFill>
                  <a:schemeClr val="bg1"/>
                </a:solidFill>
                <a:latin typeface="宋体" panose="02010600030101010101" pitchFamily="2" charset="-122"/>
                <a:ea typeface="宋体" panose="02010600030101010101" pitchFamily="2" charset="-122"/>
              </a:rPr>
              <a:t>指用神经网络算法对图像进行识别的方法。目前深度学习模型已应用于一般图像的识别和理解，不仅大大提升了图像识别的准确性，也避免了抽取人工特征时的时间消耗。</a:t>
            </a:r>
          </a:p>
          <a:p>
            <a:pPr marL="247015" indent="0" algn="just">
              <a:lnSpc>
                <a:spcPct val="100000"/>
              </a:lnSpc>
              <a:buClr>
                <a:srgbClr val="0070C0"/>
              </a:buClr>
              <a:buNone/>
            </a:pPr>
            <a:r>
              <a:rPr sz="1800" b="1" dirty="0">
                <a:solidFill>
                  <a:srgbClr val="0070C0"/>
                </a:solidFill>
                <a:latin typeface="宋体" panose="02010600030101010101" pitchFamily="2" charset="-122"/>
                <a:ea typeface="宋体" panose="02010600030101010101" pitchFamily="2" charset="-122"/>
              </a:rPr>
              <a:t>什么是神经网络？</a:t>
            </a:r>
            <a:r>
              <a:rPr sz="1800" dirty="0">
                <a:solidFill>
                  <a:schemeClr val="bg1"/>
                </a:solidFill>
                <a:latin typeface="宋体" panose="02010600030101010101" pitchFamily="2" charset="-122"/>
                <a:ea typeface="宋体" panose="02010600030101010101" pitchFamily="2" charset="-122"/>
              </a:rPr>
              <a:t>神经网络侧重于模拟和实现人的认知过程中的感知过程、形象思维、分布式记忆和自学习自组织过程。</a:t>
            </a:r>
          </a:p>
          <a:p>
            <a:pPr marL="247015" indent="0" algn="just">
              <a:lnSpc>
                <a:spcPct val="100000"/>
              </a:lnSpc>
              <a:buClr>
                <a:srgbClr val="0070C0"/>
              </a:buClr>
              <a:buNone/>
            </a:pPr>
            <a:r>
              <a:rPr sz="1800" b="1" dirty="0">
                <a:solidFill>
                  <a:srgbClr val="0070C0"/>
                </a:solidFill>
                <a:latin typeface="宋体" panose="02010600030101010101" pitchFamily="2" charset="-122"/>
                <a:ea typeface="宋体" panose="02010600030101010101" pitchFamily="2" charset="-122"/>
              </a:rPr>
              <a:t>神经网络的特征：</a:t>
            </a:r>
            <a:r>
              <a:rPr sz="1800" dirty="0">
                <a:solidFill>
                  <a:schemeClr val="bg1"/>
                </a:solidFill>
                <a:latin typeface="宋体" panose="02010600030101010101" pitchFamily="2" charset="-122"/>
                <a:ea typeface="宋体" panose="02010600030101010101" pitchFamily="2" charset="-122"/>
              </a:rPr>
              <a:t>具有容错性强、独特的联想记忆及自组织、自适应和自学习能力,特别适合处理信息模糊或不精确问题。</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一、图像识别技术的原理及应用</a:t>
            </a:r>
          </a:p>
        </p:txBody>
      </p:sp>
      <p:sp>
        <p:nvSpPr>
          <p:cNvPr id="2" name="文本框 1"/>
          <p:cNvSpPr txBox="1"/>
          <p:nvPr/>
        </p:nvSpPr>
        <p:spPr>
          <a:xfrm>
            <a:off x="939800" y="1154430"/>
            <a:ext cx="3549650" cy="645160"/>
          </a:xfrm>
          <a:prstGeom prst="rect">
            <a:avLst/>
          </a:prstGeom>
          <a:noFill/>
        </p:spPr>
        <p:txBody>
          <a:bodyPr wrap="none" rtlCol="0">
            <a:spAutoFit/>
          </a:bodyPr>
          <a:lstStyle/>
          <a:p>
            <a:pPr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（一）</a:t>
            </a:r>
            <a:r>
              <a:rPr sz="2400" b="1" dirty="0">
                <a:solidFill>
                  <a:schemeClr val="bg1"/>
                </a:solidFill>
                <a:latin typeface="黑体" panose="02010609060101010101" pitchFamily="49" charset="-122"/>
                <a:ea typeface="黑体" panose="02010609060101010101" pitchFamily="49" charset="-122"/>
                <a:sym typeface="+mn-ea"/>
              </a:rPr>
              <a:t>什么是图像识别？</a:t>
            </a:r>
            <a:endParaRPr lang="zh-CN" altLang="en-US" sz="2400" b="1" dirty="0">
              <a:solidFill>
                <a:schemeClr val="bg1"/>
              </a:solidFill>
              <a:latin typeface="黑体" panose="02010609060101010101" pitchFamily="49" charset="-122"/>
              <a:ea typeface="黑体" panose="02010609060101010101" pitchFamily="49" charset="-122"/>
              <a:sym typeface="+mn-ea"/>
            </a:endParaRPr>
          </a:p>
        </p:txBody>
      </p:sp>
      <p:pic>
        <p:nvPicPr>
          <p:cNvPr id="153" name="图片 1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538595" y="2266950"/>
            <a:ext cx="4509135" cy="3168015"/>
          </a:xfrm>
          <a:prstGeom prst="rect">
            <a:avLst/>
          </a:prstGeom>
          <a:noFill/>
          <a:ln>
            <a:noFill/>
          </a:ln>
        </p:spPr>
      </p:pic>
      <p:sp>
        <p:nvSpPr>
          <p:cNvPr id="5" name="文本框 4"/>
          <p:cNvSpPr txBox="1"/>
          <p:nvPr/>
        </p:nvSpPr>
        <p:spPr>
          <a:xfrm>
            <a:off x="7522845" y="5669280"/>
            <a:ext cx="2540000" cy="337185"/>
          </a:xfrm>
          <a:prstGeom prst="rect">
            <a:avLst/>
          </a:prstGeom>
          <a:noFill/>
        </p:spPr>
        <p:txBody>
          <a:bodyPr wrap="square" rtlCol="0" anchor="t">
            <a:spAutoFit/>
          </a:bodyPr>
          <a:lstStyle/>
          <a:p>
            <a:r>
              <a:rPr lang="zh-CN" altLang="en-US" sz="1600">
                <a:solidFill>
                  <a:schemeClr val="bg1"/>
                </a:solidFill>
              </a:rPr>
              <a:t>举例：垃圾邮件的判断</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75055" y="1903730"/>
            <a:ext cx="10292715" cy="4373245"/>
          </a:xfrm>
        </p:spPr>
        <p:txBody>
          <a:bodyPr>
            <a:noAutofit/>
          </a:bodyPr>
          <a:lstStyle/>
          <a:p>
            <a:pPr marL="0" indent="0" algn="just">
              <a:lnSpc>
                <a:spcPct val="100000"/>
              </a:lnSpc>
              <a:buClr>
                <a:srgbClr val="0070C0"/>
              </a:buClr>
              <a:buFont typeface="Wingdings" panose="05000000000000000000" charset="0"/>
              <a:buNone/>
            </a:pPr>
            <a:r>
              <a:rPr sz="1800" dirty="0">
                <a:solidFill>
                  <a:schemeClr val="bg1"/>
                </a:solidFill>
                <a:latin typeface="宋体" panose="02010600030101010101" pitchFamily="2" charset="-122"/>
                <a:ea typeface="宋体" panose="02010600030101010101" pitchFamily="2" charset="-122"/>
              </a:rPr>
              <a:t>图像识别的技术流程分以下几步：信息的获取、预处理、特征抽取和选择、分类器设计和分类决策</a:t>
            </a:r>
            <a:r>
              <a:rPr lang="zh-CN" sz="1800" dirty="0">
                <a:solidFill>
                  <a:schemeClr val="bg1"/>
                </a:solidFill>
                <a:latin typeface="宋体" panose="02010600030101010101" pitchFamily="2" charset="-122"/>
                <a:ea typeface="宋体" panose="02010600030101010101" pitchFamily="2" charset="-122"/>
              </a:rPr>
              <a:t>。</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一、图像识别技术的原理及应用</a:t>
            </a:r>
          </a:p>
        </p:txBody>
      </p:sp>
      <p:sp>
        <p:nvSpPr>
          <p:cNvPr id="2" name="文本框 1"/>
          <p:cNvSpPr txBox="1"/>
          <p:nvPr/>
        </p:nvSpPr>
        <p:spPr>
          <a:xfrm>
            <a:off x="862965" y="1154430"/>
            <a:ext cx="3855720" cy="645160"/>
          </a:xfrm>
          <a:prstGeom prst="rect">
            <a:avLst/>
          </a:prstGeom>
          <a:noFill/>
        </p:spPr>
        <p:txBody>
          <a:bodyPr wrap="none" rtlCol="0">
            <a:spAutoFit/>
          </a:bodyPr>
          <a:lstStyle/>
          <a:p>
            <a:pPr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（二）</a:t>
            </a:r>
            <a:r>
              <a:rPr sz="2400" b="1" dirty="0">
                <a:solidFill>
                  <a:schemeClr val="bg1"/>
                </a:solidFill>
                <a:latin typeface="黑体" panose="02010609060101010101" pitchFamily="49" charset="-122"/>
                <a:ea typeface="黑体" panose="02010609060101010101" pitchFamily="49" charset="-122"/>
                <a:sym typeface="+mn-ea"/>
              </a:rPr>
              <a:t>图像识别的技术流程</a:t>
            </a:r>
          </a:p>
        </p:txBody>
      </p:sp>
      <p:graphicFrame>
        <p:nvGraphicFramePr>
          <p:cNvPr id="1058" name="图示 1058"/>
          <p:cNvGraphicFramePr/>
          <p:nvPr/>
        </p:nvGraphicFramePr>
        <p:xfrm>
          <a:off x="2561590" y="2542540"/>
          <a:ext cx="6695440" cy="3797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903730"/>
            <a:ext cx="9762490" cy="4373245"/>
          </a:xfrm>
        </p:spPr>
        <p:txBody>
          <a:bodyPr>
            <a:noAutofit/>
          </a:bodyPr>
          <a:lstStyle/>
          <a:p>
            <a:pPr algn="just">
              <a:lnSpc>
                <a:spcPct val="150000"/>
              </a:lnSpc>
              <a:buClr>
                <a:srgbClr val="0070C0"/>
              </a:buClr>
            </a:pPr>
            <a:r>
              <a:rPr sz="1800" dirty="0">
                <a:solidFill>
                  <a:schemeClr val="bg1"/>
                </a:solidFill>
                <a:latin typeface="宋体" panose="02010600030101010101" pitchFamily="2" charset="-122"/>
                <a:ea typeface="宋体" panose="02010600030101010101" pitchFamily="2" charset="-122"/>
              </a:rPr>
              <a:t>视频监控、人脸检测和识别等都是图像识别最广泛的应用。</a:t>
            </a:r>
          </a:p>
          <a:p>
            <a:pPr algn="just">
              <a:lnSpc>
                <a:spcPct val="150000"/>
              </a:lnSpc>
              <a:buClr>
                <a:srgbClr val="0070C0"/>
              </a:buClr>
            </a:pPr>
            <a:r>
              <a:rPr sz="1800" dirty="0">
                <a:solidFill>
                  <a:schemeClr val="bg1"/>
                </a:solidFill>
                <a:latin typeface="宋体" panose="02010600030101010101" pitchFamily="2" charset="-122"/>
                <a:ea typeface="宋体" panose="02010600030101010101" pitchFamily="2" charset="-122"/>
              </a:rPr>
              <a:t>从场境上，公共安全、生物、工业、农业、交通、医疗等均有广泛应用。</a:t>
            </a:r>
          </a:p>
          <a:p>
            <a:pPr marL="237490" indent="0" algn="just">
              <a:lnSpc>
                <a:spcPct val="150000"/>
              </a:lnSpc>
              <a:buClr>
                <a:srgbClr val="0070C0"/>
              </a:buClr>
              <a:buFont typeface="Arial" panose="020B0604020202020204" pitchFamily="34" charset="0"/>
              <a:buNone/>
            </a:pPr>
            <a:r>
              <a:rPr sz="1800" b="1" dirty="0">
                <a:solidFill>
                  <a:srgbClr val="0070C0"/>
                </a:solidFill>
                <a:latin typeface="宋体" panose="02010600030101010101" pitchFamily="2" charset="-122"/>
                <a:ea typeface="宋体" panose="02010600030101010101" pitchFamily="2" charset="-122"/>
              </a:rPr>
              <a:t>存在的局限：</a:t>
            </a:r>
            <a:r>
              <a:rPr sz="1800" dirty="0">
                <a:solidFill>
                  <a:schemeClr val="bg1"/>
                </a:solidFill>
                <a:latin typeface="宋体" panose="02010600030101010101" pitchFamily="2" charset="-122"/>
                <a:ea typeface="宋体" panose="02010600030101010101" pitchFamily="2" charset="-122"/>
              </a:rPr>
              <a:t>图像识别技术在应用上还只是起着导盲犬性质的指引作用，需要通过人工添加标签或注释，帮助机器来理解图片。未来的技术将朝着能够具有人一样的视觉、能够理解图像内容的人工智能发展。</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一、图像识别技术的原理及应用</a:t>
            </a:r>
          </a:p>
        </p:txBody>
      </p:sp>
      <p:sp>
        <p:nvSpPr>
          <p:cNvPr id="2" name="文本框 1"/>
          <p:cNvSpPr txBox="1"/>
          <p:nvPr/>
        </p:nvSpPr>
        <p:spPr>
          <a:xfrm>
            <a:off x="940435" y="1154430"/>
            <a:ext cx="3243580" cy="645160"/>
          </a:xfrm>
          <a:prstGeom prst="rect">
            <a:avLst/>
          </a:prstGeom>
          <a:noFill/>
        </p:spPr>
        <p:txBody>
          <a:bodyPr wrap="none" rtlCol="0">
            <a:spAutoFit/>
          </a:bodyPr>
          <a:lstStyle/>
          <a:p>
            <a:pPr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（三）</a:t>
            </a:r>
            <a:r>
              <a:rPr sz="2400" b="1" dirty="0">
                <a:solidFill>
                  <a:schemeClr val="bg1"/>
                </a:solidFill>
                <a:latin typeface="黑体" panose="02010609060101010101" pitchFamily="49" charset="-122"/>
                <a:ea typeface="黑体" panose="02010609060101010101" pitchFamily="49" charset="-122"/>
                <a:sym typeface="+mn-ea"/>
              </a:rPr>
              <a:t>图像识别的应用</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903730"/>
            <a:ext cx="9906000" cy="4373245"/>
          </a:xfrm>
        </p:spPr>
        <p:txBody>
          <a:bodyPr>
            <a:noAutofit/>
          </a:bodyPr>
          <a:lstStyle/>
          <a:p>
            <a:pPr algn="just">
              <a:lnSpc>
                <a:spcPct val="150000"/>
              </a:lnSpc>
              <a:buClr>
                <a:srgbClr val="0070C0"/>
              </a:buClr>
            </a:pPr>
            <a:r>
              <a:rPr sz="1800" dirty="0">
                <a:solidFill>
                  <a:schemeClr val="bg1"/>
                </a:solidFill>
                <a:latin typeface="宋体" panose="02010600030101010101" pitchFamily="2" charset="-122"/>
                <a:ea typeface="宋体" panose="02010600030101010101" pitchFamily="2" charset="-122"/>
              </a:rPr>
              <a:t>视频识别及视频中的行为识别是图像识别技术的重要应用。视频就是由图像连续播放形成的（1秒钟的视频包含25帧图像，每1帧都是1张图像），视频识别中一个重要内容是视频理解，主要包括：</a:t>
            </a:r>
          </a:p>
          <a:p>
            <a:pPr marL="774065" lvl="1" indent="-316230" algn="just">
              <a:lnSpc>
                <a:spcPct val="150000"/>
              </a:lnSpc>
              <a:buClr>
                <a:srgbClr val="0070C0"/>
              </a:buClr>
              <a:buFont typeface="Wingdings" panose="05000000000000000000" charset="0"/>
              <a:buChar char="ü"/>
            </a:pPr>
            <a:r>
              <a:rPr sz="1800" dirty="0">
                <a:solidFill>
                  <a:schemeClr val="bg1"/>
                </a:solidFill>
                <a:latin typeface="宋体" panose="02010600030101010101" pitchFamily="2" charset="-122"/>
                <a:ea typeface="宋体" panose="02010600030101010101" pitchFamily="2" charset="-122"/>
              </a:rPr>
              <a:t>视频结构化分析：即是对视频进行帧、超帧、镜头、场景、故事等分割，从而在多个层次上进行处理和表达。</a:t>
            </a:r>
          </a:p>
          <a:p>
            <a:pPr marL="774065" lvl="1" indent="-316230" algn="just">
              <a:lnSpc>
                <a:spcPct val="150000"/>
              </a:lnSpc>
              <a:buClr>
                <a:srgbClr val="0070C0"/>
              </a:buClr>
              <a:buFont typeface="Wingdings" panose="05000000000000000000" charset="0"/>
              <a:buChar char="ü"/>
            </a:pPr>
            <a:r>
              <a:rPr sz="1800" dirty="0">
                <a:solidFill>
                  <a:schemeClr val="bg1"/>
                </a:solidFill>
                <a:latin typeface="宋体" panose="02010600030101010101" pitchFamily="2" charset="-122"/>
                <a:ea typeface="宋体" panose="02010600030101010101" pitchFamily="2" charset="-122"/>
              </a:rPr>
              <a:t>目标检测和跟踪：如车辆跟踪，多是应用在交通安防领域。</a:t>
            </a:r>
          </a:p>
          <a:p>
            <a:pPr marL="774065" lvl="1" indent="-316230" algn="just">
              <a:lnSpc>
                <a:spcPct val="150000"/>
              </a:lnSpc>
              <a:buClr>
                <a:srgbClr val="0070C0"/>
              </a:buClr>
              <a:buFont typeface="Wingdings" panose="05000000000000000000" charset="0"/>
              <a:buChar char="ü"/>
            </a:pPr>
            <a:r>
              <a:rPr sz="1800" dirty="0">
                <a:solidFill>
                  <a:schemeClr val="bg1"/>
                </a:solidFill>
                <a:latin typeface="宋体" panose="02010600030101010101" pitchFamily="2" charset="-122"/>
                <a:ea typeface="宋体" panose="02010600030101010101" pitchFamily="2" charset="-122"/>
              </a:rPr>
              <a:t>人物识别：识别出视频中出现的人物。</a:t>
            </a:r>
          </a:p>
          <a:p>
            <a:pPr marL="774065" lvl="1" indent="-316230" algn="just">
              <a:lnSpc>
                <a:spcPct val="150000"/>
              </a:lnSpc>
              <a:buClr>
                <a:srgbClr val="0070C0"/>
              </a:buClr>
              <a:buFont typeface="Wingdings" panose="05000000000000000000" charset="0"/>
              <a:buChar char="ü"/>
            </a:pPr>
            <a:r>
              <a:rPr sz="1800" dirty="0">
                <a:solidFill>
                  <a:schemeClr val="bg1"/>
                </a:solidFill>
                <a:latin typeface="宋体" panose="02010600030101010101" pitchFamily="2" charset="-122"/>
                <a:ea typeface="宋体" panose="02010600030101010101" pitchFamily="2" charset="-122"/>
              </a:rPr>
              <a:t>动作识别：识别出视频中人物的动作。视频中的行为识别是计算机视觉研究中的重要领域，将人的活动进行拆分并进行识别。</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一、图像识别技术的原理及应用</a:t>
            </a:r>
          </a:p>
        </p:txBody>
      </p:sp>
      <p:sp>
        <p:nvSpPr>
          <p:cNvPr id="5" name="文本框 4"/>
          <p:cNvSpPr txBox="1"/>
          <p:nvPr/>
        </p:nvSpPr>
        <p:spPr>
          <a:xfrm>
            <a:off x="940435" y="1154430"/>
            <a:ext cx="3243580" cy="645160"/>
          </a:xfrm>
          <a:prstGeom prst="rect">
            <a:avLst/>
          </a:prstGeom>
          <a:noFill/>
        </p:spPr>
        <p:txBody>
          <a:bodyPr wrap="none" rtlCol="0">
            <a:spAutoFit/>
          </a:bodyPr>
          <a:lstStyle/>
          <a:p>
            <a:pPr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（三）</a:t>
            </a:r>
            <a:r>
              <a:rPr sz="2400" b="1" dirty="0">
                <a:solidFill>
                  <a:schemeClr val="bg1"/>
                </a:solidFill>
                <a:latin typeface="黑体" panose="02010609060101010101" pitchFamily="49" charset="-122"/>
                <a:ea typeface="黑体" panose="02010609060101010101" pitchFamily="49" charset="-122"/>
                <a:sym typeface="+mn-ea"/>
              </a:rPr>
              <a:t>图像识别的应用</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302385"/>
            <a:ext cx="9906000" cy="4803140"/>
          </a:xfrm>
        </p:spPr>
        <p:txBody>
          <a:bodyPr>
            <a:noAutofit/>
          </a:bodyPr>
          <a:lstStyle/>
          <a:p>
            <a:pPr algn="just">
              <a:lnSpc>
                <a:spcPct val="130000"/>
              </a:lnSpc>
              <a:buClr>
                <a:srgbClr val="0070C0"/>
              </a:buClr>
              <a:buFont typeface="Wingdings" panose="05000000000000000000" charset="0"/>
              <a:buChar char="n"/>
            </a:pPr>
            <a:r>
              <a:rPr lang="en-US" sz="2000" b="1" dirty="0">
                <a:solidFill>
                  <a:schemeClr val="bg1"/>
                </a:solidFill>
                <a:latin typeface="宋体" panose="02010600030101010101" pitchFamily="2" charset="-122"/>
                <a:ea typeface="宋体" panose="02010600030101010101" pitchFamily="2" charset="-122"/>
              </a:rPr>
              <a:t> </a:t>
            </a:r>
            <a:r>
              <a:rPr lang="zh-CN" altLang="en-US" sz="2000" b="1" dirty="0">
                <a:solidFill>
                  <a:schemeClr val="bg1"/>
                </a:solidFill>
                <a:latin typeface="宋体" panose="02010600030101010101" pitchFamily="2" charset="-122"/>
                <a:ea typeface="宋体" panose="02010600030101010101" pitchFamily="2" charset="-122"/>
              </a:rPr>
              <a:t>什么是</a:t>
            </a:r>
            <a:r>
              <a:rPr lang="zh-CN" sz="2000" b="1" dirty="0">
                <a:solidFill>
                  <a:schemeClr val="bg1"/>
                </a:solidFill>
                <a:latin typeface="宋体" panose="02010600030101010101" pitchFamily="2" charset="-122"/>
                <a:ea typeface="宋体" panose="02010600030101010101" pitchFamily="2" charset="-122"/>
              </a:rPr>
              <a:t>人脸</a:t>
            </a:r>
            <a:r>
              <a:rPr sz="2000" b="1" dirty="0">
                <a:solidFill>
                  <a:schemeClr val="bg1"/>
                </a:solidFill>
                <a:latin typeface="宋体" panose="02010600030101010101" pitchFamily="2" charset="-122"/>
                <a:ea typeface="宋体" panose="02010600030101010101" pitchFamily="2" charset="-122"/>
              </a:rPr>
              <a:t>识别</a:t>
            </a:r>
            <a:r>
              <a:rPr lang="zh-CN" sz="2000" b="1" dirty="0">
                <a:solidFill>
                  <a:schemeClr val="bg1"/>
                </a:solidFill>
                <a:latin typeface="宋体" panose="02010600030101010101" pitchFamily="2" charset="-122"/>
                <a:ea typeface="宋体" panose="02010600030101010101" pitchFamily="2" charset="-122"/>
              </a:rPr>
              <a:t>？</a:t>
            </a:r>
            <a:endParaRPr sz="2000" b="1" dirty="0">
              <a:solidFill>
                <a:schemeClr val="bg1"/>
              </a:solidFill>
              <a:latin typeface="宋体" panose="02010600030101010101" pitchFamily="2" charset="-122"/>
              <a:ea typeface="宋体" panose="02010600030101010101" pitchFamily="2" charset="-122"/>
            </a:endParaRPr>
          </a:p>
          <a:p>
            <a:pPr algn="just">
              <a:lnSpc>
                <a:spcPct val="130000"/>
              </a:lnSpc>
              <a:buClr>
                <a:srgbClr val="0070C0"/>
              </a:buClr>
            </a:pPr>
            <a:r>
              <a:rPr sz="1800" dirty="0">
                <a:solidFill>
                  <a:schemeClr val="bg1"/>
                </a:solidFill>
                <a:latin typeface="宋体" panose="02010600030101010101" pitchFamily="2" charset="-122"/>
                <a:ea typeface="宋体" panose="02010600030101010101" pitchFamily="2" charset="-122"/>
              </a:rPr>
              <a:t>人脸识别是图像识别的一个应用场景，通常也叫做人像识别、面部识别。</a:t>
            </a:r>
          </a:p>
          <a:p>
            <a:pPr algn="just">
              <a:lnSpc>
                <a:spcPct val="130000"/>
              </a:lnSpc>
              <a:buClr>
                <a:srgbClr val="0070C0"/>
              </a:buClr>
            </a:pPr>
            <a:r>
              <a:rPr sz="1800" dirty="0">
                <a:solidFill>
                  <a:schemeClr val="bg1"/>
                </a:solidFill>
                <a:latin typeface="宋体" panose="02010600030101010101" pitchFamily="2" charset="-122"/>
                <a:ea typeface="宋体" panose="02010600030101010101" pitchFamily="2" charset="-122"/>
              </a:rPr>
              <a:t>人脸识别是基于人的脸部特征信息进行身份识别的一种生物识别技术，用摄像机或摄像头采集含有人脸的图像或视频流，并自动在图像中检测和跟踪人脸，进而对检测到的人脸进行脸部的一系列相关技术。</a:t>
            </a:r>
          </a:p>
          <a:p>
            <a:pPr algn="just">
              <a:lnSpc>
                <a:spcPct val="130000"/>
              </a:lnSpc>
              <a:buClr>
                <a:srgbClr val="0070C0"/>
              </a:buClr>
              <a:buFont typeface="Wingdings" panose="05000000000000000000" charset="0"/>
              <a:buChar char="n"/>
            </a:pPr>
            <a:r>
              <a:rPr sz="2000" b="1" dirty="0">
                <a:solidFill>
                  <a:schemeClr val="bg1"/>
                </a:solidFill>
                <a:latin typeface="宋体" panose="02010600030101010101" pitchFamily="2" charset="-122"/>
                <a:ea typeface="宋体" panose="02010600030101010101" pitchFamily="2" charset="-122"/>
              </a:rPr>
              <a:t> 人脸识别技术的主要流程</a:t>
            </a:r>
          </a:p>
          <a:p>
            <a:pPr algn="just">
              <a:lnSpc>
                <a:spcPct val="130000"/>
              </a:lnSpc>
              <a:buClr>
                <a:srgbClr val="0070C0"/>
              </a:buClr>
            </a:pPr>
            <a:r>
              <a:rPr sz="1800" dirty="0">
                <a:solidFill>
                  <a:schemeClr val="bg1"/>
                </a:solidFill>
                <a:latin typeface="宋体" panose="02010600030101010101" pitchFamily="2" charset="-122"/>
                <a:ea typeface="宋体" panose="02010600030101010101" pitchFamily="2" charset="-122"/>
              </a:rPr>
              <a:t>人脸图像采集及检测</a:t>
            </a:r>
          </a:p>
          <a:p>
            <a:pPr algn="just">
              <a:lnSpc>
                <a:spcPct val="130000"/>
              </a:lnSpc>
              <a:buClr>
                <a:srgbClr val="0070C0"/>
              </a:buClr>
            </a:pPr>
            <a:r>
              <a:rPr sz="1800" dirty="0">
                <a:solidFill>
                  <a:schemeClr val="bg1"/>
                </a:solidFill>
                <a:latin typeface="宋体" panose="02010600030101010101" pitchFamily="2" charset="-122"/>
                <a:ea typeface="宋体" panose="02010600030101010101" pitchFamily="2" charset="-122"/>
              </a:rPr>
              <a:t>人脸图像预处理</a:t>
            </a:r>
          </a:p>
          <a:p>
            <a:pPr algn="just">
              <a:lnSpc>
                <a:spcPct val="130000"/>
              </a:lnSpc>
              <a:buClr>
                <a:srgbClr val="0070C0"/>
              </a:buClr>
            </a:pPr>
            <a:r>
              <a:rPr sz="1800" dirty="0">
                <a:solidFill>
                  <a:schemeClr val="bg1"/>
                </a:solidFill>
                <a:latin typeface="宋体" panose="02010600030101010101" pitchFamily="2" charset="-122"/>
                <a:ea typeface="宋体" panose="02010600030101010101" pitchFamily="2" charset="-122"/>
              </a:rPr>
              <a:t>人脸图像特征提取</a:t>
            </a:r>
          </a:p>
          <a:p>
            <a:pPr algn="just">
              <a:lnSpc>
                <a:spcPct val="130000"/>
              </a:lnSpc>
              <a:buClr>
                <a:srgbClr val="0070C0"/>
              </a:buClr>
            </a:pPr>
            <a:r>
              <a:rPr sz="1800" dirty="0">
                <a:solidFill>
                  <a:schemeClr val="bg1"/>
                </a:solidFill>
                <a:latin typeface="宋体" panose="02010600030101010101" pitchFamily="2" charset="-122"/>
                <a:ea typeface="宋体" panose="02010600030101010101" pitchFamily="2" charset="-122"/>
              </a:rPr>
              <a:t>匹配与识别。</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二、人脸识别技术及应用</a:t>
            </a:r>
          </a:p>
        </p:txBody>
      </p:sp>
      <p:pic>
        <p:nvPicPr>
          <p:cNvPr id="71" name="图片 71"/>
          <p:cNvPicPr>
            <a:picLocks noChangeAspect="1"/>
          </p:cNvPicPr>
          <p:nvPr/>
        </p:nvPicPr>
        <p:blipFill>
          <a:blip r:embed="rId2"/>
          <a:stretch>
            <a:fillRect/>
          </a:stretch>
        </p:blipFill>
        <p:spPr>
          <a:xfrm>
            <a:off x="5657850" y="3569335"/>
            <a:ext cx="4565650" cy="270764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349375"/>
            <a:ext cx="9686290" cy="4727575"/>
          </a:xfrm>
        </p:spPr>
        <p:txBody>
          <a:bodyPr>
            <a:noAutofit/>
          </a:bodyPr>
          <a:lstStyle/>
          <a:p>
            <a:pPr algn="just">
              <a:lnSpc>
                <a:spcPct val="140000"/>
              </a:lnSpc>
              <a:buClr>
                <a:srgbClr val="0070C0"/>
              </a:buClr>
              <a:buFont typeface="Wingdings" panose="05000000000000000000" charset="0"/>
              <a:buChar char="n"/>
            </a:pPr>
            <a:r>
              <a:rPr sz="2000" b="1" dirty="0">
                <a:solidFill>
                  <a:schemeClr val="bg1"/>
                </a:solidFill>
                <a:latin typeface="宋体" panose="02010600030101010101" pitchFamily="2" charset="-122"/>
                <a:ea typeface="宋体" panose="02010600030101010101" pitchFamily="2" charset="-122"/>
              </a:rPr>
              <a:t> 人脸识别技术的主要流程</a:t>
            </a:r>
          </a:p>
          <a:p>
            <a:pPr marL="0" indent="0" algn="just">
              <a:lnSpc>
                <a:spcPct val="140000"/>
              </a:lnSpc>
              <a:buClr>
                <a:srgbClr val="0070C0"/>
              </a:buClr>
              <a:buNone/>
            </a:pPr>
            <a:r>
              <a:rPr sz="1800" dirty="0">
                <a:solidFill>
                  <a:schemeClr val="bg1"/>
                </a:solidFill>
                <a:latin typeface="宋体" panose="02010600030101010101" pitchFamily="2" charset="-122"/>
                <a:ea typeface="宋体" panose="02010600030101010101" pitchFamily="2" charset="-122"/>
              </a:rPr>
              <a:t>（1）人脸图像采集及检测</a:t>
            </a:r>
          </a:p>
          <a:p>
            <a:pPr marL="742950" lvl="2" indent="-285750" algn="just">
              <a:lnSpc>
                <a:spcPct val="140000"/>
              </a:lnSpc>
              <a:buClr>
                <a:srgbClr val="0070C0"/>
              </a:buClr>
              <a:buFont typeface="Wingdings" panose="05000000000000000000" charset="0"/>
              <a:buChar char="ü"/>
            </a:pPr>
            <a:r>
              <a:rPr dirty="0">
                <a:solidFill>
                  <a:schemeClr val="bg1"/>
                </a:solidFill>
                <a:latin typeface="宋体" panose="02010600030101010101" pitchFamily="2" charset="-122"/>
                <a:ea typeface="宋体" panose="02010600030101010101" pitchFamily="2" charset="-122"/>
              </a:rPr>
              <a:t>人脸图像采集：通过摄像镜头采集，比如静态图像、动态图像、不同的位置、不同表情等方面都可以得到很好的采集。</a:t>
            </a:r>
          </a:p>
          <a:p>
            <a:pPr marL="742950" lvl="2" indent="-285750" algn="just">
              <a:lnSpc>
                <a:spcPct val="140000"/>
              </a:lnSpc>
              <a:buClr>
                <a:srgbClr val="0070C0"/>
              </a:buClr>
              <a:buFont typeface="Wingdings" panose="05000000000000000000" charset="0"/>
              <a:buChar char="ü"/>
            </a:pPr>
            <a:r>
              <a:rPr dirty="0">
                <a:solidFill>
                  <a:schemeClr val="bg1"/>
                </a:solidFill>
                <a:latin typeface="宋体" panose="02010600030101010101" pitchFamily="2" charset="-122"/>
                <a:ea typeface="宋体" panose="02010600030101010101" pitchFamily="2" charset="-122"/>
              </a:rPr>
              <a:t>人脸检测：主要用于人脸识别的预处理，即在图像中准确标定出人脸的位置、大小和特征。其目的就是把其中有用的信息挑出来，并利用这些特征实现检测。</a:t>
            </a:r>
          </a:p>
          <a:p>
            <a:pPr algn="just">
              <a:lnSpc>
                <a:spcPct val="140000"/>
              </a:lnSpc>
              <a:buClr>
                <a:srgbClr val="0070C0"/>
              </a:buClr>
              <a:buNone/>
            </a:pPr>
            <a:r>
              <a:rPr sz="1800" dirty="0">
                <a:solidFill>
                  <a:schemeClr val="bg1"/>
                </a:solidFill>
                <a:latin typeface="宋体" panose="02010600030101010101" pitchFamily="2" charset="-122"/>
                <a:ea typeface="宋体" panose="02010600030101010101" pitchFamily="2" charset="-122"/>
              </a:rPr>
              <a:t>（2）人脸图像预处理</a:t>
            </a:r>
          </a:p>
          <a:p>
            <a:pPr marL="742950" lvl="2" indent="-285750" algn="just">
              <a:lnSpc>
                <a:spcPct val="140000"/>
              </a:lnSpc>
              <a:buClr>
                <a:srgbClr val="0070C0"/>
              </a:buClr>
              <a:buFont typeface="Wingdings" panose="05000000000000000000" charset="0"/>
              <a:buChar char="ü"/>
            </a:pPr>
            <a:r>
              <a:rPr dirty="0">
                <a:solidFill>
                  <a:schemeClr val="bg1"/>
                </a:solidFill>
                <a:latin typeface="宋体" panose="02010600030101010101" pitchFamily="2" charset="-122"/>
                <a:ea typeface="宋体" panose="02010600030101010101" pitchFamily="2" charset="-122"/>
              </a:rPr>
              <a:t>基于人脸检测结果，对图像进行处理并最终服务于特征提取的过程。   </a:t>
            </a:r>
          </a:p>
          <a:p>
            <a:pPr marL="742950" lvl="2" indent="-285750" algn="just">
              <a:lnSpc>
                <a:spcPct val="140000"/>
              </a:lnSpc>
              <a:buClr>
                <a:srgbClr val="0070C0"/>
              </a:buClr>
              <a:buFont typeface="Wingdings" panose="05000000000000000000" charset="0"/>
              <a:buChar char="ü"/>
            </a:pPr>
            <a:r>
              <a:rPr dirty="0">
                <a:solidFill>
                  <a:schemeClr val="bg1"/>
                </a:solidFill>
                <a:latin typeface="宋体" panose="02010600030101010101" pitchFamily="2" charset="-122"/>
                <a:ea typeface="宋体" panose="02010600030101010101" pitchFamily="2" charset="-122"/>
              </a:rPr>
              <a:t>包括人脸对准，人脸图像的光线补偿，灰度变换、直方图均衡化、归一化（取得尺寸一致，灰度取值范围相同的标准化人脸图像），中值滤波（图片的平滑操作以消除噪声）以及锐化等。</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二、人脸识别技术及应用</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376680"/>
            <a:ext cx="9524365" cy="4900295"/>
          </a:xfrm>
        </p:spPr>
        <p:txBody>
          <a:bodyPr>
            <a:noAutofit/>
          </a:bodyPr>
          <a:lstStyle/>
          <a:p>
            <a:pPr algn="just">
              <a:lnSpc>
                <a:spcPct val="180000"/>
              </a:lnSpc>
              <a:buClr>
                <a:srgbClr val="0070C0"/>
              </a:buClr>
              <a:buFont typeface="Wingdings" panose="05000000000000000000" charset="0"/>
              <a:buChar char="n"/>
            </a:pPr>
            <a:r>
              <a:rPr sz="2000" b="1" dirty="0">
                <a:solidFill>
                  <a:schemeClr val="bg1"/>
                </a:solidFill>
                <a:latin typeface="宋体" panose="02010600030101010101" pitchFamily="2" charset="-122"/>
                <a:ea typeface="宋体" panose="02010600030101010101" pitchFamily="2" charset="-122"/>
              </a:rPr>
              <a:t> 人脸识别技术的主要流程</a:t>
            </a:r>
          </a:p>
          <a:p>
            <a:pPr marL="0" indent="0" algn="just">
              <a:lnSpc>
                <a:spcPct val="180000"/>
              </a:lnSpc>
              <a:buClr>
                <a:srgbClr val="0070C0"/>
              </a:buClr>
              <a:buNone/>
            </a:pPr>
            <a:r>
              <a:rPr sz="1800" dirty="0">
                <a:solidFill>
                  <a:schemeClr val="bg1"/>
                </a:solidFill>
                <a:latin typeface="宋体" panose="02010600030101010101" pitchFamily="2" charset="-122"/>
                <a:ea typeface="宋体" panose="02010600030101010101" pitchFamily="2" charset="-122"/>
              </a:rPr>
              <a:t>（3）人脸图像特征提取</a:t>
            </a:r>
          </a:p>
          <a:p>
            <a:pPr marL="457200" lvl="1" indent="0" algn="just">
              <a:lnSpc>
                <a:spcPct val="180000"/>
              </a:lnSpc>
              <a:buClr>
                <a:srgbClr val="0070C0"/>
              </a:buClr>
              <a:buNone/>
            </a:pPr>
            <a:r>
              <a:rPr sz="1800" dirty="0">
                <a:solidFill>
                  <a:schemeClr val="bg1"/>
                </a:solidFill>
                <a:latin typeface="宋体" panose="02010600030101010101" pitchFamily="2" charset="-122"/>
                <a:ea typeface="宋体" panose="02010600030101010101" pitchFamily="2" charset="-122"/>
              </a:rPr>
              <a:t>也称人脸表征，是对人脸进行特征建模的过程。可使用的特征通常分为视觉特征、像素统计特征、人脸图像变换系数特征、人脸图像代数特征等。</a:t>
            </a:r>
          </a:p>
          <a:p>
            <a:pPr marL="0" indent="0" algn="just">
              <a:lnSpc>
                <a:spcPct val="180000"/>
              </a:lnSpc>
              <a:buClr>
                <a:srgbClr val="0070C0"/>
              </a:buClr>
              <a:buNone/>
            </a:pPr>
            <a:r>
              <a:rPr sz="1800" dirty="0">
                <a:solidFill>
                  <a:schemeClr val="bg1"/>
                </a:solidFill>
                <a:latin typeface="宋体" panose="02010600030101010101" pitchFamily="2" charset="-122"/>
                <a:ea typeface="宋体" panose="02010600030101010101" pitchFamily="2" charset="-122"/>
              </a:rPr>
              <a:t>（4）匹配与识别</a:t>
            </a:r>
          </a:p>
          <a:p>
            <a:pPr marL="457200" lvl="1" indent="0" algn="just">
              <a:lnSpc>
                <a:spcPct val="180000"/>
              </a:lnSpc>
              <a:buClr>
                <a:srgbClr val="0070C0"/>
              </a:buClr>
              <a:buNone/>
            </a:pPr>
            <a:r>
              <a:rPr sz="1800" dirty="0">
                <a:solidFill>
                  <a:schemeClr val="bg1"/>
                </a:solidFill>
                <a:latin typeface="宋体" panose="02010600030101010101" pitchFamily="2" charset="-122"/>
                <a:ea typeface="宋体" panose="02010600030101010101" pitchFamily="2" charset="-122"/>
              </a:rPr>
              <a:t>提取的人脸特征值数据与数据库中存贮的特征模板进行搜索匹配，通过设定一个阈值，将相似度与这一阈值进行比较，来对人脸的身份信息进行判断。</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二、人脸识别技术及应用</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custDataLst>
              <p:tags r:id="rId1"/>
            </p:custDataLst>
          </p:nvPr>
        </p:nvPicPr>
        <p:blipFill>
          <a:blip r:embed="rId3"/>
          <a:stretch>
            <a:fillRect/>
          </a:stretch>
        </p:blipFill>
        <p:spPr>
          <a:xfrm>
            <a:off x="1419860" y="462915"/>
            <a:ext cx="9352280" cy="593217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313180"/>
            <a:ext cx="9524365" cy="4373245"/>
          </a:xfrm>
        </p:spPr>
        <p:txBody>
          <a:bodyPr>
            <a:noAutofit/>
          </a:bodyPr>
          <a:lstStyle/>
          <a:p>
            <a:pPr algn="just">
              <a:lnSpc>
                <a:spcPct val="170000"/>
              </a:lnSpc>
              <a:buClr>
                <a:srgbClr val="0070C0"/>
              </a:buClr>
              <a:buFont typeface="Wingdings" panose="05000000000000000000" charset="0"/>
              <a:buChar char="n"/>
            </a:pPr>
            <a:r>
              <a:rPr sz="2000" b="1" dirty="0">
                <a:solidFill>
                  <a:schemeClr val="bg1"/>
                </a:solidFill>
                <a:latin typeface="宋体" panose="02010600030101010101" pitchFamily="2" charset="-122"/>
                <a:ea typeface="宋体" panose="02010600030101010101" pitchFamily="2" charset="-122"/>
              </a:rPr>
              <a:t> 人脸识别技术的应用范围</a:t>
            </a:r>
          </a:p>
          <a:p>
            <a:pPr lvl="1" algn="just">
              <a:lnSpc>
                <a:spcPct val="17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企业、住宅安全和管理：如人脸识别门禁考勤系统，人脸识别防盗门等</a:t>
            </a:r>
          </a:p>
          <a:p>
            <a:pPr lvl="1" algn="just">
              <a:lnSpc>
                <a:spcPct val="17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电子护照及身份证</a:t>
            </a:r>
          </a:p>
          <a:p>
            <a:pPr lvl="1" algn="just">
              <a:lnSpc>
                <a:spcPct val="17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公安、司法和刑侦</a:t>
            </a:r>
          </a:p>
          <a:p>
            <a:pPr lvl="1" algn="just">
              <a:lnSpc>
                <a:spcPct val="17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自助服务</a:t>
            </a:r>
          </a:p>
          <a:p>
            <a:pPr lvl="1" algn="just">
              <a:lnSpc>
                <a:spcPct val="17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信息安全：如计算机登录、电子政务和电子商务等</a:t>
            </a:r>
          </a:p>
          <a:p>
            <a:pPr marL="0" indent="0" algn="just">
              <a:lnSpc>
                <a:spcPct val="170000"/>
              </a:lnSpc>
              <a:buClr>
                <a:srgbClr val="0070C0"/>
              </a:buClr>
              <a:buNone/>
            </a:pPr>
            <a:r>
              <a:rPr sz="1800" dirty="0">
                <a:solidFill>
                  <a:schemeClr val="bg1"/>
                </a:solidFill>
                <a:latin typeface="宋体" panose="02010600030101010101" pitchFamily="2" charset="-122"/>
                <a:ea typeface="宋体" panose="02010600030101010101" pitchFamily="2" charset="-122"/>
              </a:rPr>
              <a:t>其他类似常见技术还有指纹识别、手掌几何学识别、虹膜和视网膜识别等</a:t>
            </a:r>
            <a:r>
              <a:rPr lang="zh-CN" sz="1800" dirty="0">
                <a:solidFill>
                  <a:schemeClr val="bg1"/>
                </a:solidFill>
                <a:latin typeface="宋体" panose="02010600030101010101" pitchFamily="2" charset="-122"/>
                <a:ea typeface="宋体" panose="02010600030101010101" pitchFamily="2" charset="-122"/>
              </a:rPr>
              <a:t>，</a:t>
            </a:r>
            <a:r>
              <a:rPr sz="1800" dirty="0">
                <a:solidFill>
                  <a:schemeClr val="bg1"/>
                </a:solidFill>
                <a:latin typeface="宋体" panose="02010600030101010101" pitchFamily="2" charset="-122"/>
                <a:ea typeface="宋体" panose="02010600030101010101" pitchFamily="2" charset="-122"/>
              </a:rPr>
              <a:t>也广泛地应用于身份认证等场境，比如签证应用、身份识别、打卡应用等。</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二、人脸识别技术及应用</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694806" y="1955246"/>
            <a:ext cx="3276439" cy="4373245"/>
          </a:xfrm>
        </p:spPr>
        <p:txBody>
          <a:bodyPr>
            <a:noAutofit/>
          </a:bodyPr>
          <a:lstStyle/>
          <a:p>
            <a:pPr marL="0" indent="0">
              <a:lnSpc>
                <a:spcPct val="140000"/>
              </a:lnSpc>
              <a:buClr>
                <a:srgbClr val="0070C0"/>
              </a:buClr>
              <a:buNone/>
            </a:pPr>
            <a:r>
              <a:rPr sz="1800" dirty="0">
                <a:solidFill>
                  <a:schemeClr val="bg1"/>
                </a:solidFill>
                <a:latin typeface="宋体" panose="02010600030101010101" pitchFamily="2" charset="-122"/>
                <a:ea typeface="宋体" panose="02010600030101010101" pitchFamily="2" charset="-122"/>
              </a:rPr>
              <a:t>OCR，全称Optical Character Recognition，光学字符识别。利用该识别技术，OCR文字识别可以代替人工录入，将图片上的文字、符号识别出来并变为可编辑的文本。</a:t>
            </a:r>
          </a:p>
          <a:p>
            <a:pPr marL="0" indent="0">
              <a:lnSpc>
                <a:spcPct val="140000"/>
              </a:lnSpc>
              <a:buClr>
                <a:srgbClr val="0070C0"/>
              </a:buClr>
              <a:buNone/>
            </a:pPr>
            <a:r>
              <a:rPr sz="1800" dirty="0">
                <a:solidFill>
                  <a:schemeClr val="bg1"/>
                </a:solidFill>
                <a:latin typeface="宋体" panose="02010600030101010101" pitchFamily="2" charset="-122"/>
                <a:ea typeface="宋体" panose="02010600030101010101" pitchFamily="2" charset="-122"/>
              </a:rPr>
              <a:t>人工智能时代的OCR，又被称为文字识别技术，它是基于深度学习技术，将纸张、图片等载体上的文字内容，智能识别成为可编辑的文本。</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三、OCR文字识别技术及应用</a:t>
            </a:r>
          </a:p>
        </p:txBody>
      </p:sp>
      <p:sp>
        <p:nvSpPr>
          <p:cNvPr id="2" name="文本框 1"/>
          <p:cNvSpPr txBox="1"/>
          <p:nvPr/>
        </p:nvSpPr>
        <p:spPr>
          <a:xfrm>
            <a:off x="910590" y="1154430"/>
            <a:ext cx="4908550" cy="645160"/>
          </a:xfrm>
          <a:prstGeom prst="rect">
            <a:avLst/>
          </a:prstGeom>
          <a:noFill/>
        </p:spPr>
        <p:txBody>
          <a:bodyPr wrap="square" rtlCol="0">
            <a:spAutoFit/>
          </a:bodyPr>
          <a:lstStyle/>
          <a:p>
            <a:pPr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（一）</a:t>
            </a:r>
            <a:r>
              <a:rPr sz="2400" b="1" dirty="0">
                <a:solidFill>
                  <a:schemeClr val="bg1"/>
                </a:solidFill>
                <a:latin typeface="黑体" panose="02010609060101010101" pitchFamily="49" charset="-122"/>
                <a:ea typeface="黑体" panose="02010609060101010101" pitchFamily="49" charset="-122"/>
                <a:sym typeface="+mn-ea"/>
              </a:rPr>
              <a:t>什么是OCR识别？</a:t>
            </a:r>
          </a:p>
        </p:txBody>
      </p:sp>
      <p:pic>
        <p:nvPicPr>
          <p:cNvPr id="19" name="图片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404869" y="2126297"/>
            <a:ext cx="5400506" cy="294266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903730"/>
            <a:ext cx="9905365" cy="4373245"/>
          </a:xfrm>
        </p:spPr>
        <p:txBody>
          <a:bodyPr>
            <a:noAutofit/>
          </a:bodyPr>
          <a:lstStyle/>
          <a:p>
            <a:pPr algn="just">
              <a:lnSpc>
                <a:spcPct val="130000"/>
              </a:lnSpc>
              <a:buClr>
                <a:srgbClr val="0070C0"/>
              </a:buClr>
              <a:buFont typeface="Wingdings" panose="05000000000000000000" charset="0"/>
              <a:buChar char="n"/>
            </a:pPr>
            <a:r>
              <a:rPr sz="2000" b="1" dirty="0">
                <a:solidFill>
                  <a:schemeClr val="bg1"/>
                </a:solidFill>
                <a:latin typeface="宋体" panose="02010600030101010101" pitchFamily="2" charset="-122"/>
                <a:ea typeface="宋体" panose="02010600030101010101" pitchFamily="2" charset="-122"/>
                <a:cs typeface="宋体" panose="02010600030101010101" pitchFamily="2" charset="-122"/>
              </a:rPr>
              <a:t> 1. 智能OCR的优点</a:t>
            </a:r>
          </a:p>
          <a:p>
            <a:pPr marL="0" indent="0" algn="just">
              <a:lnSpc>
                <a:spcPct val="130000"/>
              </a:lnSpc>
              <a:buClr>
                <a:srgbClr val="0070C0"/>
              </a:buClr>
              <a:buNone/>
            </a:pPr>
            <a:r>
              <a:rPr sz="1800" dirty="0">
                <a:solidFill>
                  <a:schemeClr val="bg1"/>
                </a:solidFill>
                <a:latin typeface="宋体" panose="02010600030101010101" pitchFamily="2" charset="-122"/>
                <a:ea typeface="宋体" panose="02010600030101010101" pitchFamily="2" charset="-122"/>
              </a:rPr>
              <a:t>为什么会出现智能OCR</a:t>
            </a:r>
            <a:r>
              <a:rPr lang="zh-CN" sz="1800" dirty="0">
                <a:solidFill>
                  <a:schemeClr val="bg1"/>
                </a:solidFill>
                <a:latin typeface="宋体" panose="02010600030101010101" pitchFamily="2" charset="-122"/>
                <a:ea typeface="宋体" panose="02010600030101010101" pitchFamily="2" charset="-122"/>
              </a:rPr>
              <a:t>？</a:t>
            </a:r>
            <a:r>
              <a:rPr lang="en-US" sz="1800" dirty="0">
                <a:solidFill>
                  <a:schemeClr val="bg1"/>
                </a:solidFill>
                <a:latin typeface="宋体" panose="02010600030101010101" pitchFamily="2" charset="-122"/>
                <a:ea typeface="宋体" panose="02010600030101010101" pitchFamily="2" charset="-122"/>
              </a:rPr>
              <a:t>——</a:t>
            </a:r>
            <a:r>
              <a:rPr sz="1800" dirty="0">
                <a:solidFill>
                  <a:schemeClr val="bg1"/>
                </a:solidFill>
                <a:latin typeface="宋体" panose="02010600030101010101" pitchFamily="2" charset="-122"/>
                <a:ea typeface="宋体" panose="02010600030101010101" pitchFamily="2" charset="-122"/>
              </a:rPr>
              <a:t>深度学习技术进入视觉识别领域，一种全新的基于深度学习的OCR流程被提出来。</a:t>
            </a:r>
          </a:p>
          <a:p>
            <a:pPr marL="0" indent="0" algn="just">
              <a:lnSpc>
                <a:spcPct val="130000"/>
              </a:lnSpc>
              <a:buClr>
                <a:srgbClr val="0070C0"/>
              </a:buClr>
              <a:buNone/>
            </a:pPr>
            <a:r>
              <a:rPr sz="1800" b="1" dirty="0">
                <a:solidFill>
                  <a:srgbClr val="0070C0"/>
                </a:solidFill>
                <a:latin typeface="宋体" panose="02010600030101010101" pitchFamily="2" charset="-122"/>
                <a:ea typeface="宋体" panose="02010600030101010101" pitchFamily="2" charset="-122"/>
              </a:rPr>
              <a:t>   优点：</a:t>
            </a:r>
          </a:p>
          <a:p>
            <a:pPr lvl="1" algn="just">
              <a:lnSpc>
                <a:spcPct val="13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从单字识别进化到整行识别，文字识别准确率大幅提升；</a:t>
            </a:r>
          </a:p>
          <a:p>
            <a:pPr lvl="1" algn="just">
              <a:lnSpc>
                <a:spcPct val="13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极大提升对识别图像质量的宽容度，可以有效识别光照不均、图像模糊、复杂背景等低质量图像；</a:t>
            </a:r>
          </a:p>
          <a:p>
            <a:pPr lvl="1" algn="just">
              <a:lnSpc>
                <a:spcPct val="13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无需扫描仪或高拍仪、手机、平板等移动设备拍摄的照片，都可以用于识别。甚至，手写字体的识别不再是“噩梦”。</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三、OCR文字识别技术及应用</a:t>
            </a:r>
          </a:p>
        </p:txBody>
      </p:sp>
      <p:sp>
        <p:nvSpPr>
          <p:cNvPr id="2" name="文本框 1"/>
          <p:cNvSpPr txBox="1"/>
          <p:nvPr/>
        </p:nvSpPr>
        <p:spPr>
          <a:xfrm>
            <a:off x="910590" y="1154430"/>
            <a:ext cx="4908550" cy="645160"/>
          </a:xfrm>
          <a:prstGeom prst="rect">
            <a:avLst/>
          </a:prstGeom>
          <a:noFill/>
        </p:spPr>
        <p:txBody>
          <a:bodyPr wrap="square" rtlCol="0">
            <a:spAutoFit/>
          </a:bodyPr>
          <a:lstStyle/>
          <a:p>
            <a:pPr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（二）</a:t>
            </a:r>
            <a:r>
              <a:rPr sz="2400" b="1" dirty="0">
                <a:solidFill>
                  <a:schemeClr val="bg1"/>
                </a:solidFill>
                <a:latin typeface="黑体" panose="02010609060101010101" pitchFamily="49" charset="-122"/>
                <a:ea typeface="黑体" panose="02010609060101010101" pitchFamily="49" charset="-122"/>
                <a:sym typeface="+mn-ea"/>
              </a:rPr>
              <a:t>AI时代，OCR识别的蜕变</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903730"/>
            <a:ext cx="9905365" cy="539750"/>
          </a:xfrm>
        </p:spPr>
        <p:txBody>
          <a:bodyPr>
            <a:noAutofit/>
          </a:bodyPr>
          <a:lstStyle/>
          <a:p>
            <a:pPr algn="just">
              <a:lnSpc>
                <a:spcPct val="130000"/>
              </a:lnSpc>
              <a:buClr>
                <a:srgbClr val="0070C0"/>
              </a:buClr>
              <a:buFont typeface="Wingdings" panose="05000000000000000000" charset="0"/>
              <a:buChar char="n"/>
            </a:pPr>
            <a:r>
              <a:rPr sz="2000" b="1" dirty="0">
                <a:solidFill>
                  <a:schemeClr val="bg1"/>
                </a:solidFill>
                <a:latin typeface="宋体" panose="02010600030101010101" pitchFamily="2" charset="-122"/>
                <a:ea typeface="宋体" panose="02010600030101010101" pitchFamily="2" charset="-122"/>
                <a:cs typeface="宋体" panose="02010600030101010101" pitchFamily="2" charset="-122"/>
              </a:rPr>
              <a:t> </a:t>
            </a:r>
            <a:r>
              <a:rPr lang="en-US" sz="2000" b="1" dirty="0">
                <a:solidFill>
                  <a:schemeClr val="bg1"/>
                </a:solidFill>
                <a:latin typeface="宋体" panose="02010600030101010101" pitchFamily="2" charset="-122"/>
                <a:ea typeface="宋体" panose="02010600030101010101" pitchFamily="2" charset="-122"/>
                <a:cs typeface="宋体" panose="02010600030101010101" pitchFamily="2" charset="-122"/>
              </a:rPr>
              <a:t>2</a:t>
            </a:r>
            <a:r>
              <a:rPr sz="2000" b="1" dirty="0">
                <a:solidFill>
                  <a:schemeClr val="bg1"/>
                </a:solidFill>
                <a:latin typeface="宋体" panose="02010600030101010101" pitchFamily="2" charset="-122"/>
                <a:ea typeface="宋体" panose="02010600030101010101" pitchFamily="2" charset="-122"/>
                <a:cs typeface="宋体" panose="02010600030101010101" pitchFamily="2" charset="-122"/>
              </a:rPr>
              <a:t>. OCR技术的识别流程</a:t>
            </a:r>
          </a:p>
          <a:p>
            <a:pPr marL="0" indent="0" algn="just">
              <a:lnSpc>
                <a:spcPct val="130000"/>
              </a:lnSpc>
              <a:buClr>
                <a:srgbClr val="0070C0"/>
              </a:buClr>
              <a:buNone/>
            </a:pPr>
            <a:endParaRPr sz="1800" dirty="0">
              <a:solidFill>
                <a:schemeClr val="bg1"/>
              </a:solidFill>
              <a:latin typeface="宋体" panose="02010600030101010101" pitchFamily="2" charset="-122"/>
              <a:ea typeface="宋体" panose="02010600030101010101" pitchFamily="2" charset="-122"/>
            </a:endParaRP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三、OCR文字识别技术及应用</a:t>
            </a:r>
          </a:p>
        </p:txBody>
      </p:sp>
      <p:sp>
        <p:nvSpPr>
          <p:cNvPr id="2" name="文本框 1"/>
          <p:cNvSpPr txBox="1"/>
          <p:nvPr/>
        </p:nvSpPr>
        <p:spPr>
          <a:xfrm>
            <a:off x="910590" y="1154430"/>
            <a:ext cx="4908550" cy="645160"/>
          </a:xfrm>
          <a:prstGeom prst="rect">
            <a:avLst/>
          </a:prstGeom>
          <a:noFill/>
        </p:spPr>
        <p:txBody>
          <a:bodyPr wrap="square" rtlCol="0">
            <a:spAutoFit/>
          </a:bodyPr>
          <a:lstStyle/>
          <a:p>
            <a:pPr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（二）</a:t>
            </a:r>
            <a:r>
              <a:rPr sz="2400" b="1" dirty="0">
                <a:solidFill>
                  <a:schemeClr val="bg1"/>
                </a:solidFill>
                <a:latin typeface="黑体" panose="02010609060101010101" pitchFamily="49" charset="-122"/>
                <a:ea typeface="黑体" panose="02010609060101010101" pitchFamily="49" charset="-122"/>
                <a:sym typeface="+mn-ea"/>
              </a:rPr>
              <a:t>AI时代，OCR识别的蜕变</a:t>
            </a:r>
          </a:p>
        </p:txBody>
      </p:sp>
      <p:graphicFrame>
        <p:nvGraphicFramePr>
          <p:cNvPr id="5" name="表格 4"/>
          <p:cNvGraphicFramePr/>
          <p:nvPr>
            <p:custDataLst>
              <p:tags r:id="rId1"/>
            </p:custDataLst>
            <p:extLst>
              <p:ext uri="{D42A27DB-BD31-4B8C-83A1-F6EECF244321}">
                <p14:modId xmlns:p14="http://schemas.microsoft.com/office/powerpoint/2010/main" val="1409105239"/>
              </p:ext>
            </p:extLst>
          </p:nvPr>
        </p:nvGraphicFramePr>
        <p:xfrm>
          <a:off x="1700011" y="2547620"/>
          <a:ext cx="9144000" cy="3567216"/>
        </p:xfrm>
        <a:graphic>
          <a:graphicData uri="http://schemas.openxmlformats.org/drawingml/2006/table">
            <a:tbl>
              <a:tblPr firstRow="1" bandRow="1">
                <a:tableStyleId>{35758FB7-9AC5-4552-8A53-C91805E547FA}</a:tableStyleId>
              </a:tblPr>
              <a:tblGrid>
                <a:gridCol w="741594">
                  <a:extLst>
                    <a:ext uri="{9D8B030D-6E8A-4147-A177-3AD203B41FA5}">
                      <a16:colId xmlns:a16="http://schemas.microsoft.com/office/drawing/2014/main" val="20000"/>
                    </a:ext>
                  </a:extLst>
                </a:gridCol>
                <a:gridCol w="1555250">
                  <a:extLst>
                    <a:ext uri="{9D8B030D-6E8A-4147-A177-3AD203B41FA5}">
                      <a16:colId xmlns:a16="http://schemas.microsoft.com/office/drawing/2014/main" val="20001"/>
                    </a:ext>
                  </a:extLst>
                </a:gridCol>
                <a:gridCol w="6847156">
                  <a:extLst>
                    <a:ext uri="{9D8B030D-6E8A-4147-A177-3AD203B41FA5}">
                      <a16:colId xmlns:a16="http://schemas.microsoft.com/office/drawing/2014/main" val="20002"/>
                    </a:ext>
                  </a:extLst>
                </a:gridCol>
              </a:tblGrid>
              <a:tr h="384835">
                <a:tc>
                  <a:txBody>
                    <a:bodyPr/>
                    <a:lstStyle/>
                    <a:p>
                      <a:pPr indent="0" algn="ctr">
                        <a:buNone/>
                      </a:pPr>
                      <a:r>
                        <a:rPr lang="en-US" sz="1400">
                          <a:latin typeface="宋体" panose="02010600030101010101" pitchFamily="2" charset="-122"/>
                          <a:ea typeface="宋体" panose="02010600030101010101" pitchFamily="2" charset="-122"/>
                        </a:rPr>
                        <a:t>序号</a:t>
                      </a:r>
                      <a:endParaRPr lang="en-US" altLang="en-US" sz="1400">
                        <a:latin typeface="宋体" panose="02010600030101010101" pitchFamily="2" charset="-122"/>
                        <a:ea typeface="宋体" panose="02010600030101010101" pitchFamily="2" charset="-122"/>
                      </a:endParaRPr>
                    </a:p>
                  </a:txBody>
                  <a:tcPr marL="68580" marR="68580" marT="0" marB="0" anchor="ctr"/>
                </a:tc>
                <a:tc>
                  <a:txBody>
                    <a:bodyPr/>
                    <a:lstStyle/>
                    <a:p>
                      <a:pPr indent="0" algn="ctr">
                        <a:buNone/>
                      </a:pPr>
                      <a:r>
                        <a:rPr lang="en-US" sz="1400" dirty="0" err="1">
                          <a:latin typeface="宋体" panose="02010600030101010101" pitchFamily="2" charset="-122"/>
                          <a:ea typeface="宋体" panose="02010600030101010101" pitchFamily="2" charset="-122"/>
                        </a:rPr>
                        <a:t>步骤</a:t>
                      </a:r>
                      <a:endParaRPr lang="en-US" altLang="en-US" sz="1400" dirty="0">
                        <a:latin typeface="宋体" panose="02010600030101010101" pitchFamily="2" charset="-122"/>
                        <a:ea typeface="宋体" panose="02010600030101010101" pitchFamily="2" charset="-122"/>
                      </a:endParaRPr>
                    </a:p>
                  </a:txBody>
                  <a:tcPr marL="68580" marR="68580" marT="0" marB="0" anchor="ctr"/>
                </a:tc>
                <a:tc>
                  <a:txBody>
                    <a:bodyPr/>
                    <a:lstStyle/>
                    <a:p>
                      <a:pPr indent="0" algn="ctr">
                        <a:buNone/>
                      </a:pPr>
                      <a:r>
                        <a:rPr lang="en-US" sz="1400">
                          <a:latin typeface="宋体" panose="02010600030101010101" pitchFamily="2" charset="-122"/>
                          <a:ea typeface="宋体" panose="02010600030101010101" pitchFamily="2" charset="-122"/>
                        </a:rPr>
                        <a:t>步骤内容</a:t>
                      </a:r>
                      <a:endParaRPr lang="en-US" altLang="en-US" sz="1400">
                        <a:latin typeface="宋体" panose="02010600030101010101" pitchFamily="2" charset="-122"/>
                        <a:ea typeface="宋体" panose="02010600030101010101" pitchFamily="2" charset="-122"/>
                      </a:endParaRPr>
                    </a:p>
                  </a:txBody>
                  <a:tcPr marL="68580" marR="68580" marT="0" marB="0" anchor="ctr"/>
                </a:tc>
                <a:extLst>
                  <a:ext uri="{0D108BD9-81ED-4DB2-BD59-A6C34878D82A}">
                    <a16:rowId xmlns:a16="http://schemas.microsoft.com/office/drawing/2014/main" val="10000"/>
                  </a:ext>
                </a:extLst>
              </a:tr>
              <a:tr h="403173">
                <a:tc>
                  <a:txBody>
                    <a:bodyPr/>
                    <a:lstStyle/>
                    <a:p>
                      <a:pPr indent="0" algn="ctr">
                        <a:buNone/>
                      </a:pPr>
                      <a:r>
                        <a:rPr lang="en-US" sz="1400">
                          <a:latin typeface="宋体" panose="02010600030101010101" pitchFamily="2" charset="-122"/>
                          <a:ea typeface="宋体" panose="02010600030101010101" pitchFamily="2" charset="-122"/>
                        </a:rPr>
                        <a:t>1</a:t>
                      </a:r>
                      <a:endParaRPr lang="en-US" altLang="en-US" sz="1400">
                        <a:latin typeface="宋体" panose="02010600030101010101" pitchFamily="2" charset="-122"/>
                        <a:ea typeface="宋体" panose="02010600030101010101" pitchFamily="2" charset="-122"/>
                      </a:endParaRPr>
                    </a:p>
                  </a:txBody>
                  <a:tcPr marL="68580" marR="68580" marT="0" marB="0" anchor="ctr">
                    <a:solidFill>
                      <a:schemeClr val="tx1">
                        <a:alpha val="40000"/>
                      </a:schemeClr>
                    </a:solidFill>
                  </a:tcPr>
                </a:tc>
                <a:tc>
                  <a:txBody>
                    <a:bodyPr/>
                    <a:lstStyle/>
                    <a:p>
                      <a:pPr indent="0" algn="ctr">
                        <a:buNone/>
                      </a:pPr>
                      <a:r>
                        <a:rPr lang="en-US" sz="1400">
                          <a:latin typeface="宋体" panose="02010600030101010101" pitchFamily="2" charset="-122"/>
                          <a:ea typeface="宋体" panose="02010600030101010101" pitchFamily="2" charset="-122"/>
                        </a:rPr>
                        <a:t>图像输入</a:t>
                      </a:r>
                      <a:endParaRPr lang="en-US" altLang="en-US" sz="1400">
                        <a:latin typeface="宋体" panose="02010600030101010101" pitchFamily="2" charset="-122"/>
                        <a:ea typeface="宋体" panose="02010600030101010101" pitchFamily="2" charset="-122"/>
                      </a:endParaRPr>
                    </a:p>
                  </a:txBody>
                  <a:tcPr marL="68580" marR="68580" marT="0" marB="0" anchor="ctr">
                    <a:solidFill>
                      <a:schemeClr val="tx1">
                        <a:alpha val="40000"/>
                      </a:schemeClr>
                    </a:solidFill>
                  </a:tcPr>
                </a:tc>
                <a:tc>
                  <a:txBody>
                    <a:bodyPr/>
                    <a:lstStyle/>
                    <a:p>
                      <a:pPr indent="0">
                        <a:buNone/>
                      </a:pPr>
                      <a:r>
                        <a:rPr lang="en-US" sz="1400">
                          <a:latin typeface="宋体" panose="02010600030101010101" pitchFamily="2" charset="-122"/>
                          <a:ea typeface="宋体" panose="02010600030101010101" pitchFamily="2" charset="-122"/>
                        </a:rPr>
                        <a:t>采集所要识别的图像，比如名片、身份证、护照、行驶证、驾驶证、公文、文档等等</a:t>
                      </a:r>
                      <a:endParaRPr lang="en-US" altLang="en-US" sz="1400">
                        <a:latin typeface="宋体" panose="02010600030101010101" pitchFamily="2" charset="-122"/>
                        <a:ea typeface="宋体" panose="02010600030101010101" pitchFamily="2" charset="-122"/>
                      </a:endParaRPr>
                    </a:p>
                  </a:txBody>
                  <a:tcPr marL="68580" marR="68580" marT="0" marB="0" anchor="ctr">
                    <a:solidFill>
                      <a:schemeClr val="tx1">
                        <a:alpha val="40000"/>
                      </a:schemeClr>
                    </a:solidFill>
                  </a:tcPr>
                </a:tc>
                <a:extLst>
                  <a:ext uri="{0D108BD9-81ED-4DB2-BD59-A6C34878D82A}">
                    <a16:rowId xmlns:a16="http://schemas.microsoft.com/office/drawing/2014/main" val="10001"/>
                  </a:ext>
                </a:extLst>
              </a:tr>
              <a:tr h="384835">
                <a:tc>
                  <a:txBody>
                    <a:bodyPr/>
                    <a:lstStyle/>
                    <a:p>
                      <a:pPr indent="0" algn="ctr">
                        <a:buNone/>
                      </a:pPr>
                      <a:r>
                        <a:rPr lang="en-US" sz="1400">
                          <a:latin typeface="宋体" panose="02010600030101010101" pitchFamily="2" charset="-122"/>
                          <a:ea typeface="宋体" panose="02010600030101010101" pitchFamily="2" charset="-122"/>
                        </a:rPr>
                        <a:t>2</a:t>
                      </a:r>
                      <a:endParaRPr lang="en-US" altLang="en-US" sz="1400">
                        <a:latin typeface="宋体" panose="02010600030101010101" pitchFamily="2" charset="-122"/>
                        <a:ea typeface="宋体" panose="02010600030101010101" pitchFamily="2" charset="-122"/>
                      </a:endParaRPr>
                    </a:p>
                  </a:txBody>
                  <a:tcPr marL="68580" marR="68580" marT="0" marB="0" anchor="ctr"/>
                </a:tc>
                <a:tc>
                  <a:txBody>
                    <a:bodyPr/>
                    <a:lstStyle/>
                    <a:p>
                      <a:pPr indent="0" algn="ctr">
                        <a:buNone/>
                      </a:pPr>
                      <a:r>
                        <a:rPr lang="en-US" sz="1400">
                          <a:latin typeface="宋体" panose="02010600030101010101" pitchFamily="2" charset="-122"/>
                          <a:ea typeface="宋体" panose="02010600030101010101" pitchFamily="2" charset="-122"/>
                        </a:rPr>
                        <a:t>图像预处理</a:t>
                      </a:r>
                      <a:endParaRPr lang="en-US" altLang="en-US" sz="1400">
                        <a:latin typeface="宋体" panose="02010600030101010101" pitchFamily="2" charset="-122"/>
                        <a:ea typeface="宋体" panose="02010600030101010101" pitchFamily="2" charset="-122"/>
                      </a:endParaRPr>
                    </a:p>
                  </a:txBody>
                  <a:tcPr marL="68580" marR="68580" marT="0" marB="0" anchor="ctr"/>
                </a:tc>
                <a:tc>
                  <a:txBody>
                    <a:bodyPr/>
                    <a:lstStyle/>
                    <a:p>
                      <a:pPr indent="0">
                        <a:buNone/>
                      </a:pPr>
                      <a:r>
                        <a:rPr lang="en-US" sz="1400">
                          <a:latin typeface="宋体" panose="02010600030101010101" pitchFamily="2" charset="-122"/>
                          <a:ea typeface="宋体" panose="02010600030101010101" pitchFamily="2" charset="-122"/>
                        </a:rPr>
                        <a:t>包含二值化、去噪、倾斜度矫正等</a:t>
                      </a:r>
                      <a:endParaRPr lang="en-US" altLang="en-US" sz="1400">
                        <a:latin typeface="宋体" panose="02010600030101010101" pitchFamily="2" charset="-122"/>
                        <a:ea typeface="宋体" panose="02010600030101010101" pitchFamily="2" charset="-122"/>
                      </a:endParaRPr>
                    </a:p>
                  </a:txBody>
                  <a:tcPr marL="68580" marR="68580" marT="0" marB="0" anchor="ctr"/>
                </a:tc>
                <a:extLst>
                  <a:ext uri="{0D108BD9-81ED-4DB2-BD59-A6C34878D82A}">
                    <a16:rowId xmlns:a16="http://schemas.microsoft.com/office/drawing/2014/main" val="10002"/>
                  </a:ext>
                </a:extLst>
              </a:tr>
              <a:tr h="384835">
                <a:tc>
                  <a:txBody>
                    <a:bodyPr/>
                    <a:lstStyle/>
                    <a:p>
                      <a:pPr indent="0" algn="ctr">
                        <a:buNone/>
                      </a:pPr>
                      <a:r>
                        <a:rPr lang="en-US" sz="1400">
                          <a:latin typeface="宋体" panose="02010600030101010101" pitchFamily="2" charset="-122"/>
                          <a:ea typeface="宋体" panose="02010600030101010101" pitchFamily="2" charset="-122"/>
                        </a:rPr>
                        <a:t>3</a:t>
                      </a:r>
                      <a:endParaRPr lang="en-US" altLang="en-US" sz="1400">
                        <a:latin typeface="宋体" panose="02010600030101010101" pitchFamily="2" charset="-122"/>
                        <a:ea typeface="宋体" panose="02010600030101010101" pitchFamily="2" charset="-122"/>
                      </a:endParaRPr>
                    </a:p>
                  </a:txBody>
                  <a:tcPr marL="68580" marR="68580" marT="0" marB="0" anchor="ctr">
                    <a:solidFill>
                      <a:schemeClr val="tx1">
                        <a:alpha val="40000"/>
                      </a:schemeClr>
                    </a:solidFill>
                  </a:tcPr>
                </a:tc>
                <a:tc>
                  <a:txBody>
                    <a:bodyPr/>
                    <a:lstStyle/>
                    <a:p>
                      <a:pPr indent="0" algn="ctr">
                        <a:buNone/>
                      </a:pPr>
                      <a:r>
                        <a:rPr lang="en-US" sz="1400">
                          <a:latin typeface="宋体" panose="02010600030101010101" pitchFamily="2" charset="-122"/>
                          <a:ea typeface="宋体" panose="02010600030101010101" pitchFamily="2" charset="-122"/>
                        </a:rPr>
                        <a:t>版面分析</a:t>
                      </a:r>
                      <a:endParaRPr lang="en-US" altLang="en-US" sz="1400">
                        <a:latin typeface="宋体" panose="02010600030101010101" pitchFamily="2" charset="-122"/>
                        <a:ea typeface="宋体" panose="02010600030101010101" pitchFamily="2" charset="-122"/>
                      </a:endParaRPr>
                    </a:p>
                  </a:txBody>
                  <a:tcPr marL="68580" marR="68580" marT="0" marB="0" anchor="ctr">
                    <a:solidFill>
                      <a:schemeClr val="tx1">
                        <a:alpha val="40000"/>
                      </a:schemeClr>
                    </a:solidFill>
                  </a:tcPr>
                </a:tc>
                <a:tc>
                  <a:txBody>
                    <a:bodyPr/>
                    <a:lstStyle/>
                    <a:p>
                      <a:pPr indent="0">
                        <a:buNone/>
                      </a:pPr>
                      <a:r>
                        <a:rPr lang="en-US" sz="1400">
                          <a:latin typeface="宋体" panose="02010600030101010101" pitchFamily="2" charset="-122"/>
                          <a:ea typeface="宋体" panose="02010600030101010101" pitchFamily="2" charset="-122"/>
                        </a:rPr>
                        <a:t>对将要识别的文档分段、分行处理</a:t>
                      </a:r>
                      <a:endParaRPr lang="en-US" altLang="en-US" sz="1400">
                        <a:latin typeface="宋体" panose="02010600030101010101" pitchFamily="2" charset="-122"/>
                        <a:ea typeface="宋体" panose="02010600030101010101" pitchFamily="2" charset="-122"/>
                      </a:endParaRPr>
                    </a:p>
                  </a:txBody>
                  <a:tcPr marL="68580" marR="68580" marT="0" marB="0" anchor="ctr">
                    <a:solidFill>
                      <a:schemeClr val="tx1">
                        <a:alpha val="40000"/>
                      </a:schemeClr>
                    </a:solidFill>
                  </a:tcPr>
                </a:tc>
                <a:extLst>
                  <a:ext uri="{0D108BD9-81ED-4DB2-BD59-A6C34878D82A}">
                    <a16:rowId xmlns:a16="http://schemas.microsoft.com/office/drawing/2014/main" val="10003"/>
                  </a:ext>
                </a:extLst>
              </a:tr>
              <a:tr h="384835">
                <a:tc>
                  <a:txBody>
                    <a:bodyPr/>
                    <a:lstStyle/>
                    <a:p>
                      <a:pPr indent="0" algn="ctr">
                        <a:buNone/>
                      </a:pPr>
                      <a:r>
                        <a:rPr lang="en-US" sz="1400">
                          <a:latin typeface="宋体" panose="02010600030101010101" pitchFamily="2" charset="-122"/>
                          <a:ea typeface="宋体" panose="02010600030101010101" pitchFamily="2" charset="-122"/>
                        </a:rPr>
                        <a:t>4</a:t>
                      </a:r>
                      <a:endParaRPr lang="en-US" altLang="en-US" sz="1400">
                        <a:latin typeface="宋体" panose="02010600030101010101" pitchFamily="2" charset="-122"/>
                        <a:ea typeface="宋体" panose="02010600030101010101" pitchFamily="2" charset="-122"/>
                      </a:endParaRPr>
                    </a:p>
                  </a:txBody>
                  <a:tcPr marL="68580" marR="68580" marT="0" marB="0" anchor="ctr"/>
                </a:tc>
                <a:tc>
                  <a:txBody>
                    <a:bodyPr/>
                    <a:lstStyle/>
                    <a:p>
                      <a:pPr indent="0" algn="ctr">
                        <a:buNone/>
                      </a:pPr>
                      <a:r>
                        <a:rPr lang="en-US" sz="1400">
                          <a:latin typeface="宋体" panose="02010600030101010101" pitchFamily="2" charset="-122"/>
                          <a:ea typeface="宋体" panose="02010600030101010101" pitchFamily="2" charset="-122"/>
                        </a:rPr>
                        <a:t>字符切割</a:t>
                      </a:r>
                      <a:endParaRPr lang="en-US" altLang="en-US" sz="1400">
                        <a:latin typeface="宋体" panose="02010600030101010101" pitchFamily="2" charset="-122"/>
                        <a:ea typeface="宋体" panose="02010600030101010101" pitchFamily="2" charset="-122"/>
                      </a:endParaRPr>
                    </a:p>
                  </a:txBody>
                  <a:tcPr marL="68580" marR="68580" marT="0" marB="0" anchor="ctr"/>
                </a:tc>
                <a:tc>
                  <a:txBody>
                    <a:bodyPr/>
                    <a:lstStyle/>
                    <a:p>
                      <a:pPr indent="0">
                        <a:buNone/>
                      </a:pPr>
                      <a:r>
                        <a:rPr lang="en-US" sz="1400">
                          <a:latin typeface="宋体" panose="02010600030101010101" pitchFamily="2" charset="-122"/>
                          <a:ea typeface="宋体" panose="02010600030101010101" pitchFamily="2" charset="-122"/>
                        </a:rPr>
                        <a:t>定位出字符串的边界，然后分别对字符串进行单个切割</a:t>
                      </a:r>
                      <a:endParaRPr lang="en-US" altLang="en-US" sz="1400">
                        <a:latin typeface="宋体" panose="02010600030101010101" pitchFamily="2" charset="-122"/>
                        <a:ea typeface="宋体" panose="02010600030101010101" pitchFamily="2" charset="-122"/>
                      </a:endParaRPr>
                    </a:p>
                  </a:txBody>
                  <a:tcPr marL="68580" marR="68580" marT="0" marB="0" anchor="ctr"/>
                </a:tc>
                <a:extLst>
                  <a:ext uri="{0D108BD9-81ED-4DB2-BD59-A6C34878D82A}">
                    <a16:rowId xmlns:a16="http://schemas.microsoft.com/office/drawing/2014/main" val="10004"/>
                  </a:ext>
                </a:extLst>
              </a:tr>
              <a:tr h="384835">
                <a:tc>
                  <a:txBody>
                    <a:bodyPr/>
                    <a:lstStyle/>
                    <a:p>
                      <a:pPr indent="0" algn="ctr">
                        <a:buNone/>
                      </a:pPr>
                      <a:r>
                        <a:rPr lang="en-US" sz="1400">
                          <a:latin typeface="宋体" panose="02010600030101010101" pitchFamily="2" charset="-122"/>
                          <a:ea typeface="宋体" panose="02010600030101010101" pitchFamily="2" charset="-122"/>
                        </a:rPr>
                        <a:t>5</a:t>
                      </a:r>
                      <a:endParaRPr lang="en-US" altLang="en-US" sz="1400">
                        <a:latin typeface="宋体" panose="02010600030101010101" pitchFamily="2" charset="-122"/>
                        <a:ea typeface="宋体" panose="02010600030101010101" pitchFamily="2" charset="-122"/>
                      </a:endParaRPr>
                    </a:p>
                  </a:txBody>
                  <a:tcPr marL="68580" marR="68580" marT="0" marB="0" anchor="ctr">
                    <a:solidFill>
                      <a:schemeClr val="tx1">
                        <a:alpha val="40000"/>
                      </a:schemeClr>
                    </a:solidFill>
                  </a:tcPr>
                </a:tc>
                <a:tc>
                  <a:txBody>
                    <a:bodyPr/>
                    <a:lstStyle/>
                    <a:p>
                      <a:pPr indent="0" algn="ctr">
                        <a:buNone/>
                      </a:pPr>
                      <a:r>
                        <a:rPr lang="en-US" sz="1400">
                          <a:latin typeface="宋体" panose="02010600030101010101" pitchFamily="2" charset="-122"/>
                          <a:ea typeface="宋体" panose="02010600030101010101" pitchFamily="2" charset="-122"/>
                        </a:rPr>
                        <a:t>字符特征提取</a:t>
                      </a:r>
                      <a:endParaRPr lang="en-US" altLang="en-US" sz="1400">
                        <a:latin typeface="宋体" panose="02010600030101010101" pitchFamily="2" charset="-122"/>
                        <a:ea typeface="宋体" panose="02010600030101010101" pitchFamily="2" charset="-122"/>
                      </a:endParaRPr>
                    </a:p>
                  </a:txBody>
                  <a:tcPr marL="68580" marR="68580" marT="0" marB="0" anchor="ctr">
                    <a:solidFill>
                      <a:schemeClr val="tx1">
                        <a:alpha val="40000"/>
                      </a:schemeClr>
                    </a:solidFill>
                  </a:tcPr>
                </a:tc>
                <a:tc>
                  <a:txBody>
                    <a:bodyPr/>
                    <a:lstStyle/>
                    <a:p>
                      <a:pPr indent="0">
                        <a:buNone/>
                      </a:pPr>
                      <a:r>
                        <a:rPr lang="en-US" sz="1400">
                          <a:latin typeface="宋体" panose="02010600030101010101" pitchFamily="2" charset="-122"/>
                          <a:ea typeface="宋体" panose="02010600030101010101" pitchFamily="2" charset="-122"/>
                        </a:rPr>
                        <a:t>提取字符特征，为识别提供依据</a:t>
                      </a:r>
                      <a:endParaRPr lang="en-US" altLang="en-US" sz="1400">
                        <a:latin typeface="宋体" panose="02010600030101010101" pitchFamily="2" charset="-122"/>
                        <a:ea typeface="宋体" panose="02010600030101010101" pitchFamily="2" charset="-122"/>
                      </a:endParaRPr>
                    </a:p>
                  </a:txBody>
                  <a:tcPr marL="68580" marR="68580" marT="0" marB="0" anchor="ctr">
                    <a:solidFill>
                      <a:schemeClr val="tx1">
                        <a:alpha val="40000"/>
                      </a:schemeClr>
                    </a:solidFill>
                  </a:tcPr>
                </a:tc>
                <a:extLst>
                  <a:ext uri="{0D108BD9-81ED-4DB2-BD59-A6C34878D82A}">
                    <a16:rowId xmlns:a16="http://schemas.microsoft.com/office/drawing/2014/main" val="10005"/>
                  </a:ext>
                </a:extLst>
              </a:tr>
              <a:tr h="470198">
                <a:tc>
                  <a:txBody>
                    <a:bodyPr/>
                    <a:lstStyle/>
                    <a:p>
                      <a:pPr indent="0" algn="ctr">
                        <a:buNone/>
                      </a:pPr>
                      <a:r>
                        <a:rPr lang="en-US" sz="1400">
                          <a:latin typeface="宋体" panose="02010600030101010101" pitchFamily="2" charset="-122"/>
                          <a:ea typeface="宋体" panose="02010600030101010101" pitchFamily="2" charset="-122"/>
                        </a:rPr>
                        <a:t>6</a:t>
                      </a:r>
                      <a:endParaRPr lang="en-US" altLang="en-US" sz="1400">
                        <a:latin typeface="宋体" panose="02010600030101010101" pitchFamily="2" charset="-122"/>
                        <a:ea typeface="宋体" panose="02010600030101010101" pitchFamily="2" charset="-122"/>
                      </a:endParaRPr>
                    </a:p>
                  </a:txBody>
                  <a:tcPr marL="68580" marR="68580" marT="0" marB="0" anchor="ctr"/>
                </a:tc>
                <a:tc>
                  <a:txBody>
                    <a:bodyPr/>
                    <a:lstStyle/>
                    <a:p>
                      <a:pPr indent="0" algn="ctr">
                        <a:buNone/>
                      </a:pPr>
                      <a:r>
                        <a:rPr lang="en-US" sz="1400">
                          <a:latin typeface="宋体" panose="02010600030101010101" pitchFamily="2" charset="-122"/>
                          <a:ea typeface="宋体" panose="02010600030101010101" pitchFamily="2" charset="-122"/>
                        </a:rPr>
                        <a:t>字符识别</a:t>
                      </a:r>
                      <a:endParaRPr lang="en-US" altLang="en-US" sz="1400">
                        <a:latin typeface="宋体" panose="02010600030101010101" pitchFamily="2" charset="-122"/>
                        <a:ea typeface="宋体" panose="02010600030101010101" pitchFamily="2" charset="-122"/>
                      </a:endParaRPr>
                    </a:p>
                  </a:txBody>
                  <a:tcPr marL="68580" marR="68580" marT="0" marB="0" anchor="ctr"/>
                </a:tc>
                <a:tc>
                  <a:txBody>
                    <a:bodyPr/>
                    <a:lstStyle/>
                    <a:p>
                      <a:pPr indent="0">
                        <a:buNone/>
                      </a:pPr>
                      <a:r>
                        <a:rPr lang="en-US" sz="1400">
                          <a:latin typeface="宋体" panose="02010600030101010101" pitchFamily="2" charset="-122"/>
                          <a:ea typeface="宋体" panose="02010600030101010101" pitchFamily="2" charset="-122"/>
                        </a:rPr>
                        <a:t>将当前字符提取的特征向量与特征模板库进行模板粗分类和模板细匹配，识别出字符</a:t>
                      </a:r>
                      <a:endParaRPr lang="en-US" altLang="en-US" sz="1400">
                        <a:latin typeface="宋体" panose="02010600030101010101" pitchFamily="2" charset="-122"/>
                        <a:ea typeface="宋体" panose="02010600030101010101" pitchFamily="2" charset="-122"/>
                      </a:endParaRPr>
                    </a:p>
                  </a:txBody>
                  <a:tcPr marL="68580" marR="68580" marT="0" marB="0" anchor="ctr"/>
                </a:tc>
                <a:extLst>
                  <a:ext uri="{0D108BD9-81ED-4DB2-BD59-A6C34878D82A}">
                    <a16:rowId xmlns:a16="http://schemas.microsoft.com/office/drawing/2014/main" val="10006"/>
                  </a:ext>
                </a:extLst>
              </a:tr>
              <a:tr h="384835">
                <a:tc>
                  <a:txBody>
                    <a:bodyPr/>
                    <a:lstStyle/>
                    <a:p>
                      <a:pPr indent="0" algn="ctr">
                        <a:buNone/>
                      </a:pPr>
                      <a:r>
                        <a:rPr lang="en-US" sz="1400">
                          <a:latin typeface="宋体" panose="02010600030101010101" pitchFamily="2" charset="-122"/>
                          <a:ea typeface="宋体" panose="02010600030101010101" pitchFamily="2" charset="-122"/>
                        </a:rPr>
                        <a:t>7</a:t>
                      </a:r>
                      <a:endParaRPr lang="en-US" altLang="en-US" sz="1400">
                        <a:latin typeface="宋体" panose="02010600030101010101" pitchFamily="2" charset="-122"/>
                        <a:ea typeface="宋体" panose="02010600030101010101" pitchFamily="2" charset="-122"/>
                      </a:endParaRPr>
                    </a:p>
                  </a:txBody>
                  <a:tcPr marL="68580" marR="68580" marT="0" marB="0" anchor="ctr">
                    <a:solidFill>
                      <a:schemeClr val="tx1">
                        <a:alpha val="40000"/>
                      </a:schemeClr>
                    </a:solidFill>
                  </a:tcPr>
                </a:tc>
                <a:tc>
                  <a:txBody>
                    <a:bodyPr/>
                    <a:lstStyle/>
                    <a:p>
                      <a:pPr indent="0" algn="ctr">
                        <a:buNone/>
                      </a:pPr>
                      <a:r>
                        <a:rPr lang="en-US" sz="1400">
                          <a:latin typeface="宋体" panose="02010600030101010101" pitchFamily="2" charset="-122"/>
                          <a:ea typeface="宋体" panose="02010600030101010101" pitchFamily="2" charset="-122"/>
                        </a:rPr>
                        <a:t>版面回复</a:t>
                      </a:r>
                      <a:endParaRPr lang="en-US" altLang="en-US" sz="1400">
                        <a:latin typeface="宋体" panose="02010600030101010101" pitchFamily="2" charset="-122"/>
                        <a:ea typeface="宋体" panose="02010600030101010101" pitchFamily="2" charset="-122"/>
                      </a:endParaRPr>
                    </a:p>
                  </a:txBody>
                  <a:tcPr marL="68580" marR="68580" marT="0" marB="0" anchor="ctr">
                    <a:solidFill>
                      <a:schemeClr val="tx1">
                        <a:alpha val="40000"/>
                      </a:schemeClr>
                    </a:solidFill>
                  </a:tcPr>
                </a:tc>
                <a:tc>
                  <a:txBody>
                    <a:bodyPr/>
                    <a:lstStyle/>
                    <a:p>
                      <a:pPr indent="0">
                        <a:buNone/>
                      </a:pPr>
                      <a:r>
                        <a:rPr lang="en-US" sz="1400">
                          <a:latin typeface="宋体" panose="02010600030101010101" pitchFamily="2" charset="-122"/>
                          <a:ea typeface="宋体" panose="02010600030101010101" pitchFamily="2" charset="-122"/>
                        </a:rPr>
                        <a:t>将识别结果按照原来的版面排班，输出Word或pdf格式的文档</a:t>
                      </a:r>
                      <a:endParaRPr lang="en-US" altLang="en-US" sz="1400">
                        <a:latin typeface="宋体" panose="02010600030101010101" pitchFamily="2" charset="-122"/>
                        <a:ea typeface="宋体" panose="02010600030101010101" pitchFamily="2" charset="-122"/>
                      </a:endParaRPr>
                    </a:p>
                  </a:txBody>
                  <a:tcPr marL="68580" marR="68580" marT="0" marB="0" anchor="ctr">
                    <a:solidFill>
                      <a:schemeClr val="tx1">
                        <a:alpha val="40000"/>
                      </a:schemeClr>
                    </a:solidFill>
                  </a:tcPr>
                </a:tc>
                <a:extLst>
                  <a:ext uri="{0D108BD9-81ED-4DB2-BD59-A6C34878D82A}">
                    <a16:rowId xmlns:a16="http://schemas.microsoft.com/office/drawing/2014/main" val="10007"/>
                  </a:ext>
                </a:extLst>
              </a:tr>
              <a:tr h="384835">
                <a:tc>
                  <a:txBody>
                    <a:bodyPr/>
                    <a:lstStyle/>
                    <a:p>
                      <a:pPr indent="0" algn="ctr">
                        <a:buNone/>
                      </a:pPr>
                      <a:r>
                        <a:rPr lang="en-US" sz="1400">
                          <a:latin typeface="宋体" panose="02010600030101010101" pitchFamily="2" charset="-122"/>
                          <a:ea typeface="宋体" panose="02010600030101010101" pitchFamily="2" charset="-122"/>
                        </a:rPr>
                        <a:t>8</a:t>
                      </a:r>
                      <a:endParaRPr lang="en-US" altLang="en-US" sz="1400">
                        <a:latin typeface="宋体" panose="02010600030101010101" pitchFamily="2" charset="-122"/>
                        <a:ea typeface="宋体" panose="02010600030101010101" pitchFamily="2" charset="-122"/>
                      </a:endParaRPr>
                    </a:p>
                  </a:txBody>
                  <a:tcPr marL="68580" marR="68580" marT="0" marB="0" anchor="ctr"/>
                </a:tc>
                <a:tc>
                  <a:txBody>
                    <a:bodyPr/>
                    <a:lstStyle/>
                    <a:p>
                      <a:pPr indent="0" algn="ctr">
                        <a:buNone/>
                      </a:pPr>
                      <a:r>
                        <a:rPr lang="en-US" sz="1400">
                          <a:latin typeface="宋体" panose="02010600030101010101" pitchFamily="2" charset="-122"/>
                          <a:ea typeface="宋体" panose="02010600030101010101" pitchFamily="2" charset="-122"/>
                        </a:rPr>
                        <a:t>后处理校正</a:t>
                      </a:r>
                      <a:endParaRPr lang="en-US" altLang="en-US" sz="1400">
                        <a:latin typeface="宋体" panose="02010600030101010101" pitchFamily="2" charset="-122"/>
                        <a:ea typeface="宋体" panose="02010600030101010101" pitchFamily="2" charset="-122"/>
                      </a:endParaRPr>
                    </a:p>
                  </a:txBody>
                  <a:tcPr marL="68580" marR="68580" marT="0" marB="0" anchor="ctr"/>
                </a:tc>
                <a:tc>
                  <a:txBody>
                    <a:bodyPr/>
                    <a:lstStyle/>
                    <a:p>
                      <a:pPr indent="0">
                        <a:buNone/>
                      </a:pPr>
                      <a:r>
                        <a:rPr lang="en-US" sz="1400" dirty="0" err="1">
                          <a:latin typeface="宋体" panose="02010600030101010101" pitchFamily="2" charset="-122"/>
                          <a:ea typeface="宋体" panose="02010600030101010101" pitchFamily="2" charset="-122"/>
                        </a:rPr>
                        <a:t>根据特定的语言上下文的关系，对识别结果进行较正</a:t>
                      </a:r>
                      <a:endParaRPr lang="en-US" altLang="en-US" sz="1400" dirty="0">
                        <a:latin typeface="宋体" panose="02010600030101010101" pitchFamily="2" charset="-122"/>
                        <a:ea typeface="宋体" panose="02010600030101010101" pitchFamily="2" charset="-122"/>
                      </a:endParaRPr>
                    </a:p>
                  </a:txBody>
                  <a:tcPr marL="68580" marR="68580" marT="0" marB="0" anchor="ctr"/>
                </a:tc>
                <a:extLst>
                  <a:ext uri="{0D108BD9-81ED-4DB2-BD59-A6C34878D82A}">
                    <a16:rowId xmlns:a16="http://schemas.microsoft.com/office/drawing/2014/main" val="10008"/>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903730"/>
            <a:ext cx="9905365" cy="4373245"/>
          </a:xfrm>
        </p:spPr>
        <p:txBody>
          <a:bodyPr>
            <a:noAutofit/>
          </a:bodyPr>
          <a:lstStyle/>
          <a:p>
            <a:pPr marL="0" indent="0" algn="just">
              <a:lnSpc>
                <a:spcPct val="130000"/>
              </a:lnSpc>
              <a:buClr>
                <a:srgbClr val="0070C0"/>
              </a:buClr>
              <a:buNone/>
            </a:pPr>
            <a:r>
              <a:rPr sz="1800" b="1" dirty="0">
                <a:solidFill>
                  <a:schemeClr val="bg1"/>
                </a:solidFill>
                <a:latin typeface="宋体" panose="02010600030101010101" pitchFamily="2" charset="-122"/>
                <a:ea typeface="宋体" panose="02010600030101010101" pitchFamily="2" charset="-122"/>
              </a:rPr>
              <a:t>OCR识别：</a:t>
            </a:r>
            <a:r>
              <a:rPr sz="1800" dirty="0">
                <a:solidFill>
                  <a:schemeClr val="bg1"/>
                </a:solidFill>
                <a:latin typeface="宋体" panose="02010600030101010101" pitchFamily="2" charset="-122"/>
                <a:ea typeface="宋体" panose="02010600030101010101" pitchFamily="2" charset="-122"/>
              </a:rPr>
              <a:t>包含通用文字识别、卡证文字识别、票据文字识别、场景文字识别、以及其他文字（图片数字、印章检测、表格文字、图片二维码等）识别等几大类型场景的识别。</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三、OCR文字识别技术及应用</a:t>
            </a:r>
          </a:p>
        </p:txBody>
      </p:sp>
      <p:sp>
        <p:nvSpPr>
          <p:cNvPr id="2" name="文本框 1"/>
          <p:cNvSpPr txBox="1"/>
          <p:nvPr/>
        </p:nvSpPr>
        <p:spPr>
          <a:xfrm>
            <a:off x="910590" y="1154430"/>
            <a:ext cx="4908550" cy="645160"/>
          </a:xfrm>
          <a:prstGeom prst="rect">
            <a:avLst/>
          </a:prstGeom>
          <a:noFill/>
        </p:spPr>
        <p:txBody>
          <a:bodyPr wrap="square" rtlCol="0">
            <a:spAutoFit/>
          </a:bodyPr>
          <a:lstStyle/>
          <a:p>
            <a:pPr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（三）</a:t>
            </a:r>
            <a:r>
              <a:rPr sz="2400" b="1" dirty="0">
                <a:solidFill>
                  <a:schemeClr val="bg1"/>
                </a:solidFill>
                <a:latin typeface="黑体" panose="02010609060101010101" pitchFamily="49" charset="-122"/>
                <a:ea typeface="黑体" panose="02010609060101010101" pitchFamily="49" charset="-122"/>
                <a:sym typeface="+mn-ea"/>
              </a:rPr>
              <a:t>OCR识别的应用</a:t>
            </a:r>
          </a:p>
        </p:txBody>
      </p:sp>
      <p:pic>
        <p:nvPicPr>
          <p:cNvPr id="101" name="图片 100"/>
          <p:cNvPicPr/>
          <p:nvPr/>
        </p:nvPicPr>
        <p:blipFill>
          <a:blip r:embed="rId2"/>
          <a:stretch>
            <a:fillRect/>
          </a:stretch>
        </p:blipFill>
        <p:spPr>
          <a:xfrm>
            <a:off x="2830830" y="3027680"/>
            <a:ext cx="2534920" cy="2769870"/>
          </a:xfrm>
          <a:prstGeom prst="rect">
            <a:avLst/>
          </a:prstGeom>
          <a:noFill/>
          <a:ln w="9525">
            <a:noFill/>
          </a:ln>
        </p:spPr>
      </p:pic>
      <p:pic>
        <p:nvPicPr>
          <p:cNvPr id="5" name="图片 4"/>
          <p:cNvPicPr/>
          <p:nvPr/>
        </p:nvPicPr>
        <p:blipFill>
          <a:blip r:embed="rId3"/>
          <a:stretch>
            <a:fillRect/>
          </a:stretch>
        </p:blipFill>
        <p:spPr>
          <a:xfrm>
            <a:off x="5581650" y="3185795"/>
            <a:ext cx="3432175" cy="2453640"/>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903730"/>
            <a:ext cx="9514205" cy="4373245"/>
          </a:xfrm>
        </p:spPr>
        <p:txBody>
          <a:bodyPr>
            <a:noAutofit/>
          </a:bodyPr>
          <a:lstStyle/>
          <a:p>
            <a:pPr algn="just">
              <a:lnSpc>
                <a:spcPct val="130000"/>
              </a:lnSpc>
              <a:buClr>
                <a:srgbClr val="0070C0"/>
              </a:buClr>
              <a:buFont typeface="Wingdings" panose="05000000000000000000" charset="0"/>
              <a:buChar char="n"/>
            </a:pPr>
            <a:r>
              <a:rPr lang="en-US" sz="1800" dirty="0">
                <a:solidFill>
                  <a:schemeClr val="bg1"/>
                </a:solidFill>
                <a:latin typeface="宋体" panose="02010600030101010101" pitchFamily="2" charset="-122"/>
                <a:ea typeface="宋体" panose="02010600030101010101" pitchFamily="2" charset="-122"/>
              </a:rPr>
              <a:t> </a:t>
            </a:r>
            <a:r>
              <a:rPr sz="1800" b="1" dirty="0">
                <a:solidFill>
                  <a:schemeClr val="bg1"/>
                </a:solidFill>
                <a:latin typeface="宋体" panose="02010600030101010101" pitchFamily="2" charset="-122"/>
                <a:ea typeface="宋体" panose="02010600030101010101" pitchFamily="2" charset="-122"/>
              </a:rPr>
              <a:t>OCR识别的应用场境</a:t>
            </a:r>
            <a:endParaRPr sz="1800" dirty="0">
              <a:solidFill>
                <a:schemeClr val="bg1"/>
              </a:solidFill>
              <a:latin typeface="宋体" panose="02010600030101010101" pitchFamily="2" charset="-122"/>
              <a:ea typeface="宋体" panose="02010600030101010101" pitchFamily="2" charset="-122"/>
            </a:endParaRPr>
          </a:p>
          <a:p>
            <a:pPr marL="0" indent="0" algn="just">
              <a:lnSpc>
                <a:spcPct val="130000"/>
              </a:lnSpc>
              <a:buClr>
                <a:srgbClr val="0070C0"/>
              </a:buClr>
              <a:buNone/>
            </a:pPr>
            <a:r>
              <a:rPr sz="1800" dirty="0">
                <a:solidFill>
                  <a:schemeClr val="bg1"/>
                </a:solidFill>
                <a:latin typeface="宋体" panose="02010600030101010101" pitchFamily="2" charset="-122"/>
                <a:ea typeface="宋体" panose="02010600030101010101" pitchFamily="2" charset="-122"/>
              </a:rPr>
              <a:t>智能OCR技术的身影已逐渐覆盖到智慧城市、智慧金融、智能交通、智慧医疗等越来越多的领域，如：</a:t>
            </a:r>
          </a:p>
          <a:p>
            <a:pPr algn="just">
              <a:lnSpc>
                <a:spcPct val="13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网络信息安全企业根据网络爬虫网络图片，对照片上的文字识别剖析，进而判断其是不是带有特殊颜色信息内容；</a:t>
            </a:r>
          </a:p>
          <a:p>
            <a:pPr algn="just">
              <a:lnSpc>
                <a:spcPct val="13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图书馆藏书的电子化，提高了效率和准确度；</a:t>
            </a:r>
          </a:p>
          <a:p>
            <a:pPr algn="just">
              <a:lnSpc>
                <a:spcPct val="13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物流行业，通过手写体文字识别技术，自动识别出运单的收寄件人电话号码和地址等字段，大幅提升运单信息录入效率和物流资源的调度匹配能力；</a:t>
            </a:r>
          </a:p>
          <a:p>
            <a:pPr algn="just">
              <a:lnSpc>
                <a:spcPct val="13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身份证的管理和识别、发票识别、出生证明识别、不动产登记识别等等。</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三、OCR文字识别技术及应用</a:t>
            </a:r>
          </a:p>
        </p:txBody>
      </p:sp>
      <p:sp>
        <p:nvSpPr>
          <p:cNvPr id="2" name="文本框 1"/>
          <p:cNvSpPr txBox="1"/>
          <p:nvPr/>
        </p:nvSpPr>
        <p:spPr>
          <a:xfrm>
            <a:off x="910590" y="1154430"/>
            <a:ext cx="4908550" cy="645160"/>
          </a:xfrm>
          <a:prstGeom prst="rect">
            <a:avLst/>
          </a:prstGeom>
          <a:noFill/>
        </p:spPr>
        <p:txBody>
          <a:bodyPr wrap="square" rtlCol="0">
            <a:spAutoFit/>
          </a:bodyPr>
          <a:lstStyle/>
          <a:p>
            <a:pPr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（三）</a:t>
            </a:r>
            <a:r>
              <a:rPr sz="2400" b="1" dirty="0">
                <a:solidFill>
                  <a:schemeClr val="bg1"/>
                </a:solidFill>
                <a:latin typeface="黑体" panose="02010609060101010101" pitchFamily="49" charset="-122"/>
                <a:ea typeface="黑体" panose="02010609060101010101" pitchFamily="49" charset="-122"/>
                <a:sym typeface="+mn-ea"/>
              </a:rPr>
              <a:t>OCR识别的应用</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练习与思考</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sp>
        <p:nvSpPr>
          <p:cNvPr id="7" name="矩形 6"/>
          <p:cNvSpPr/>
          <p:nvPr/>
        </p:nvSpPr>
        <p:spPr>
          <a:xfrm>
            <a:off x="1260681" y="1296497"/>
            <a:ext cx="9786730" cy="5262245"/>
          </a:xfrm>
          <a:prstGeom prst="rect">
            <a:avLst/>
          </a:prstGeom>
        </p:spPr>
        <p:txBody>
          <a:bodyPr wrap="square">
            <a:spAutoFit/>
          </a:bodyPr>
          <a:lstStyle/>
          <a:p>
            <a:pPr algn="just">
              <a:lnSpc>
                <a:spcPct val="150000"/>
              </a:lnSpc>
            </a:pPr>
            <a:r>
              <a:rPr lang="zh-CN" altLang="en-US" sz="2400" b="1" dirty="0">
                <a:solidFill>
                  <a:schemeClr val="bg1"/>
                </a:solidFill>
                <a:latin typeface="宋体" panose="02010600030101010101" pitchFamily="2" charset="-122"/>
                <a:ea typeface="宋体" panose="02010600030101010101" pitchFamily="2" charset="-122"/>
              </a:rPr>
              <a:t>选择题：</a:t>
            </a:r>
          </a:p>
          <a:p>
            <a:pPr algn="just">
              <a:lnSpc>
                <a:spcPct val="150000"/>
              </a:lnSpc>
            </a:pPr>
            <a:r>
              <a:rPr sz="2000" b="1" dirty="0">
                <a:solidFill>
                  <a:schemeClr val="bg1"/>
                </a:solidFill>
                <a:latin typeface="宋体" panose="02010600030101010101" pitchFamily="2" charset="-122"/>
                <a:ea typeface="宋体" panose="02010600030101010101" pitchFamily="2" charset="-122"/>
              </a:rPr>
              <a:t>1</a:t>
            </a:r>
            <a:r>
              <a:rPr lang="en-US" sz="2000" b="1" dirty="0">
                <a:solidFill>
                  <a:schemeClr val="bg1"/>
                </a:solidFill>
                <a:latin typeface="宋体" panose="02010600030101010101" pitchFamily="2" charset="-122"/>
                <a:ea typeface="宋体" panose="02010600030101010101" pitchFamily="2" charset="-122"/>
              </a:rPr>
              <a:t>. </a:t>
            </a:r>
            <a:r>
              <a:rPr sz="2000" b="1" dirty="0">
                <a:solidFill>
                  <a:schemeClr val="bg1"/>
                </a:solidFill>
                <a:latin typeface="宋体" panose="02010600030101010101" pitchFamily="2" charset="-122"/>
                <a:ea typeface="宋体" panose="02010600030101010101" pitchFamily="2" charset="-122"/>
              </a:rPr>
              <a:t>以下哪些方法属于图像识别的方法？（多选题） </a:t>
            </a:r>
          </a:p>
          <a:p>
            <a:pPr lvl="1" algn="just">
              <a:lnSpc>
                <a:spcPct val="150000"/>
              </a:lnSpc>
            </a:pPr>
            <a:r>
              <a:rPr sz="2000" dirty="0">
                <a:solidFill>
                  <a:schemeClr val="bg1"/>
                </a:solidFill>
                <a:latin typeface="宋体" panose="02010600030101010101" pitchFamily="2" charset="-122"/>
                <a:ea typeface="宋体" panose="02010600030101010101" pitchFamily="2" charset="-122"/>
              </a:rPr>
              <a:t>A. 模板匹配法     B. 神经网络法   C. 统计法    D. 知识图谱</a:t>
            </a:r>
          </a:p>
          <a:p>
            <a:pPr algn="just">
              <a:lnSpc>
                <a:spcPct val="150000"/>
              </a:lnSpc>
            </a:pPr>
            <a:r>
              <a:rPr sz="2000" b="1" dirty="0">
                <a:solidFill>
                  <a:schemeClr val="bg1"/>
                </a:solidFill>
                <a:latin typeface="宋体" panose="02010600030101010101" pitchFamily="2" charset="-122"/>
                <a:ea typeface="宋体" panose="02010600030101010101" pitchFamily="2" charset="-122"/>
              </a:rPr>
              <a:t>2</a:t>
            </a:r>
            <a:r>
              <a:rPr lang="en-US" sz="2000" b="1" dirty="0">
                <a:solidFill>
                  <a:schemeClr val="bg1"/>
                </a:solidFill>
                <a:latin typeface="宋体" panose="02010600030101010101" pitchFamily="2" charset="-122"/>
                <a:ea typeface="宋体" panose="02010600030101010101" pitchFamily="2" charset="-122"/>
              </a:rPr>
              <a:t>. </a:t>
            </a:r>
            <a:r>
              <a:rPr sz="2000" b="1" dirty="0">
                <a:solidFill>
                  <a:schemeClr val="bg1"/>
                </a:solidFill>
                <a:latin typeface="宋体" panose="02010600030101010101" pitchFamily="2" charset="-122"/>
                <a:ea typeface="宋体" panose="02010600030101010101" pitchFamily="2" charset="-122"/>
              </a:rPr>
              <a:t>以下哪个流程属于图像识别的正确流程？   </a:t>
            </a:r>
          </a:p>
          <a:p>
            <a:pPr lvl="1" algn="just">
              <a:lnSpc>
                <a:spcPct val="150000"/>
              </a:lnSpc>
            </a:pPr>
            <a:r>
              <a:rPr sz="2000" dirty="0">
                <a:solidFill>
                  <a:schemeClr val="bg1"/>
                </a:solidFill>
                <a:latin typeface="宋体" panose="02010600030101010101" pitchFamily="2" charset="-122"/>
                <a:ea typeface="宋体" panose="02010600030101010101" pitchFamily="2" charset="-122"/>
              </a:rPr>
              <a:t>A</a:t>
            </a:r>
            <a:r>
              <a:rPr lang="en-US" sz="2000" dirty="0">
                <a:solidFill>
                  <a:schemeClr val="bg1"/>
                </a:solidFill>
                <a:latin typeface="宋体" panose="02010600030101010101" pitchFamily="2" charset="-122"/>
                <a:ea typeface="宋体" panose="02010600030101010101" pitchFamily="2" charset="-122"/>
              </a:rPr>
              <a:t>. </a:t>
            </a:r>
            <a:r>
              <a:rPr sz="2000" dirty="0">
                <a:solidFill>
                  <a:schemeClr val="bg1"/>
                </a:solidFill>
                <a:latin typeface="宋体" panose="02010600030101010101" pitchFamily="2" charset="-122"/>
                <a:ea typeface="宋体" panose="02010600030101010101" pitchFamily="2" charset="-122"/>
              </a:rPr>
              <a:t>特征抽取选择—分类决策—信息预处理</a:t>
            </a:r>
          </a:p>
          <a:p>
            <a:pPr lvl="1" algn="just">
              <a:lnSpc>
                <a:spcPct val="150000"/>
              </a:lnSpc>
            </a:pPr>
            <a:r>
              <a:rPr sz="2000" dirty="0">
                <a:solidFill>
                  <a:schemeClr val="bg1"/>
                </a:solidFill>
                <a:latin typeface="宋体" panose="02010600030101010101" pitchFamily="2" charset="-122"/>
                <a:ea typeface="宋体" panose="02010600030101010101" pitchFamily="2" charset="-122"/>
              </a:rPr>
              <a:t>B</a:t>
            </a:r>
            <a:r>
              <a:rPr lang="en-US" sz="2000" dirty="0">
                <a:solidFill>
                  <a:schemeClr val="bg1"/>
                </a:solidFill>
                <a:latin typeface="宋体" panose="02010600030101010101" pitchFamily="2" charset="-122"/>
                <a:ea typeface="宋体" panose="02010600030101010101" pitchFamily="2" charset="-122"/>
              </a:rPr>
              <a:t>. </a:t>
            </a:r>
            <a:r>
              <a:rPr sz="2000" dirty="0">
                <a:solidFill>
                  <a:schemeClr val="bg1"/>
                </a:solidFill>
                <a:latin typeface="宋体" panose="02010600030101010101" pitchFamily="2" charset="-122"/>
                <a:ea typeface="宋体" panose="02010600030101010101" pitchFamily="2" charset="-122"/>
              </a:rPr>
              <a:t>信息预处理—分类决策—特征抽取选择</a:t>
            </a:r>
          </a:p>
          <a:p>
            <a:pPr lvl="1" algn="just">
              <a:lnSpc>
                <a:spcPct val="150000"/>
              </a:lnSpc>
            </a:pPr>
            <a:r>
              <a:rPr sz="2000" dirty="0">
                <a:solidFill>
                  <a:schemeClr val="bg1"/>
                </a:solidFill>
                <a:latin typeface="宋体" panose="02010600030101010101" pitchFamily="2" charset="-122"/>
                <a:ea typeface="宋体" panose="02010600030101010101" pitchFamily="2" charset="-122"/>
              </a:rPr>
              <a:t>C</a:t>
            </a:r>
            <a:r>
              <a:rPr lang="en-US" sz="2000" dirty="0">
                <a:solidFill>
                  <a:schemeClr val="bg1"/>
                </a:solidFill>
                <a:latin typeface="宋体" panose="02010600030101010101" pitchFamily="2" charset="-122"/>
                <a:ea typeface="宋体" panose="02010600030101010101" pitchFamily="2" charset="-122"/>
              </a:rPr>
              <a:t>. </a:t>
            </a:r>
            <a:r>
              <a:rPr sz="2000" dirty="0">
                <a:solidFill>
                  <a:schemeClr val="bg1"/>
                </a:solidFill>
                <a:latin typeface="宋体" panose="02010600030101010101" pitchFamily="2" charset="-122"/>
                <a:ea typeface="宋体" panose="02010600030101010101" pitchFamily="2" charset="-122"/>
              </a:rPr>
              <a:t>信息预处理—特征抽取选择—分类决策</a:t>
            </a:r>
          </a:p>
          <a:p>
            <a:pPr lvl="1" algn="just">
              <a:lnSpc>
                <a:spcPct val="150000"/>
              </a:lnSpc>
            </a:pPr>
            <a:r>
              <a:rPr sz="2000" dirty="0">
                <a:solidFill>
                  <a:schemeClr val="bg1"/>
                </a:solidFill>
                <a:latin typeface="宋体" panose="02010600030101010101" pitchFamily="2" charset="-122"/>
                <a:ea typeface="宋体" panose="02010600030101010101" pitchFamily="2" charset="-122"/>
              </a:rPr>
              <a:t>D</a:t>
            </a:r>
            <a:r>
              <a:rPr lang="en-US" sz="2000" dirty="0">
                <a:solidFill>
                  <a:schemeClr val="bg1"/>
                </a:solidFill>
                <a:latin typeface="宋体" panose="02010600030101010101" pitchFamily="2" charset="-122"/>
                <a:ea typeface="宋体" panose="02010600030101010101" pitchFamily="2" charset="-122"/>
              </a:rPr>
              <a:t>. </a:t>
            </a:r>
            <a:r>
              <a:rPr sz="2000" dirty="0">
                <a:solidFill>
                  <a:schemeClr val="bg1"/>
                </a:solidFill>
                <a:latin typeface="宋体" panose="02010600030101010101" pitchFamily="2" charset="-122"/>
                <a:ea typeface="宋体" panose="02010600030101010101" pitchFamily="2" charset="-122"/>
              </a:rPr>
              <a:t>分类决策—特征抽取选择—信息预处理</a:t>
            </a:r>
          </a:p>
          <a:p>
            <a:pPr algn="just">
              <a:lnSpc>
                <a:spcPct val="150000"/>
              </a:lnSpc>
            </a:pPr>
            <a:r>
              <a:rPr sz="2000" b="1" dirty="0">
                <a:solidFill>
                  <a:schemeClr val="bg1"/>
                </a:solidFill>
                <a:latin typeface="宋体" panose="02010600030101010101" pitchFamily="2" charset="-122"/>
                <a:ea typeface="宋体" panose="02010600030101010101" pitchFamily="2" charset="-122"/>
              </a:rPr>
              <a:t>3</a:t>
            </a:r>
            <a:r>
              <a:rPr lang="en-US" sz="2000" b="1" dirty="0">
                <a:solidFill>
                  <a:schemeClr val="bg1"/>
                </a:solidFill>
                <a:latin typeface="宋体" panose="02010600030101010101" pitchFamily="2" charset="-122"/>
                <a:ea typeface="宋体" panose="02010600030101010101" pitchFamily="2" charset="-122"/>
              </a:rPr>
              <a:t>. </a:t>
            </a:r>
            <a:r>
              <a:rPr sz="2000" b="1" dirty="0">
                <a:solidFill>
                  <a:schemeClr val="bg1"/>
                </a:solidFill>
                <a:latin typeface="宋体" panose="02010600030101010101" pitchFamily="2" charset="-122"/>
                <a:ea typeface="宋体" panose="02010600030101010101" pitchFamily="2" charset="-122"/>
              </a:rPr>
              <a:t>人脸识别包含以下哪些流程？（多选题）  </a:t>
            </a:r>
          </a:p>
          <a:p>
            <a:pPr lvl="1" algn="just">
              <a:lnSpc>
                <a:spcPct val="150000"/>
              </a:lnSpc>
            </a:pPr>
            <a:r>
              <a:rPr sz="2000" dirty="0">
                <a:solidFill>
                  <a:schemeClr val="bg1"/>
                </a:solidFill>
                <a:latin typeface="宋体" panose="02010600030101010101" pitchFamily="2" charset="-122"/>
                <a:ea typeface="宋体" panose="02010600030101010101" pitchFamily="2" charset="-122"/>
              </a:rPr>
              <a:t>A. 人脸图像采集及检测        B. 人脸图像特征提取</a:t>
            </a:r>
          </a:p>
          <a:p>
            <a:pPr lvl="1" algn="just">
              <a:lnSpc>
                <a:spcPct val="150000"/>
              </a:lnSpc>
            </a:pPr>
            <a:r>
              <a:rPr sz="2000" dirty="0">
                <a:solidFill>
                  <a:schemeClr val="bg1"/>
                </a:solidFill>
                <a:latin typeface="宋体" panose="02010600030101010101" pitchFamily="2" charset="-122"/>
                <a:ea typeface="宋体" panose="02010600030101010101" pitchFamily="2" charset="-122"/>
              </a:rPr>
              <a:t>C. </a:t>
            </a:r>
            <a:r>
              <a:rPr sz="2000" dirty="0" err="1">
                <a:solidFill>
                  <a:schemeClr val="bg1"/>
                </a:solidFill>
                <a:latin typeface="宋体" panose="02010600030101010101" pitchFamily="2" charset="-122"/>
                <a:ea typeface="宋体" panose="02010600030101010101" pitchFamily="2" charset="-122"/>
              </a:rPr>
              <a:t>人脸图像预处理</a:t>
            </a:r>
            <a:r>
              <a:rPr sz="2000" dirty="0">
                <a:solidFill>
                  <a:schemeClr val="bg1"/>
                </a:solidFill>
                <a:latin typeface="宋体" panose="02010600030101010101" pitchFamily="2" charset="-122"/>
                <a:ea typeface="宋体" panose="02010600030101010101" pitchFamily="2" charset="-122"/>
              </a:rPr>
              <a:t>            D. 人脸图像匹配与识别 </a:t>
            </a:r>
          </a:p>
        </p:txBody>
      </p:sp>
      <p:pic>
        <p:nvPicPr>
          <p:cNvPr id="6" name="图片 5"/>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041466" y="2622550"/>
            <a:ext cx="2150534" cy="16129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练习与思考</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sp>
        <p:nvSpPr>
          <p:cNvPr id="7" name="矩形 6"/>
          <p:cNvSpPr/>
          <p:nvPr/>
        </p:nvSpPr>
        <p:spPr>
          <a:xfrm>
            <a:off x="1260681" y="1296497"/>
            <a:ext cx="9786730" cy="5262245"/>
          </a:xfrm>
          <a:prstGeom prst="rect">
            <a:avLst/>
          </a:prstGeom>
        </p:spPr>
        <p:txBody>
          <a:bodyPr wrap="square">
            <a:spAutoFit/>
          </a:bodyPr>
          <a:lstStyle/>
          <a:p>
            <a:pPr algn="just">
              <a:lnSpc>
                <a:spcPct val="150000"/>
              </a:lnSpc>
            </a:pPr>
            <a:r>
              <a:rPr lang="zh-CN" altLang="en-US" sz="2400" b="1" dirty="0">
                <a:solidFill>
                  <a:schemeClr val="bg1"/>
                </a:solidFill>
                <a:latin typeface="宋体" panose="02010600030101010101" pitchFamily="2" charset="-122"/>
                <a:ea typeface="宋体" panose="02010600030101010101" pitchFamily="2" charset="-122"/>
              </a:rPr>
              <a:t>选择题：</a:t>
            </a:r>
          </a:p>
          <a:p>
            <a:pPr algn="just">
              <a:lnSpc>
                <a:spcPct val="150000"/>
              </a:lnSpc>
            </a:pPr>
            <a:r>
              <a:rPr sz="2000" b="1" dirty="0">
                <a:solidFill>
                  <a:schemeClr val="bg1"/>
                </a:solidFill>
                <a:latin typeface="宋体" panose="02010600030101010101" pitchFamily="2" charset="-122"/>
                <a:ea typeface="宋体" panose="02010600030101010101" pitchFamily="2" charset="-122"/>
              </a:rPr>
              <a:t>4</a:t>
            </a:r>
            <a:r>
              <a:rPr lang="en-US" sz="2000" b="1" dirty="0">
                <a:solidFill>
                  <a:schemeClr val="bg1"/>
                </a:solidFill>
                <a:latin typeface="宋体" panose="02010600030101010101" pitchFamily="2" charset="-122"/>
                <a:ea typeface="宋体" panose="02010600030101010101" pitchFamily="2" charset="-122"/>
              </a:rPr>
              <a:t>. </a:t>
            </a:r>
            <a:r>
              <a:rPr sz="2000" b="1" dirty="0">
                <a:solidFill>
                  <a:schemeClr val="bg1"/>
                </a:solidFill>
                <a:latin typeface="宋体" panose="02010600030101010101" pitchFamily="2" charset="-122"/>
                <a:ea typeface="宋体" panose="02010600030101010101" pitchFamily="2" charset="-122"/>
              </a:rPr>
              <a:t>以下哪些均属于人物身份确认的常见技术？（多选题）</a:t>
            </a:r>
          </a:p>
          <a:p>
            <a:pPr lvl="1" algn="just">
              <a:lnSpc>
                <a:spcPct val="150000"/>
              </a:lnSpc>
            </a:pPr>
            <a:r>
              <a:rPr sz="2000" dirty="0">
                <a:solidFill>
                  <a:schemeClr val="bg1"/>
                </a:solidFill>
                <a:latin typeface="宋体" panose="02010600030101010101" pitchFamily="2" charset="-122"/>
                <a:ea typeface="宋体" panose="02010600030101010101" pitchFamily="2" charset="-122"/>
              </a:rPr>
              <a:t>A. 指纹识别</a:t>
            </a:r>
          </a:p>
          <a:p>
            <a:pPr lvl="1" algn="just">
              <a:lnSpc>
                <a:spcPct val="150000"/>
              </a:lnSpc>
            </a:pPr>
            <a:r>
              <a:rPr sz="2000" dirty="0">
                <a:solidFill>
                  <a:schemeClr val="bg1"/>
                </a:solidFill>
                <a:latin typeface="宋体" panose="02010600030101010101" pitchFamily="2" charset="-122"/>
                <a:ea typeface="宋体" panose="02010600030101010101" pitchFamily="2" charset="-122"/>
              </a:rPr>
              <a:t>B. 人脸识别</a:t>
            </a:r>
          </a:p>
          <a:p>
            <a:pPr lvl="1" algn="just">
              <a:lnSpc>
                <a:spcPct val="150000"/>
              </a:lnSpc>
            </a:pPr>
            <a:r>
              <a:rPr sz="2000" dirty="0">
                <a:solidFill>
                  <a:schemeClr val="bg1"/>
                </a:solidFill>
                <a:latin typeface="宋体" panose="02010600030101010101" pitchFamily="2" charset="-122"/>
                <a:ea typeface="宋体" panose="02010600030101010101" pitchFamily="2" charset="-122"/>
              </a:rPr>
              <a:t>C. 手掌几何学识别</a:t>
            </a:r>
          </a:p>
          <a:p>
            <a:pPr lvl="1" algn="just">
              <a:lnSpc>
                <a:spcPct val="150000"/>
              </a:lnSpc>
            </a:pPr>
            <a:r>
              <a:rPr sz="2000" dirty="0">
                <a:solidFill>
                  <a:schemeClr val="bg1"/>
                </a:solidFill>
                <a:latin typeface="宋体" panose="02010600030101010101" pitchFamily="2" charset="-122"/>
                <a:ea typeface="宋体" panose="02010600030101010101" pitchFamily="2" charset="-122"/>
              </a:rPr>
              <a:t>D. 虹膜和视网膜识别</a:t>
            </a:r>
          </a:p>
          <a:p>
            <a:pPr algn="just">
              <a:lnSpc>
                <a:spcPct val="150000"/>
              </a:lnSpc>
            </a:pPr>
            <a:r>
              <a:rPr sz="2000" b="1" dirty="0">
                <a:solidFill>
                  <a:schemeClr val="bg1"/>
                </a:solidFill>
                <a:latin typeface="宋体" panose="02010600030101010101" pitchFamily="2" charset="-122"/>
                <a:ea typeface="宋体" panose="02010600030101010101" pitchFamily="2" charset="-122"/>
              </a:rPr>
              <a:t>5</a:t>
            </a:r>
            <a:r>
              <a:rPr lang="en-US" sz="2000" b="1" dirty="0">
                <a:solidFill>
                  <a:schemeClr val="bg1"/>
                </a:solidFill>
                <a:latin typeface="宋体" panose="02010600030101010101" pitchFamily="2" charset="-122"/>
                <a:ea typeface="宋体" panose="02010600030101010101" pitchFamily="2" charset="-122"/>
              </a:rPr>
              <a:t>. </a:t>
            </a:r>
            <a:r>
              <a:rPr sz="2000" b="1" dirty="0">
                <a:solidFill>
                  <a:schemeClr val="bg1"/>
                </a:solidFill>
                <a:latin typeface="宋体" panose="02010600030101010101" pitchFamily="2" charset="-122"/>
                <a:ea typeface="宋体" panose="02010600030101010101" pitchFamily="2" charset="-122"/>
              </a:rPr>
              <a:t>人工智能OCR识别带来哪些优点？ (多选题) </a:t>
            </a:r>
          </a:p>
          <a:p>
            <a:pPr lvl="1" algn="just">
              <a:lnSpc>
                <a:spcPct val="150000"/>
              </a:lnSpc>
            </a:pPr>
            <a:r>
              <a:rPr sz="2000" dirty="0">
                <a:solidFill>
                  <a:schemeClr val="bg1"/>
                </a:solidFill>
                <a:latin typeface="宋体" panose="02010600030101010101" pitchFamily="2" charset="-122"/>
                <a:ea typeface="宋体" panose="02010600030101010101" pitchFamily="2" charset="-122"/>
              </a:rPr>
              <a:t>A. 识别效率提升</a:t>
            </a:r>
          </a:p>
          <a:p>
            <a:pPr lvl="1" algn="just">
              <a:lnSpc>
                <a:spcPct val="150000"/>
              </a:lnSpc>
            </a:pPr>
            <a:r>
              <a:rPr sz="2000" dirty="0">
                <a:solidFill>
                  <a:schemeClr val="bg1"/>
                </a:solidFill>
                <a:latin typeface="宋体" panose="02010600030101010101" pitchFamily="2" charset="-122"/>
                <a:ea typeface="宋体" panose="02010600030101010101" pitchFamily="2" charset="-122"/>
              </a:rPr>
              <a:t>B. 识别的图像质量宽容度低</a:t>
            </a:r>
          </a:p>
          <a:p>
            <a:pPr lvl="1" algn="just">
              <a:lnSpc>
                <a:spcPct val="150000"/>
              </a:lnSpc>
            </a:pPr>
            <a:r>
              <a:rPr sz="2000" dirty="0">
                <a:solidFill>
                  <a:schemeClr val="bg1"/>
                </a:solidFill>
                <a:latin typeface="宋体" panose="02010600030101010101" pitchFamily="2" charset="-122"/>
                <a:ea typeface="宋体" panose="02010600030101010101" pitchFamily="2" charset="-122"/>
              </a:rPr>
              <a:t>C. 识别的准确率高</a:t>
            </a:r>
          </a:p>
          <a:p>
            <a:pPr lvl="1" algn="just">
              <a:lnSpc>
                <a:spcPct val="150000"/>
              </a:lnSpc>
            </a:pPr>
            <a:r>
              <a:rPr sz="2000" dirty="0">
                <a:solidFill>
                  <a:schemeClr val="bg1"/>
                </a:solidFill>
                <a:latin typeface="宋体" panose="02010600030101010101" pitchFamily="2" charset="-122"/>
                <a:ea typeface="宋体" panose="02010600030101010101" pitchFamily="2" charset="-122"/>
              </a:rPr>
              <a:t>D. 手写字体也很容易识别</a:t>
            </a:r>
          </a:p>
        </p:txBody>
      </p:sp>
      <p:pic>
        <p:nvPicPr>
          <p:cNvPr id="9" name="图片 8"/>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041466" y="2622550"/>
            <a:ext cx="2150534" cy="16129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练习与思考</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sp>
        <p:nvSpPr>
          <p:cNvPr id="7" name="矩形 6"/>
          <p:cNvSpPr/>
          <p:nvPr/>
        </p:nvSpPr>
        <p:spPr>
          <a:xfrm>
            <a:off x="1260681" y="1296497"/>
            <a:ext cx="9786730" cy="4061460"/>
          </a:xfrm>
          <a:prstGeom prst="rect">
            <a:avLst/>
          </a:prstGeom>
        </p:spPr>
        <p:txBody>
          <a:bodyPr wrap="square">
            <a:spAutoFit/>
          </a:bodyPr>
          <a:lstStyle/>
          <a:p>
            <a:pPr algn="just">
              <a:lnSpc>
                <a:spcPct val="150000"/>
              </a:lnSpc>
            </a:pPr>
            <a:r>
              <a:rPr lang="zh-CN" altLang="en-US" sz="2400" b="1" dirty="0">
                <a:solidFill>
                  <a:schemeClr val="bg1"/>
                </a:solidFill>
                <a:latin typeface="宋体" panose="02010600030101010101" pitchFamily="2" charset="-122"/>
                <a:ea typeface="宋体" panose="02010600030101010101" pitchFamily="2" charset="-122"/>
              </a:rPr>
              <a:t>选择题：</a:t>
            </a:r>
          </a:p>
          <a:p>
            <a:pPr algn="just">
              <a:lnSpc>
                <a:spcPct val="150000"/>
              </a:lnSpc>
            </a:pPr>
            <a:r>
              <a:rPr sz="2000" b="1" dirty="0">
                <a:solidFill>
                  <a:schemeClr val="bg1"/>
                </a:solidFill>
                <a:latin typeface="宋体" panose="02010600030101010101" pitchFamily="2" charset="-122"/>
                <a:ea typeface="宋体" panose="02010600030101010101" pitchFamily="2" charset="-122"/>
              </a:rPr>
              <a:t>6</a:t>
            </a:r>
            <a:r>
              <a:rPr lang="en-US" sz="2000" b="1" dirty="0">
                <a:solidFill>
                  <a:schemeClr val="bg1"/>
                </a:solidFill>
                <a:latin typeface="宋体" panose="02010600030101010101" pitchFamily="2" charset="-122"/>
                <a:ea typeface="宋体" panose="02010600030101010101" pitchFamily="2" charset="-122"/>
              </a:rPr>
              <a:t>. </a:t>
            </a:r>
            <a:r>
              <a:rPr sz="2000" b="1" dirty="0">
                <a:solidFill>
                  <a:schemeClr val="bg1"/>
                </a:solidFill>
                <a:latin typeface="宋体" panose="02010600030101010101" pitchFamily="2" charset="-122"/>
                <a:ea typeface="宋体" panose="02010600030101010101" pitchFamily="2" charset="-122"/>
              </a:rPr>
              <a:t>OCR识别可应用于以下哪些场境？（多选题）</a:t>
            </a:r>
          </a:p>
          <a:p>
            <a:pPr lvl="1" algn="just">
              <a:lnSpc>
                <a:spcPct val="150000"/>
              </a:lnSpc>
            </a:pPr>
            <a:r>
              <a:rPr sz="2000" dirty="0">
                <a:solidFill>
                  <a:schemeClr val="bg1"/>
                </a:solidFill>
                <a:latin typeface="宋体" panose="02010600030101010101" pitchFamily="2" charset="-122"/>
                <a:ea typeface="宋体" panose="02010600030101010101" pitchFamily="2" charset="-122"/>
              </a:rPr>
              <a:t>A</a:t>
            </a:r>
            <a:r>
              <a:rPr lang="en-US" sz="2000" dirty="0">
                <a:solidFill>
                  <a:schemeClr val="bg1"/>
                </a:solidFill>
                <a:latin typeface="宋体" panose="02010600030101010101" pitchFamily="2" charset="-122"/>
                <a:ea typeface="宋体" panose="02010600030101010101" pitchFamily="2" charset="-122"/>
              </a:rPr>
              <a:t>. </a:t>
            </a:r>
            <a:r>
              <a:rPr sz="2000" dirty="0">
                <a:solidFill>
                  <a:schemeClr val="bg1"/>
                </a:solidFill>
                <a:latin typeface="宋体" panose="02010600030101010101" pitchFamily="2" charset="-122"/>
                <a:ea typeface="宋体" panose="02010600030101010101" pitchFamily="2" charset="-122"/>
              </a:rPr>
              <a:t>文字识别    B. 票据识别    C. 图片二维码识别    D. 图片数字</a:t>
            </a:r>
          </a:p>
          <a:p>
            <a:pPr algn="just">
              <a:lnSpc>
                <a:spcPct val="150000"/>
              </a:lnSpc>
            </a:pPr>
            <a:endParaRPr lang="zh-CN" altLang="en-US" sz="2400" b="1" dirty="0">
              <a:solidFill>
                <a:schemeClr val="bg1"/>
              </a:solidFill>
              <a:latin typeface="宋体" panose="02010600030101010101" pitchFamily="2" charset="-122"/>
              <a:ea typeface="宋体" panose="02010600030101010101" pitchFamily="2" charset="-122"/>
            </a:endParaRPr>
          </a:p>
          <a:p>
            <a:pPr algn="just">
              <a:lnSpc>
                <a:spcPct val="150000"/>
              </a:lnSpc>
            </a:pPr>
            <a:r>
              <a:rPr lang="zh-CN" altLang="en-US" sz="2400" b="1" dirty="0">
                <a:solidFill>
                  <a:schemeClr val="bg1"/>
                </a:solidFill>
                <a:latin typeface="宋体" panose="02010600030101010101" pitchFamily="2" charset="-122"/>
                <a:ea typeface="宋体" panose="02010600030101010101" pitchFamily="2" charset="-122"/>
              </a:rPr>
              <a:t>判断题：</a:t>
            </a:r>
          </a:p>
          <a:p>
            <a:pPr algn="just">
              <a:lnSpc>
                <a:spcPct val="150000"/>
              </a:lnSpc>
            </a:pPr>
            <a:r>
              <a:rPr sz="2000" dirty="0">
                <a:solidFill>
                  <a:schemeClr val="bg1"/>
                </a:solidFill>
                <a:latin typeface="宋体" panose="02010600030101010101" pitchFamily="2" charset="-122"/>
                <a:ea typeface="宋体" panose="02010600030101010101" pitchFamily="2" charset="-122"/>
              </a:rPr>
              <a:t>1</a:t>
            </a:r>
            <a:r>
              <a:rPr lang="en-US" sz="2000" dirty="0">
                <a:solidFill>
                  <a:schemeClr val="bg1"/>
                </a:solidFill>
                <a:latin typeface="宋体" panose="02010600030101010101" pitchFamily="2" charset="-122"/>
                <a:ea typeface="宋体" panose="02010600030101010101" pitchFamily="2" charset="-122"/>
              </a:rPr>
              <a:t>. </a:t>
            </a:r>
            <a:r>
              <a:rPr sz="2000" dirty="0">
                <a:solidFill>
                  <a:schemeClr val="bg1"/>
                </a:solidFill>
                <a:latin typeface="宋体" panose="02010600030101010101" pitchFamily="2" charset="-122"/>
                <a:ea typeface="宋体" panose="02010600030101010101" pitchFamily="2" charset="-122"/>
              </a:rPr>
              <a:t>神经网络算法的提升对于人工智能技术的应用有着重要推动作用。</a:t>
            </a:r>
          </a:p>
          <a:p>
            <a:pPr algn="just">
              <a:lnSpc>
                <a:spcPct val="150000"/>
              </a:lnSpc>
            </a:pPr>
            <a:r>
              <a:rPr sz="2000" dirty="0">
                <a:solidFill>
                  <a:schemeClr val="bg1"/>
                </a:solidFill>
                <a:latin typeface="宋体" panose="02010600030101010101" pitchFamily="2" charset="-122"/>
                <a:ea typeface="宋体" panose="02010600030101010101" pitchFamily="2" charset="-122"/>
              </a:rPr>
              <a:t>2</a:t>
            </a:r>
            <a:r>
              <a:rPr lang="en-US" sz="2000" dirty="0">
                <a:solidFill>
                  <a:schemeClr val="bg1"/>
                </a:solidFill>
                <a:latin typeface="宋体" panose="02010600030101010101" pitchFamily="2" charset="-122"/>
                <a:ea typeface="宋体" panose="02010600030101010101" pitchFamily="2" charset="-122"/>
              </a:rPr>
              <a:t>. </a:t>
            </a:r>
            <a:r>
              <a:rPr sz="2000" dirty="0">
                <a:solidFill>
                  <a:schemeClr val="bg1"/>
                </a:solidFill>
                <a:latin typeface="宋体" panose="02010600030101010101" pitchFamily="2" charset="-122"/>
                <a:ea typeface="宋体" panose="02010600030101010101" pitchFamily="2" charset="-122"/>
              </a:rPr>
              <a:t>视频识别是图像识别技术的重要应用之一。  </a:t>
            </a:r>
          </a:p>
          <a:p>
            <a:pPr algn="just">
              <a:lnSpc>
                <a:spcPct val="150000"/>
              </a:lnSpc>
            </a:pPr>
            <a:r>
              <a:rPr sz="2000" dirty="0">
                <a:solidFill>
                  <a:schemeClr val="bg1"/>
                </a:solidFill>
                <a:latin typeface="宋体" panose="02010600030101010101" pitchFamily="2" charset="-122"/>
                <a:ea typeface="宋体" panose="02010600030101010101" pitchFamily="2" charset="-122"/>
              </a:rPr>
              <a:t>3</a:t>
            </a:r>
            <a:r>
              <a:rPr lang="en-US" sz="2000" dirty="0">
                <a:solidFill>
                  <a:schemeClr val="bg1"/>
                </a:solidFill>
                <a:latin typeface="宋体" panose="02010600030101010101" pitchFamily="2" charset="-122"/>
                <a:ea typeface="宋体" panose="02010600030101010101" pitchFamily="2" charset="-122"/>
              </a:rPr>
              <a:t>. </a:t>
            </a:r>
            <a:r>
              <a:rPr sz="2000" dirty="0">
                <a:solidFill>
                  <a:schemeClr val="bg1"/>
                </a:solidFill>
                <a:latin typeface="宋体" panose="02010600030101010101" pitchFamily="2" charset="-122"/>
                <a:ea typeface="宋体" panose="02010600030101010101" pitchFamily="2" charset="-122"/>
              </a:rPr>
              <a:t>OCR识别不能用于印章检测的识别。  </a:t>
            </a:r>
          </a:p>
        </p:txBody>
      </p:sp>
      <p:pic>
        <p:nvPicPr>
          <p:cNvPr id="9" name="图片 8"/>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041466" y="2622550"/>
            <a:ext cx="2150534" cy="16129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练习与思考</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sp>
        <p:nvSpPr>
          <p:cNvPr id="7" name="矩形 6"/>
          <p:cNvSpPr/>
          <p:nvPr/>
        </p:nvSpPr>
        <p:spPr>
          <a:xfrm>
            <a:off x="1260475" y="1296670"/>
            <a:ext cx="8023225" cy="4061460"/>
          </a:xfrm>
          <a:prstGeom prst="rect">
            <a:avLst/>
          </a:prstGeom>
        </p:spPr>
        <p:txBody>
          <a:bodyPr wrap="square">
            <a:spAutoFit/>
          </a:bodyPr>
          <a:lstStyle/>
          <a:p>
            <a:pPr algn="just">
              <a:lnSpc>
                <a:spcPct val="200000"/>
              </a:lnSpc>
              <a:spcAft>
                <a:spcPts val="600"/>
              </a:spcAft>
            </a:pPr>
            <a:r>
              <a:rPr lang="zh-CN" altLang="en-US" sz="2400" b="1" dirty="0">
                <a:solidFill>
                  <a:schemeClr val="bg1"/>
                </a:solidFill>
                <a:latin typeface="宋体" panose="02010600030101010101" pitchFamily="2" charset="-122"/>
                <a:ea typeface="宋体" panose="02010600030101010101" pitchFamily="2" charset="-122"/>
              </a:rPr>
              <a:t>讨论题：</a:t>
            </a:r>
          </a:p>
          <a:p>
            <a:pPr algn="just">
              <a:lnSpc>
                <a:spcPct val="200000"/>
              </a:lnSpc>
              <a:spcAft>
                <a:spcPts val="600"/>
              </a:spcAft>
            </a:pPr>
            <a:r>
              <a:rPr sz="2000" dirty="0">
                <a:solidFill>
                  <a:schemeClr val="bg1"/>
                </a:solidFill>
                <a:latin typeface="宋体" panose="02010600030101010101" pitchFamily="2" charset="-122"/>
                <a:ea typeface="宋体" panose="02010600030101010101" pitchFamily="2" charset="-122"/>
              </a:rPr>
              <a:t>1. 谈一谈，列举你身边的图像识别、人脸识别、文字识别应用案例，试想还有哪些改进或创新之处。</a:t>
            </a:r>
          </a:p>
          <a:p>
            <a:pPr algn="just">
              <a:lnSpc>
                <a:spcPct val="200000"/>
              </a:lnSpc>
              <a:spcAft>
                <a:spcPts val="600"/>
              </a:spcAft>
            </a:pPr>
            <a:r>
              <a:rPr sz="2000" dirty="0">
                <a:solidFill>
                  <a:schemeClr val="bg1"/>
                </a:solidFill>
                <a:latin typeface="宋体" panose="02010600030101010101" pitchFamily="2" charset="-122"/>
                <a:ea typeface="宋体" panose="02010600030101010101" pitchFamily="2" charset="-122"/>
              </a:rPr>
              <a:t>2. 想一想，视觉智能相关技术在哪些方面已超越人类，进而影响到了传统的就业岗位，又在哪些方面现阶段甚至很长一段时间内还不能代替人类的角色？</a:t>
            </a:r>
          </a:p>
        </p:txBody>
      </p:sp>
      <p:pic>
        <p:nvPicPr>
          <p:cNvPr id="6" name="图片 5"/>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041466" y="2622550"/>
            <a:ext cx="2150534" cy="16129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40">
          <a:fgClr>
            <a:schemeClr val="tx1"/>
          </a:fgClr>
          <a:bgClr>
            <a:schemeClr val="bg2">
              <a:lumMod val="40000"/>
              <a:lumOff val="60000"/>
            </a:schemeClr>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42683" y="2689888"/>
            <a:ext cx="9905998" cy="1478570"/>
          </a:xfrm>
        </p:spPr>
        <p:txBody>
          <a:bodyPr/>
          <a:lstStyle/>
          <a:p>
            <a:pPr algn="ctr"/>
            <a:r>
              <a:rPr lang="zh-CN" altLang="en-US" b="1">
                <a:solidFill>
                  <a:srgbClr val="00206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华文中宋" panose="02010600040101010101" pitchFamily="2" charset="-122"/>
              </a:rPr>
              <a:t>任务一 视觉智能——机器如何识字、看人</a:t>
            </a:r>
          </a:p>
        </p:txBody>
      </p:sp>
      <p:sp>
        <p:nvSpPr>
          <p:cNvPr id="4" name="标题 1"/>
          <p:cNvSpPr txBox="1"/>
          <p:nvPr/>
        </p:nvSpPr>
        <p:spPr>
          <a:xfrm>
            <a:off x="3935682" y="0"/>
            <a:ext cx="4320000" cy="1478570"/>
          </a:xfrm>
          <a:prstGeom prst="rect">
            <a:avLst/>
          </a:prstGeom>
          <a:pattFill prst="pct5">
            <a:fgClr>
              <a:schemeClr val="tx1"/>
            </a:fgClr>
            <a:bgClr>
              <a:schemeClr val="bg2"/>
            </a:bgClr>
          </a:patt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lnSpc>
                <a:spcPct val="100000"/>
              </a:lnSpc>
            </a:pPr>
            <a:r>
              <a:rPr lang="zh-CN" altLang="en-US" sz="2400" b="1" dirty="0">
                <a:solidFill>
                  <a:schemeClr val="tx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人工智能基础与应用</a:t>
            </a:r>
            <a:br>
              <a:rPr lang="en-US" altLang="zh-CN" sz="24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br>
            <a:r>
              <a:rPr lang="zh-CN" alt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项目三 认知人工智能</a:t>
            </a:r>
          </a:p>
          <a:p>
            <a:pPr algn="ctr">
              <a:lnSpc>
                <a:spcPct val="100000"/>
              </a:lnSpc>
            </a:pPr>
            <a:r>
              <a:rPr lang="zh-CN" alt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的应用技术</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练习与思考</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sp>
        <p:nvSpPr>
          <p:cNvPr id="7" name="矩形 6"/>
          <p:cNvSpPr/>
          <p:nvPr/>
        </p:nvSpPr>
        <p:spPr>
          <a:xfrm>
            <a:off x="1260681" y="1296497"/>
            <a:ext cx="7591219" cy="3907790"/>
          </a:xfrm>
          <a:prstGeom prst="rect">
            <a:avLst/>
          </a:prstGeom>
        </p:spPr>
        <p:txBody>
          <a:bodyPr wrap="square">
            <a:spAutoFit/>
          </a:bodyPr>
          <a:lstStyle/>
          <a:p>
            <a:pPr algn="just">
              <a:lnSpc>
                <a:spcPct val="200000"/>
              </a:lnSpc>
            </a:pPr>
            <a:r>
              <a:rPr lang="zh-CN" altLang="en-US" sz="2400" b="1" dirty="0">
                <a:solidFill>
                  <a:schemeClr val="bg1"/>
                </a:solidFill>
                <a:latin typeface="宋体" panose="02010600030101010101" pitchFamily="2" charset="-122"/>
                <a:ea typeface="宋体" panose="02010600030101010101" pitchFamily="2" charset="-122"/>
              </a:rPr>
              <a:t>客观题答案</a:t>
            </a:r>
            <a:endParaRPr lang="en-US" altLang="zh-CN" sz="2400" b="1" dirty="0">
              <a:solidFill>
                <a:schemeClr val="bg1"/>
              </a:solidFill>
              <a:latin typeface="宋体" panose="02010600030101010101" pitchFamily="2" charset="-122"/>
              <a:ea typeface="宋体" panose="02010600030101010101" pitchFamily="2" charset="-122"/>
            </a:endParaRPr>
          </a:p>
          <a:p>
            <a:pPr algn="just">
              <a:lnSpc>
                <a:spcPct val="200000"/>
              </a:lnSpc>
            </a:pPr>
            <a:r>
              <a:rPr lang="zh-CN" altLang="en-US" sz="2000" b="1" dirty="0">
                <a:solidFill>
                  <a:schemeClr val="bg1"/>
                </a:solidFill>
                <a:latin typeface="宋体" panose="02010600030101010101" pitchFamily="2" charset="-122"/>
                <a:ea typeface="宋体" panose="02010600030101010101" pitchFamily="2" charset="-122"/>
              </a:rPr>
              <a:t>选择题：</a:t>
            </a:r>
          </a:p>
          <a:p>
            <a:pPr algn="just">
              <a:lnSpc>
                <a:spcPct val="200000"/>
              </a:lnSpc>
            </a:pPr>
            <a:r>
              <a:rPr lang="en-US" altLang="zh-CN" sz="2000" dirty="0">
                <a:solidFill>
                  <a:schemeClr val="bg1"/>
                </a:solidFill>
                <a:latin typeface="宋体" panose="02010600030101010101" pitchFamily="2" charset="-122"/>
                <a:ea typeface="宋体" panose="02010600030101010101" pitchFamily="2" charset="-122"/>
              </a:rPr>
              <a:t>1. ABC         2. C            3. ABCD           4. ABCD          </a:t>
            </a:r>
          </a:p>
          <a:p>
            <a:pPr algn="just">
              <a:lnSpc>
                <a:spcPct val="200000"/>
              </a:lnSpc>
            </a:pPr>
            <a:r>
              <a:rPr lang="en-US" altLang="zh-CN" sz="2000" dirty="0">
                <a:solidFill>
                  <a:schemeClr val="bg1"/>
                </a:solidFill>
                <a:latin typeface="宋体" panose="02010600030101010101" pitchFamily="2" charset="-122"/>
                <a:ea typeface="宋体" panose="02010600030101010101" pitchFamily="2" charset="-122"/>
              </a:rPr>
              <a:t>5. ACD         6. ABCD      </a:t>
            </a:r>
          </a:p>
          <a:p>
            <a:pPr algn="just">
              <a:lnSpc>
                <a:spcPct val="200000"/>
              </a:lnSpc>
            </a:pPr>
            <a:r>
              <a:rPr lang="zh-CN" altLang="en-US" sz="2000" b="1" dirty="0">
                <a:solidFill>
                  <a:schemeClr val="bg1"/>
                </a:solidFill>
                <a:latin typeface="宋体" panose="02010600030101010101" pitchFamily="2" charset="-122"/>
                <a:ea typeface="宋体" panose="02010600030101010101" pitchFamily="2" charset="-122"/>
              </a:rPr>
              <a:t>判断题：</a:t>
            </a:r>
            <a:endParaRPr lang="en-US" altLang="zh-CN" sz="2000" b="1" dirty="0">
              <a:solidFill>
                <a:schemeClr val="bg1"/>
              </a:solidFill>
              <a:latin typeface="宋体" panose="02010600030101010101" pitchFamily="2" charset="-122"/>
              <a:ea typeface="宋体" panose="02010600030101010101" pitchFamily="2" charset="-122"/>
            </a:endParaRPr>
          </a:p>
          <a:p>
            <a:pPr algn="just">
              <a:lnSpc>
                <a:spcPct val="200000"/>
              </a:lnSpc>
            </a:pPr>
            <a:r>
              <a:rPr lang="en-US" altLang="zh-CN" sz="2000" dirty="0">
                <a:solidFill>
                  <a:schemeClr val="bg1"/>
                </a:solidFill>
                <a:latin typeface="宋体" panose="02010600030101010101" pitchFamily="2" charset="-122"/>
                <a:ea typeface="宋体" panose="02010600030101010101" pitchFamily="2" charset="-122"/>
              </a:rPr>
              <a:t>1. </a:t>
            </a:r>
            <a:r>
              <a:rPr lang="zh-CN" altLang="en-US" sz="2000" dirty="0">
                <a:solidFill>
                  <a:schemeClr val="bg1"/>
                </a:solidFill>
                <a:latin typeface="宋体" panose="02010600030101010101" pitchFamily="2" charset="-122"/>
                <a:ea typeface="宋体" panose="02010600030101010101" pitchFamily="2" charset="-122"/>
                <a:sym typeface="+mn-ea"/>
              </a:rPr>
              <a:t>对</a:t>
            </a:r>
            <a:r>
              <a:rPr lang="zh-CN" altLang="en-US" sz="2000" dirty="0">
                <a:solidFill>
                  <a:schemeClr val="bg1"/>
                </a:solidFill>
                <a:latin typeface="宋体" panose="02010600030101010101" pitchFamily="2" charset="-122"/>
                <a:ea typeface="宋体" panose="02010600030101010101" pitchFamily="2" charset="-122"/>
              </a:rPr>
              <a:t>           </a:t>
            </a:r>
            <a:r>
              <a:rPr lang="en-US" altLang="zh-CN" sz="2000" dirty="0">
                <a:solidFill>
                  <a:schemeClr val="bg1"/>
                </a:solidFill>
                <a:latin typeface="宋体" panose="02010600030101010101" pitchFamily="2" charset="-122"/>
                <a:ea typeface="宋体" panose="02010600030101010101" pitchFamily="2" charset="-122"/>
              </a:rPr>
              <a:t>2. </a:t>
            </a:r>
            <a:r>
              <a:rPr lang="zh-CN" altLang="en-US" sz="2000" dirty="0">
                <a:solidFill>
                  <a:schemeClr val="bg1"/>
                </a:solidFill>
                <a:latin typeface="宋体" panose="02010600030101010101" pitchFamily="2" charset="-122"/>
                <a:ea typeface="宋体" panose="02010600030101010101" pitchFamily="2" charset="-122"/>
              </a:rPr>
              <a:t>对           </a:t>
            </a:r>
            <a:r>
              <a:rPr lang="en-US" altLang="zh-CN" sz="2000" dirty="0">
                <a:solidFill>
                  <a:schemeClr val="bg1"/>
                </a:solidFill>
                <a:latin typeface="宋体" panose="02010600030101010101" pitchFamily="2" charset="-122"/>
                <a:ea typeface="宋体" panose="02010600030101010101" pitchFamily="2" charset="-122"/>
              </a:rPr>
              <a:t>3. </a:t>
            </a:r>
            <a:r>
              <a:rPr lang="zh-CN" altLang="en-US" sz="2000" dirty="0">
                <a:solidFill>
                  <a:schemeClr val="bg1"/>
                </a:solidFill>
                <a:latin typeface="宋体" panose="02010600030101010101" pitchFamily="2" charset="-122"/>
                <a:ea typeface="宋体" panose="02010600030101010101" pitchFamily="2" charset="-122"/>
                <a:sym typeface="+mn-ea"/>
              </a:rPr>
              <a:t>错</a:t>
            </a:r>
          </a:p>
        </p:txBody>
      </p:sp>
      <p:pic>
        <p:nvPicPr>
          <p:cNvPr id="8" name="图片 7"/>
          <p:cNvPicPr>
            <a:picLocks noChangeAspect="1"/>
          </p:cNvPicPr>
          <p:nvPr/>
        </p:nvPicPr>
        <p:blipFill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t="11481" b="19393"/>
          <a:stretch>
            <a:fillRect/>
          </a:stretch>
        </p:blipFill>
        <p:spPr>
          <a:xfrm>
            <a:off x="9340120" y="2689715"/>
            <a:ext cx="2851880" cy="147857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pattFill prst="pct40">
          <a:fgClr>
            <a:schemeClr val="tx1"/>
          </a:fgClr>
          <a:bgClr>
            <a:schemeClr val="bg2">
              <a:lumMod val="40000"/>
              <a:lumOff val="60000"/>
            </a:schemeClr>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42683" y="2689888"/>
            <a:ext cx="9905998" cy="1478570"/>
          </a:xfrm>
        </p:spPr>
        <p:txBody>
          <a:bodyPr/>
          <a:lstStyle/>
          <a:p>
            <a:pPr algn="ctr"/>
            <a:r>
              <a:rPr lang="zh-CN" altLang="en-US" b="1">
                <a:solidFill>
                  <a:srgbClr val="00206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华文中宋" panose="02010600040101010101" pitchFamily="2" charset="-122"/>
              </a:rPr>
              <a:t>任务二 听觉智能——机器如何“闻声识人”</a:t>
            </a:r>
          </a:p>
        </p:txBody>
      </p:sp>
      <p:sp>
        <p:nvSpPr>
          <p:cNvPr id="4" name="标题 1"/>
          <p:cNvSpPr txBox="1"/>
          <p:nvPr/>
        </p:nvSpPr>
        <p:spPr>
          <a:xfrm>
            <a:off x="3935682" y="0"/>
            <a:ext cx="4320000" cy="1478570"/>
          </a:xfrm>
          <a:prstGeom prst="rect">
            <a:avLst/>
          </a:prstGeom>
          <a:pattFill prst="pct5">
            <a:fgClr>
              <a:schemeClr val="tx1"/>
            </a:fgClr>
            <a:bgClr>
              <a:schemeClr val="bg2"/>
            </a:bgClr>
          </a:patt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lnSpc>
                <a:spcPct val="100000"/>
              </a:lnSpc>
            </a:pPr>
            <a:r>
              <a:rPr lang="zh-CN" altLang="en-US" sz="2400" b="1" dirty="0">
                <a:solidFill>
                  <a:schemeClr val="tx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人工智能基础与应用</a:t>
            </a:r>
            <a:br>
              <a:rPr lang="en-US" altLang="zh-CN" sz="24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br>
            <a:r>
              <a:rPr lang="zh-CN" alt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项目三 认知人工智能</a:t>
            </a:r>
          </a:p>
          <a:p>
            <a:pPr algn="ctr">
              <a:lnSpc>
                <a:spcPct val="100000"/>
              </a:lnSpc>
            </a:pPr>
            <a:r>
              <a:rPr lang="zh-CN" alt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的应用技术</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1413" y="-4336"/>
            <a:ext cx="9905998" cy="1478570"/>
          </a:xfrm>
        </p:spPr>
        <p:txBody>
          <a:bodyPr/>
          <a:lstStyle/>
          <a:p>
            <a:r>
              <a:rPr lang="zh-CN" altLang="en-US" b="1" dirty="0">
                <a:solidFill>
                  <a:schemeClr val="bg2"/>
                </a:solidFill>
                <a:latin typeface="黑体" panose="02010609060101010101" pitchFamily="49" charset="-122"/>
                <a:ea typeface="黑体" panose="02010609060101010101" pitchFamily="49" charset="-122"/>
              </a:rPr>
              <a:t>目 录</a:t>
            </a:r>
          </a:p>
        </p:txBody>
      </p:sp>
      <p:sp>
        <p:nvSpPr>
          <p:cNvPr id="3" name="内容占位符 2"/>
          <p:cNvSpPr>
            <a:spLocks noGrp="1"/>
          </p:cNvSpPr>
          <p:nvPr>
            <p:ph idx="1"/>
          </p:nvPr>
        </p:nvSpPr>
        <p:spPr>
          <a:xfrm>
            <a:off x="1141412" y="1266133"/>
            <a:ext cx="9905999" cy="3909392"/>
          </a:xfrm>
        </p:spPr>
        <p:txBody>
          <a:bodyPr>
            <a:noAutofit/>
          </a:bodyPr>
          <a:lstStyle/>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教学目标</a:t>
            </a:r>
            <a:endParaRPr lang="en-US" altLang="zh-CN" sz="2000" b="1" dirty="0">
              <a:solidFill>
                <a:schemeClr val="bg2"/>
              </a:solidFill>
              <a:latin typeface="华文中宋" panose="02010600040101010101" pitchFamily="2" charset="-122"/>
              <a:ea typeface="华文中宋" panose="02010600040101010101" pitchFamily="2" charset="-122"/>
            </a:endParaRPr>
          </a:p>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教学要求</a:t>
            </a:r>
            <a:endParaRPr lang="en-US" altLang="zh-CN" sz="2000" b="1" dirty="0">
              <a:solidFill>
                <a:schemeClr val="bg2"/>
              </a:solidFill>
              <a:latin typeface="华文中宋" panose="02010600040101010101" pitchFamily="2" charset="-122"/>
              <a:ea typeface="华文中宋" panose="02010600040101010101" pitchFamily="2" charset="-122"/>
            </a:endParaRPr>
          </a:p>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内容概览</a:t>
            </a:r>
          </a:p>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相关知识</a:t>
            </a:r>
          </a:p>
          <a:p>
            <a:pPr marL="457200" lvl="1" indent="0">
              <a:lnSpc>
                <a:spcPct val="150000"/>
              </a:lnSpc>
              <a:buNone/>
            </a:pPr>
            <a:r>
              <a:rPr dirty="0">
                <a:solidFill>
                  <a:schemeClr val="bg2"/>
                </a:solidFill>
                <a:latin typeface="华文中宋" panose="02010600040101010101" pitchFamily="2" charset="-122"/>
                <a:ea typeface="华文中宋" panose="02010600040101010101" pitchFamily="2" charset="-122"/>
              </a:rPr>
              <a:t>3.2.1 什么是语音识别技术？	</a:t>
            </a:r>
          </a:p>
          <a:p>
            <a:pPr marL="457200" lvl="1" indent="0">
              <a:lnSpc>
                <a:spcPct val="150000"/>
              </a:lnSpc>
              <a:buNone/>
            </a:pPr>
            <a:r>
              <a:rPr dirty="0">
                <a:solidFill>
                  <a:schemeClr val="bg2"/>
                </a:solidFill>
                <a:latin typeface="华文中宋" panose="02010600040101010101" pitchFamily="2" charset="-122"/>
                <a:ea typeface="华文中宋" panose="02010600040101010101" pitchFamily="2" charset="-122"/>
              </a:rPr>
              <a:t>3.2.2 语音识别技术的应用	</a:t>
            </a:r>
          </a:p>
          <a:p>
            <a:pPr marL="457200" lvl="1" indent="0">
              <a:lnSpc>
                <a:spcPct val="150000"/>
              </a:lnSpc>
              <a:buNone/>
            </a:pPr>
            <a:r>
              <a:rPr dirty="0">
                <a:solidFill>
                  <a:schemeClr val="bg2"/>
                </a:solidFill>
                <a:latin typeface="华文中宋" panose="02010600040101010101" pitchFamily="2" charset="-122"/>
                <a:ea typeface="华文中宋" panose="02010600040101010101" pitchFamily="2" charset="-122"/>
              </a:rPr>
              <a:t>3.2.3 声纹识别：让语音识别更加隐秘</a:t>
            </a:r>
            <a:endParaRPr lang="zh-CN" altLang="en-US" sz="1600" dirty="0">
              <a:solidFill>
                <a:schemeClr val="bg2"/>
              </a:solidFill>
              <a:latin typeface="华文中宋" panose="02010600040101010101" pitchFamily="2" charset="-122"/>
              <a:ea typeface="华文中宋" panose="02010600040101010101" pitchFamily="2" charset="-122"/>
            </a:endParaRPr>
          </a:p>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练习与思考	</a:t>
            </a:r>
          </a:p>
        </p:txBody>
      </p:sp>
      <p:grpSp>
        <p:nvGrpSpPr>
          <p:cNvPr id="6" name="组合 5"/>
          <p:cNvGrpSpPr/>
          <p:nvPr/>
        </p:nvGrpSpPr>
        <p:grpSpPr>
          <a:xfrm>
            <a:off x="8795385" y="2432685"/>
            <a:ext cx="3397250" cy="1863090"/>
            <a:chOff x="13077" y="4074"/>
            <a:chExt cx="6124" cy="2934"/>
          </a:xfrm>
        </p:grpSpPr>
        <p:sp>
          <p:nvSpPr>
            <p:cNvPr id="4" name="标题 1"/>
            <p:cNvSpPr txBox="1"/>
            <p:nvPr/>
          </p:nvSpPr>
          <p:spPr>
            <a:xfrm>
              <a:off x="13077" y="4074"/>
              <a:ext cx="6123" cy="1918"/>
            </a:xfrm>
            <a:prstGeom prst="rect">
              <a:avLst/>
            </a:prstGeom>
            <a:pattFill prst="pct5">
              <a:fgClr>
                <a:schemeClr val="tx1"/>
              </a:fgClr>
              <a:bgClr>
                <a:schemeClr val="bg2"/>
              </a:bgClr>
            </a:patt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lnSpc>
                  <a:spcPct val="100000"/>
                </a:lnSpc>
              </a:pPr>
              <a:r>
                <a:rPr lang="zh-CN" altLang="en-US" sz="2000" b="1" dirty="0">
                  <a:solidFill>
                    <a:schemeClr val="tx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人工智能基础与应用</a:t>
              </a:r>
              <a:br>
                <a:rPr lang="en-US" altLang="zh-CN" sz="20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br>
              <a:r>
                <a:rPr lang="zh-CN" altLang="en-US" sz="20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项目三 认知人工智能</a:t>
              </a:r>
            </a:p>
            <a:p>
              <a:pPr algn="ctr">
                <a:lnSpc>
                  <a:spcPct val="100000"/>
                </a:lnSpc>
              </a:pPr>
              <a:r>
                <a:rPr lang="zh-CN" altLang="en-US" sz="20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的应用技术</a:t>
              </a:r>
            </a:p>
          </p:txBody>
        </p:sp>
        <p:sp>
          <p:nvSpPr>
            <p:cNvPr id="5" name="文本框 4"/>
            <p:cNvSpPr txBox="1"/>
            <p:nvPr/>
          </p:nvSpPr>
          <p:spPr>
            <a:xfrm>
              <a:off x="13077" y="5992"/>
              <a:ext cx="6124" cy="1016"/>
            </a:xfrm>
            <a:prstGeom prst="rect">
              <a:avLst/>
            </a:prstGeom>
            <a:pattFill prst="pct5">
              <a:fgClr>
                <a:srgbClr val="0070C0"/>
              </a:fgClr>
              <a:bgClr>
                <a:schemeClr val="bg2">
                  <a:lumMod val="20000"/>
                  <a:lumOff val="80000"/>
                </a:schemeClr>
              </a:bgClr>
            </a:pattFill>
          </p:spPr>
          <p:txBody>
            <a:bodyPr wrap="square" rtlCol="0" anchor="t">
              <a:spAutoFit/>
            </a:bodyPr>
            <a:lstStyle/>
            <a:p>
              <a:pPr algn="ctr"/>
              <a:r>
                <a:rPr lang="zh-CN" altLang="en-US" b="1">
                  <a:solidFill>
                    <a:srgbClr val="002060"/>
                  </a:solidFill>
                  <a:latin typeface="华文中宋" panose="02010600040101010101" pitchFamily="2" charset="-122"/>
                  <a:ea typeface="华文中宋" panose="02010600040101010101" pitchFamily="2" charset="-122"/>
                  <a:cs typeface="华文中宋" panose="02010600040101010101" pitchFamily="2" charset="-122"/>
                </a:rPr>
                <a:t>任务二 听觉智能</a:t>
              </a:r>
            </a:p>
            <a:p>
              <a:pPr algn="ctr"/>
              <a:r>
                <a:rPr lang="zh-CN" altLang="en-US" b="1">
                  <a:solidFill>
                    <a:srgbClr val="002060"/>
                  </a:solidFill>
                  <a:latin typeface="华文中宋" panose="02010600040101010101" pitchFamily="2" charset="-122"/>
                  <a:ea typeface="华文中宋" panose="02010600040101010101" pitchFamily="2" charset="-122"/>
                  <a:cs typeface="华文中宋" panose="02010600040101010101" pitchFamily="2" charset="-122"/>
                </a:rPr>
                <a:t>——机器如何“闻声识人”</a:t>
              </a: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413" y="2058987"/>
            <a:ext cx="8383588" cy="3541714"/>
          </a:xfrm>
        </p:spPr>
        <p:txBody>
          <a:bodyPr>
            <a:normAutofit/>
          </a:bodyPr>
          <a:lstStyle/>
          <a:p>
            <a:pPr marL="0" indent="0" algn="just">
              <a:lnSpc>
                <a:spcPct val="150000"/>
              </a:lnSpc>
              <a:buNone/>
            </a:pPr>
            <a:r>
              <a:rPr dirty="0">
                <a:solidFill>
                  <a:schemeClr val="bg1"/>
                </a:solidFill>
                <a:latin typeface="宋体" panose="02010600030101010101" pitchFamily="2" charset="-122"/>
                <a:ea typeface="宋体" panose="02010600030101010101" pitchFamily="2" charset="-122"/>
              </a:rPr>
              <a:t>1. 理解并掌握语音识别技术的含义及应用领域</a:t>
            </a:r>
          </a:p>
          <a:p>
            <a:pPr marL="0" indent="0" algn="just">
              <a:lnSpc>
                <a:spcPct val="150000"/>
              </a:lnSpc>
              <a:buNone/>
            </a:pPr>
            <a:r>
              <a:rPr dirty="0">
                <a:solidFill>
                  <a:schemeClr val="bg1"/>
                </a:solidFill>
                <a:latin typeface="宋体" panose="02010600030101010101" pitchFamily="2" charset="-122"/>
                <a:ea typeface="宋体" panose="02010600030101010101" pitchFamily="2" charset="-122"/>
              </a:rPr>
              <a:t>2. 了解声纹识别与语音识别的区别与联系</a:t>
            </a:r>
          </a:p>
          <a:p>
            <a:pPr marL="0" indent="0" algn="just">
              <a:lnSpc>
                <a:spcPct val="150000"/>
              </a:lnSpc>
              <a:buNone/>
            </a:pPr>
            <a:r>
              <a:rPr dirty="0">
                <a:solidFill>
                  <a:schemeClr val="bg1"/>
                </a:solidFill>
                <a:latin typeface="宋体" panose="02010600030101010101" pitchFamily="2" charset="-122"/>
                <a:ea typeface="宋体" panose="02010600030101010101" pitchFamily="2" charset="-122"/>
              </a:rPr>
              <a:t>3. 进行语音识别的项目实训 </a:t>
            </a:r>
          </a:p>
        </p:txBody>
      </p:sp>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教学目标</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pic>
        <p:nvPicPr>
          <p:cNvPr id="8" name="图片 7"/>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11741" t="4289" r="11741"/>
          <a:stretch>
            <a:fillRect/>
          </a:stretch>
        </p:blipFill>
        <p:spPr>
          <a:xfrm flipH="1">
            <a:off x="10007600" y="2336846"/>
            <a:ext cx="2184400" cy="218430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413" y="1263374"/>
            <a:ext cx="9082087" cy="4452730"/>
          </a:xfrm>
        </p:spPr>
        <p:txBody>
          <a:bodyPr>
            <a:noAutofit/>
          </a:bodyPr>
          <a:lstStyle/>
          <a:p>
            <a:pPr marL="0" indent="0" algn="just">
              <a:lnSpc>
                <a:spcPct val="150000"/>
              </a:lnSpc>
              <a:buNone/>
            </a:pPr>
            <a:r>
              <a:rPr b="1" dirty="0">
                <a:solidFill>
                  <a:schemeClr val="bg1"/>
                </a:solidFill>
                <a:latin typeface="宋体" panose="02010600030101010101" pitchFamily="2" charset="-122"/>
                <a:ea typeface="宋体" panose="02010600030101010101" pitchFamily="2" charset="-122"/>
              </a:rPr>
              <a:t>1. 知识点</a:t>
            </a:r>
          </a:p>
          <a:p>
            <a:pPr marL="0" indent="0" algn="just">
              <a:lnSpc>
                <a:spcPct val="150000"/>
              </a:lnSpc>
              <a:buNone/>
            </a:pPr>
            <a:r>
              <a:rPr sz="2000" dirty="0">
                <a:solidFill>
                  <a:schemeClr val="bg1"/>
                </a:solidFill>
                <a:latin typeface="宋体" panose="02010600030101010101" pitchFamily="2" charset="-122"/>
                <a:ea typeface="宋体" panose="02010600030101010101" pitchFamily="2" charset="-122"/>
              </a:rPr>
              <a:t>语音识别  语音特征提取   人机对话系统的角色演进   声纹识别</a:t>
            </a:r>
          </a:p>
          <a:p>
            <a:pPr marL="0" indent="0" algn="just">
              <a:lnSpc>
                <a:spcPct val="150000"/>
              </a:lnSpc>
              <a:buNone/>
            </a:pPr>
            <a:r>
              <a:rPr b="1" dirty="0">
                <a:solidFill>
                  <a:schemeClr val="bg1"/>
                </a:solidFill>
                <a:latin typeface="宋体" panose="02010600030101010101" pitchFamily="2" charset="-122"/>
                <a:ea typeface="宋体" panose="02010600030101010101" pitchFamily="2" charset="-122"/>
              </a:rPr>
              <a:t>2. 技能点</a:t>
            </a:r>
          </a:p>
          <a:p>
            <a:pPr marL="0" indent="0" algn="just">
              <a:lnSpc>
                <a:spcPct val="150000"/>
              </a:lnSpc>
              <a:buNone/>
            </a:pPr>
            <a:r>
              <a:rPr sz="2000" dirty="0">
                <a:solidFill>
                  <a:schemeClr val="bg1"/>
                </a:solidFill>
                <a:latin typeface="宋体" panose="02010600030101010101" pitchFamily="2" charset="-122"/>
                <a:ea typeface="宋体" panose="02010600030101010101" pitchFamily="2" charset="-122"/>
              </a:rPr>
              <a:t>掌握语音识别为文本、文本识别为语音的双向实训操作</a:t>
            </a:r>
          </a:p>
          <a:p>
            <a:pPr marL="0" indent="0" algn="just">
              <a:lnSpc>
                <a:spcPct val="150000"/>
              </a:lnSpc>
              <a:buNone/>
            </a:pPr>
            <a:r>
              <a:rPr b="1" dirty="0">
                <a:solidFill>
                  <a:schemeClr val="bg1"/>
                </a:solidFill>
                <a:latin typeface="宋体" panose="02010600030101010101" pitchFamily="2" charset="-122"/>
                <a:ea typeface="宋体" panose="02010600030101010101" pitchFamily="2" charset="-122"/>
              </a:rPr>
              <a:t>3. 重难点</a:t>
            </a:r>
          </a:p>
          <a:p>
            <a:pPr marL="0" indent="0" algn="just">
              <a:lnSpc>
                <a:spcPct val="150000"/>
              </a:lnSpc>
              <a:buNone/>
            </a:pPr>
            <a:r>
              <a:rPr sz="2000" dirty="0">
                <a:solidFill>
                  <a:schemeClr val="bg1"/>
                </a:solidFill>
                <a:latin typeface="宋体" panose="02010600030101010101" pitchFamily="2" charset="-122"/>
                <a:ea typeface="宋体" panose="02010600030101010101" pitchFamily="2" charset="-122"/>
              </a:rPr>
              <a:t>本任务的重点是理解语音识别、声纹识别技术的含义、应用领域及相互间的区别和联系,语音如何转变成文本的技术和流程。难点是通过本任务的学习，深度思考语音识别、语义理解、自然语言生成这样一个人机对话系统的演进过程。</a:t>
            </a:r>
          </a:p>
        </p:txBody>
      </p:sp>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教学要求</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pic>
        <p:nvPicPr>
          <p:cNvPr id="8" name="图片 7"/>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24025" y="2760112"/>
            <a:ext cx="1337775" cy="133777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内容概览</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grpSp>
        <p:nvGrpSpPr>
          <p:cNvPr id="942" name="Page"/>
          <p:cNvGrpSpPr/>
          <p:nvPr/>
        </p:nvGrpSpPr>
        <p:grpSpPr>
          <a:xfrm>
            <a:off x="875430" y="1287780"/>
            <a:ext cx="10437963" cy="4858385"/>
            <a:chOff x="390000" y="12000"/>
            <a:chExt cx="5682000" cy="2031121"/>
          </a:xfrm>
        </p:grpSpPr>
        <p:sp>
          <p:nvSpPr>
            <p:cNvPr id="943" name="MMConnector"/>
            <p:cNvSpPr/>
            <p:nvPr/>
          </p:nvSpPr>
          <p:spPr>
            <a:xfrm>
              <a:off x="1110000" y="1445250"/>
              <a:ext cx="581625" cy="597871"/>
            </a:xfrm>
            <a:custGeom>
              <a:avLst/>
              <a:gdLst/>
              <a:ahLst/>
              <a:cxnLst/>
              <a:rect l="0" t="0" r="0" b="0"/>
              <a:pathLst>
                <a:path w="581625" h="597871">
                  <a:moveTo>
                    <a:pt x="-56911" y="-111676"/>
                  </a:moveTo>
                  <a:cubicBezTo>
                    <a:pt x="-50471" y="-99166"/>
                    <a:pt x="-44162" y="-86611"/>
                    <a:pt x="-37900" y="-74048"/>
                  </a:cubicBezTo>
                  <a:cubicBezTo>
                    <a:pt x="-31637" y="-61485"/>
                    <a:pt x="-25421" y="-48913"/>
                    <a:pt x="-19229" y="-36343"/>
                  </a:cubicBezTo>
                  <a:cubicBezTo>
                    <a:pt x="-13036" y="-23774"/>
                    <a:pt x="-6867" y="-11207"/>
                    <a:pt x="-683" y="1340"/>
                  </a:cubicBezTo>
                  <a:cubicBezTo>
                    <a:pt x="5501" y="13888"/>
                    <a:pt x="11699" y="26416"/>
                    <a:pt x="17946" y="38908"/>
                  </a:cubicBezTo>
                  <a:cubicBezTo>
                    <a:pt x="24192" y="51401"/>
                    <a:pt x="30486" y="63857"/>
                    <a:pt x="36863" y="76261"/>
                  </a:cubicBezTo>
                  <a:cubicBezTo>
                    <a:pt x="43241" y="88664"/>
                    <a:pt x="49701" y="101014"/>
                    <a:pt x="56280" y="113290"/>
                  </a:cubicBezTo>
                  <a:cubicBezTo>
                    <a:pt x="62859" y="125565"/>
                    <a:pt x="69556" y="137766"/>
                    <a:pt x="76411" y="149868"/>
                  </a:cubicBezTo>
                  <a:cubicBezTo>
                    <a:pt x="83266" y="161970"/>
                    <a:pt x="90277" y="173972"/>
                    <a:pt x="97486" y="185844"/>
                  </a:cubicBezTo>
                  <a:cubicBezTo>
                    <a:pt x="104694" y="197716"/>
                    <a:pt x="112100" y="209458"/>
                    <a:pt x="119745" y="221030"/>
                  </a:cubicBezTo>
                  <a:cubicBezTo>
                    <a:pt x="127391" y="232603"/>
                    <a:pt x="135276" y="244007"/>
                    <a:pt x="143444" y="255192"/>
                  </a:cubicBezTo>
                  <a:cubicBezTo>
                    <a:pt x="151612" y="266378"/>
                    <a:pt x="160065" y="277346"/>
                    <a:pt x="168844" y="288035"/>
                  </a:cubicBezTo>
                  <a:cubicBezTo>
                    <a:pt x="177623" y="298724"/>
                    <a:pt x="186729" y="309134"/>
                    <a:pt x="196201" y="319191"/>
                  </a:cubicBezTo>
                  <a:cubicBezTo>
                    <a:pt x="205673" y="329247"/>
                    <a:pt x="215510" y="338951"/>
                    <a:pt x="225741" y="348213"/>
                  </a:cubicBezTo>
                  <a:cubicBezTo>
                    <a:pt x="235973" y="357476"/>
                    <a:pt x="246597" y="366298"/>
                    <a:pt x="257623" y="374586"/>
                  </a:cubicBezTo>
                  <a:cubicBezTo>
                    <a:pt x="268648" y="382874"/>
                    <a:pt x="280074" y="390628"/>
                    <a:pt x="291884" y="397757"/>
                  </a:cubicBezTo>
                  <a:cubicBezTo>
                    <a:pt x="303695" y="404885"/>
                    <a:pt x="315891" y="411390"/>
                    <a:pt x="328405" y="417204"/>
                  </a:cubicBezTo>
                  <a:cubicBezTo>
                    <a:pt x="340920" y="423019"/>
                    <a:pt x="353752" y="428144"/>
                    <a:pt x="366889" y="432531"/>
                  </a:cubicBezTo>
                  <a:cubicBezTo>
                    <a:pt x="380026" y="436918"/>
                    <a:pt x="393467" y="440567"/>
                    <a:pt x="406900" y="443540"/>
                  </a:cubicBezTo>
                  <a:cubicBezTo>
                    <a:pt x="420332" y="446513"/>
                    <a:pt x="433757" y="448811"/>
                    <a:pt x="447939" y="450270"/>
                  </a:cubicBezTo>
                  <a:cubicBezTo>
                    <a:pt x="462121" y="451728"/>
                    <a:pt x="477060" y="452347"/>
                    <a:pt x="492000" y="452966"/>
                  </a:cubicBezTo>
                  <a:cubicBezTo>
                    <a:pt x="494158" y="453056"/>
                    <a:pt x="495600" y="454350"/>
                    <a:pt x="495600" y="456000"/>
                  </a:cubicBezTo>
                  <a:cubicBezTo>
                    <a:pt x="495600" y="457650"/>
                    <a:pt x="494160" y="459069"/>
                    <a:pt x="492000" y="459034"/>
                  </a:cubicBezTo>
                  <a:cubicBezTo>
                    <a:pt x="476841" y="458789"/>
                    <a:pt x="461683" y="458545"/>
                    <a:pt x="447231" y="457442"/>
                  </a:cubicBezTo>
                  <a:cubicBezTo>
                    <a:pt x="432779" y="456340"/>
                    <a:pt x="419034" y="454380"/>
                    <a:pt x="405235" y="451719"/>
                  </a:cubicBezTo>
                  <a:cubicBezTo>
                    <a:pt x="391437" y="449059"/>
                    <a:pt x="377585" y="445698"/>
                    <a:pt x="363998" y="441566"/>
                  </a:cubicBezTo>
                  <a:cubicBezTo>
                    <a:pt x="350412" y="437434"/>
                    <a:pt x="337092" y="432531"/>
                    <a:pt x="324064" y="426903"/>
                  </a:cubicBezTo>
                  <a:cubicBezTo>
                    <a:pt x="311037" y="421275"/>
                    <a:pt x="298303" y="414922"/>
                    <a:pt x="285943" y="407912"/>
                  </a:cubicBezTo>
                  <a:cubicBezTo>
                    <a:pt x="273582" y="400901"/>
                    <a:pt x="261596" y="393234"/>
                    <a:pt x="250011" y="385008"/>
                  </a:cubicBezTo>
                  <a:cubicBezTo>
                    <a:pt x="238426" y="376781"/>
                    <a:pt x="227242" y="367996"/>
                    <a:pt x="216459" y="358754"/>
                  </a:cubicBezTo>
                  <a:cubicBezTo>
                    <a:pt x="205676" y="349512"/>
                    <a:pt x="195295" y="339813"/>
                    <a:pt x="185291" y="329753"/>
                  </a:cubicBezTo>
                  <a:cubicBezTo>
                    <a:pt x="175287" y="319692"/>
                    <a:pt x="165660" y="309271"/>
                    <a:pt x="156372" y="298568"/>
                  </a:cubicBezTo>
                  <a:cubicBezTo>
                    <a:pt x="147084" y="287866"/>
                    <a:pt x="138136" y="276882"/>
                    <a:pt x="129483" y="265684"/>
                  </a:cubicBezTo>
                  <a:cubicBezTo>
                    <a:pt x="120830" y="254486"/>
                    <a:pt x="112472" y="243073"/>
                    <a:pt x="104365" y="231497"/>
                  </a:cubicBezTo>
                  <a:cubicBezTo>
                    <a:pt x="96258" y="219920"/>
                    <a:pt x="88401" y="208181"/>
                    <a:pt x="80752" y="196321"/>
                  </a:cubicBezTo>
                  <a:cubicBezTo>
                    <a:pt x="73102" y="184460"/>
                    <a:pt x="65660" y="172478"/>
                    <a:pt x="58383" y="160407"/>
                  </a:cubicBezTo>
                  <a:cubicBezTo>
                    <a:pt x="51106" y="148337"/>
                    <a:pt x="43996" y="136177"/>
                    <a:pt x="37013" y="123956"/>
                  </a:cubicBezTo>
                  <a:cubicBezTo>
                    <a:pt x="30030" y="111735"/>
                    <a:pt x="23174" y="99453"/>
                    <a:pt x="16411" y="87131"/>
                  </a:cubicBezTo>
                  <a:cubicBezTo>
                    <a:pt x="9647" y="74810"/>
                    <a:pt x="2975" y="62450"/>
                    <a:pt x="-3641" y="50071"/>
                  </a:cubicBezTo>
                  <a:cubicBezTo>
                    <a:pt x="-10256" y="37692"/>
                    <a:pt x="-16814" y="25295"/>
                    <a:pt x="-23348" y="12897"/>
                  </a:cubicBezTo>
                  <a:cubicBezTo>
                    <a:pt x="-29882" y="499"/>
                    <a:pt x="-36392" y="-11899"/>
                    <a:pt x="-42913" y="-24277"/>
                  </a:cubicBezTo>
                  <a:cubicBezTo>
                    <a:pt x="-49434" y="-36654"/>
                    <a:pt x="-55967" y="-49011"/>
                    <a:pt x="-62534" y="-61336"/>
                  </a:cubicBezTo>
                  <a:cubicBezTo>
                    <a:pt x="-69101" y="-73661"/>
                    <a:pt x="-75703" y="-85954"/>
                    <a:pt x="-82412" y="-98162"/>
                  </a:cubicBezTo>
                  <a:cubicBezTo>
                    <a:pt x="-89122" y="-110371"/>
                    <a:pt x="-95939" y="-122497"/>
                    <a:pt x="-102757" y="-134622"/>
                  </a:cubicBezTo>
                  <a:cubicBezTo>
                    <a:pt x="-108050" y="-144036"/>
                    <a:pt x="-105546" y="-153643"/>
                    <a:pt x="-98324" y="-157630"/>
                  </a:cubicBezTo>
                  <a:cubicBezTo>
                    <a:pt x="-91101" y="-161617"/>
                    <a:pt x="-81528" y="-158675"/>
                    <a:pt x="-76493" y="-149121"/>
                  </a:cubicBezTo>
                  <a:cubicBezTo>
                    <a:pt x="-69922" y="-136654"/>
                    <a:pt x="-63351" y="-124187"/>
                    <a:pt x="-56911" y="-111676"/>
                  </a:cubicBezTo>
                  <a:close/>
                </a:path>
              </a:pathLst>
            </a:custGeom>
            <a:solidFill>
              <a:srgbClr val="01928F"/>
            </a:solidFill>
            <a:ln w="6000" cap="rnd">
              <a:solidFill>
                <a:srgbClr val="01928F"/>
              </a:solidFill>
              <a:round/>
            </a:ln>
          </p:spPr>
        </p:sp>
        <p:sp>
          <p:nvSpPr>
            <p:cNvPr id="944" name="MMConnector"/>
            <p:cNvSpPr/>
            <p:nvPr/>
          </p:nvSpPr>
          <p:spPr>
            <a:xfrm>
              <a:off x="2553000" y="1841625"/>
              <a:ext cx="162000" cy="119250"/>
            </a:xfrm>
            <a:custGeom>
              <a:avLst/>
              <a:gdLst/>
              <a:ahLst/>
              <a:cxnLst/>
              <a:rect l="0" t="0" r="0" b="0"/>
              <a:pathLst>
                <a:path w="162000" h="119250" fill="none">
                  <a:moveTo>
                    <a:pt x="-81000" y="59625"/>
                  </a:moveTo>
                  <a:cubicBezTo>
                    <a:pt x="-2346" y="59625"/>
                    <a:pt x="74" y="-59625"/>
                    <a:pt x="81000" y="-59625"/>
                  </a:cubicBezTo>
                </a:path>
              </a:pathLst>
            </a:custGeom>
            <a:noFill/>
            <a:ln w="12000" cap="rnd">
              <a:solidFill>
                <a:srgbClr val="01928F"/>
              </a:solidFill>
              <a:round/>
            </a:ln>
          </p:spPr>
        </p:sp>
        <p:sp>
          <p:nvSpPr>
            <p:cNvPr id="945" name="MMConnector"/>
            <p:cNvSpPr/>
            <p:nvPr/>
          </p:nvSpPr>
          <p:spPr>
            <a:xfrm>
              <a:off x="2553000" y="1933875"/>
              <a:ext cx="162000" cy="65250"/>
            </a:xfrm>
            <a:custGeom>
              <a:avLst/>
              <a:gdLst/>
              <a:ahLst/>
              <a:cxnLst/>
              <a:rect l="0" t="0" r="0" b="0"/>
              <a:pathLst>
                <a:path w="162000" h="65250" fill="none">
                  <a:moveTo>
                    <a:pt x="-81000" y="-32625"/>
                  </a:moveTo>
                  <a:cubicBezTo>
                    <a:pt x="-8545" y="-32625"/>
                    <a:pt x="14538" y="32625"/>
                    <a:pt x="81000" y="32625"/>
                  </a:cubicBezTo>
                </a:path>
              </a:pathLst>
            </a:custGeom>
            <a:noFill/>
            <a:ln w="12000" cap="rnd">
              <a:solidFill>
                <a:srgbClr val="01928F"/>
              </a:solidFill>
              <a:round/>
            </a:ln>
          </p:spPr>
        </p:sp>
        <p:sp>
          <p:nvSpPr>
            <p:cNvPr id="946" name="MMConnector"/>
            <p:cNvSpPr/>
            <p:nvPr/>
          </p:nvSpPr>
          <p:spPr>
            <a:xfrm>
              <a:off x="1110000" y="1166625"/>
              <a:ext cx="430690" cy="149271"/>
            </a:xfrm>
            <a:custGeom>
              <a:avLst/>
              <a:gdLst/>
              <a:ahLst/>
              <a:cxnLst/>
              <a:rect l="0" t="0" r="0" b="0"/>
              <a:pathLst>
                <a:path w="430690" h="149271">
                  <a:moveTo>
                    <a:pt x="104329" y="38008"/>
                  </a:moveTo>
                  <a:cubicBezTo>
                    <a:pt x="116080" y="45476"/>
                    <a:pt x="127888" y="52810"/>
                    <a:pt x="139781" y="59978"/>
                  </a:cubicBezTo>
                  <a:cubicBezTo>
                    <a:pt x="151674" y="67146"/>
                    <a:pt x="163652" y="74147"/>
                    <a:pt x="175746" y="80918"/>
                  </a:cubicBezTo>
                  <a:cubicBezTo>
                    <a:pt x="187840" y="87688"/>
                    <a:pt x="200051" y="94230"/>
                    <a:pt x="212399" y="100485"/>
                  </a:cubicBezTo>
                  <a:cubicBezTo>
                    <a:pt x="224747" y="106740"/>
                    <a:pt x="237233" y="112709"/>
                    <a:pt x="249870" y="118336"/>
                  </a:cubicBezTo>
                  <a:cubicBezTo>
                    <a:pt x="262506" y="123963"/>
                    <a:pt x="275294" y="129247"/>
                    <a:pt x="288234" y="134139"/>
                  </a:cubicBezTo>
                  <a:cubicBezTo>
                    <a:pt x="301174" y="139030"/>
                    <a:pt x="314267" y="143528"/>
                    <a:pt x="327498" y="147594"/>
                  </a:cubicBezTo>
                  <a:cubicBezTo>
                    <a:pt x="340730" y="151661"/>
                    <a:pt x="354099" y="155295"/>
                    <a:pt x="367600" y="158460"/>
                  </a:cubicBezTo>
                  <a:cubicBezTo>
                    <a:pt x="381100" y="161625"/>
                    <a:pt x="394731" y="164320"/>
                    <a:pt x="408411" y="166574"/>
                  </a:cubicBezTo>
                  <a:cubicBezTo>
                    <a:pt x="422092" y="168828"/>
                    <a:pt x="435822" y="170642"/>
                    <a:pt x="449761" y="171866"/>
                  </a:cubicBezTo>
                  <a:cubicBezTo>
                    <a:pt x="463701" y="173090"/>
                    <a:pt x="477851" y="173726"/>
                    <a:pt x="492000" y="174361"/>
                  </a:cubicBezTo>
                  <a:cubicBezTo>
                    <a:pt x="494158" y="174458"/>
                    <a:pt x="495600" y="175725"/>
                    <a:pt x="495600" y="177375"/>
                  </a:cubicBezTo>
                  <a:cubicBezTo>
                    <a:pt x="495600" y="179025"/>
                    <a:pt x="494160" y="180376"/>
                    <a:pt x="492000" y="180389"/>
                  </a:cubicBezTo>
                  <a:cubicBezTo>
                    <a:pt x="477689" y="180478"/>
                    <a:pt x="463377" y="180567"/>
                    <a:pt x="449212" y="180055"/>
                  </a:cubicBezTo>
                  <a:cubicBezTo>
                    <a:pt x="435046" y="179544"/>
                    <a:pt x="421025" y="178432"/>
                    <a:pt x="407008" y="176865"/>
                  </a:cubicBezTo>
                  <a:cubicBezTo>
                    <a:pt x="392990" y="175298"/>
                    <a:pt x="378976" y="173276"/>
                    <a:pt x="365048" y="170764"/>
                  </a:cubicBezTo>
                  <a:cubicBezTo>
                    <a:pt x="351119" y="168252"/>
                    <a:pt x="337277" y="165251"/>
                    <a:pt x="323540" y="161798"/>
                  </a:cubicBezTo>
                  <a:cubicBezTo>
                    <a:pt x="309802" y="158345"/>
                    <a:pt x="296169" y="154439"/>
                    <a:pt x="282667" y="150121"/>
                  </a:cubicBezTo>
                  <a:cubicBezTo>
                    <a:pt x="269164" y="145803"/>
                    <a:pt x="255792" y="141073"/>
                    <a:pt x="242560" y="135986"/>
                  </a:cubicBezTo>
                  <a:cubicBezTo>
                    <a:pt x="229328" y="130898"/>
                    <a:pt x="216236" y="125454"/>
                    <a:pt x="203282" y="119716"/>
                  </a:cubicBezTo>
                  <a:cubicBezTo>
                    <a:pt x="190329" y="113978"/>
                    <a:pt x="177514" y="107946"/>
                    <a:pt x="164826" y="101684"/>
                  </a:cubicBezTo>
                  <a:cubicBezTo>
                    <a:pt x="152139" y="95421"/>
                    <a:pt x="139578" y="88929"/>
                    <a:pt x="127120" y="82276"/>
                  </a:cubicBezTo>
                  <a:cubicBezTo>
                    <a:pt x="114662" y="75622"/>
                    <a:pt x="102305" y="68807"/>
                    <a:pt x="90041" y="61880"/>
                  </a:cubicBezTo>
                  <a:cubicBezTo>
                    <a:pt x="77777" y="54952"/>
                    <a:pt x="65606" y="47911"/>
                    <a:pt x="53434" y="40870"/>
                  </a:cubicBezTo>
                  <a:cubicBezTo>
                    <a:pt x="44086" y="35462"/>
                    <a:pt x="41659" y="25674"/>
                    <a:pt x="45991" y="18653"/>
                  </a:cubicBezTo>
                  <a:cubicBezTo>
                    <a:pt x="50323" y="11632"/>
                    <a:pt x="60131" y="9453"/>
                    <a:pt x="69186" y="15338"/>
                  </a:cubicBezTo>
                  <a:cubicBezTo>
                    <a:pt x="80882" y="22939"/>
                    <a:pt x="92577" y="30540"/>
                    <a:pt x="104329" y="38008"/>
                  </a:cubicBezTo>
                  <a:close/>
                </a:path>
              </a:pathLst>
            </a:custGeom>
            <a:solidFill>
              <a:srgbClr val="5FB7F1"/>
            </a:solidFill>
            <a:ln w="6000" cap="rnd">
              <a:solidFill>
                <a:srgbClr val="5FB7F1"/>
              </a:solidFill>
              <a:round/>
            </a:ln>
          </p:spPr>
        </p:sp>
        <p:sp>
          <p:nvSpPr>
            <p:cNvPr id="947" name="MMConnector"/>
            <p:cNvSpPr/>
            <p:nvPr/>
          </p:nvSpPr>
          <p:spPr>
            <a:xfrm>
              <a:off x="2616188" y="1175250"/>
              <a:ext cx="162000" cy="337500"/>
            </a:xfrm>
            <a:custGeom>
              <a:avLst/>
              <a:gdLst/>
              <a:ahLst/>
              <a:cxnLst/>
              <a:rect l="0" t="0" r="0" b="0"/>
              <a:pathLst>
                <a:path w="162000" h="337500" fill="none">
                  <a:moveTo>
                    <a:pt x="-81000" y="168750"/>
                  </a:moveTo>
                  <a:cubicBezTo>
                    <a:pt x="19271" y="168750"/>
                    <a:pt x="-50367" y="-168750"/>
                    <a:pt x="81000" y="-168750"/>
                  </a:cubicBezTo>
                </a:path>
              </a:pathLst>
            </a:custGeom>
            <a:noFill/>
            <a:ln w="12000" cap="rnd">
              <a:solidFill>
                <a:srgbClr val="5FB7F1"/>
              </a:solidFill>
              <a:round/>
            </a:ln>
          </p:spPr>
        </p:sp>
        <p:sp>
          <p:nvSpPr>
            <p:cNvPr id="957" name="MMConnector"/>
            <p:cNvSpPr/>
            <p:nvPr/>
          </p:nvSpPr>
          <p:spPr>
            <a:xfrm>
              <a:off x="1110000" y="762750"/>
              <a:ext cx="378000" cy="143544"/>
            </a:xfrm>
            <a:custGeom>
              <a:avLst/>
              <a:gdLst/>
              <a:ahLst/>
              <a:cxnLst/>
              <a:rect l="0" t="0" r="0" b="0"/>
              <a:pathLst>
                <a:path w="378000" h="143544">
                  <a:moveTo>
                    <a:pt x="140036" y="-118964"/>
                  </a:moveTo>
                  <a:cubicBezTo>
                    <a:pt x="151858" y="-126796"/>
                    <a:pt x="163883" y="-134365"/>
                    <a:pt x="176090" y="-141648"/>
                  </a:cubicBezTo>
                  <a:cubicBezTo>
                    <a:pt x="188296" y="-148932"/>
                    <a:pt x="200683" y="-155932"/>
                    <a:pt x="213274" y="-162559"/>
                  </a:cubicBezTo>
                  <a:cubicBezTo>
                    <a:pt x="225865" y="-169185"/>
                    <a:pt x="238661" y="-175439"/>
                    <a:pt x="251657" y="-181251"/>
                  </a:cubicBezTo>
                  <a:cubicBezTo>
                    <a:pt x="264653" y="-187063"/>
                    <a:pt x="277850" y="-192433"/>
                    <a:pt x="291213" y="-197298"/>
                  </a:cubicBezTo>
                  <a:cubicBezTo>
                    <a:pt x="304577" y="-202163"/>
                    <a:pt x="318108" y="-206523"/>
                    <a:pt x="331819" y="-210335"/>
                  </a:cubicBezTo>
                  <a:cubicBezTo>
                    <a:pt x="345530" y="-214147"/>
                    <a:pt x="359422" y="-217410"/>
                    <a:pt x="373258" y="-220099"/>
                  </a:cubicBezTo>
                  <a:cubicBezTo>
                    <a:pt x="387093" y="-222789"/>
                    <a:pt x="400872" y="-224903"/>
                    <a:pt x="415255" y="-226468"/>
                  </a:cubicBezTo>
                  <a:cubicBezTo>
                    <a:pt x="429638" y="-228032"/>
                    <a:pt x="444625" y="-229047"/>
                    <a:pt x="457517" y="-229461"/>
                  </a:cubicBezTo>
                  <a:cubicBezTo>
                    <a:pt x="470408" y="-229874"/>
                    <a:pt x="481204" y="-229687"/>
                    <a:pt x="492000" y="-229500"/>
                  </a:cubicBezTo>
                  <a:cubicBezTo>
                    <a:pt x="494160" y="-229463"/>
                    <a:pt x="495600" y="-228150"/>
                    <a:pt x="495600" y="-226500"/>
                  </a:cubicBezTo>
                  <a:cubicBezTo>
                    <a:pt x="495600" y="-224850"/>
                    <a:pt x="494158" y="-223588"/>
                    <a:pt x="492000" y="-223500"/>
                  </a:cubicBezTo>
                  <a:cubicBezTo>
                    <a:pt x="481331" y="-223063"/>
                    <a:pt x="470662" y="-222626"/>
                    <a:pt x="458002" y="-221481"/>
                  </a:cubicBezTo>
                  <a:cubicBezTo>
                    <a:pt x="445341" y="-220335"/>
                    <a:pt x="430690" y="-218481"/>
                    <a:pt x="416701" y="-216129"/>
                  </a:cubicBezTo>
                  <a:cubicBezTo>
                    <a:pt x="402712" y="-213777"/>
                    <a:pt x="389385" y="-210928"/>
                    <a:pt x="376066" y="-207525"/>
                  </a:cubicBezTo>
                  <a:cubicBezTo>
                    <a:pt x="362747" y="-204121"/>
                    <a:pt x="349435" y="-200163"/>
                    <a:pt x="336353" y="-195691"/>
                  </a:cubicBezTo>
                  <a:cubicBezTo>
                    <a:pt x="323270" y="-191219"/>
                    <a:pt x="310418" y="-186235"/>
                    <a:pt x="297767" y="-180776"/>
                  </a:cubicBezTo>
                  <a:cubicBezTo>
                    <a:pt x="285117" y="-175317"/>
                    <a:pt x="272668" y="-169385"/>
                    <a:pt x="260438" y="-163037"/>
                  </a:cubicBezTo>
                  <a:cubicBezTo>
                    <a:pt x="248208" y="-156690"/>
                    <a:pt x="236198" y="-149928"/>
                    <a:pt x="224396" y="-142811"/>
                  </a:cubicBezTo>
                  <a:cubicBezTo>
                    <a:pt x="212595" y="-135693"/>
                    <a:pt x="201001" y="-128220"/>
                    <a:pt x="189582" y="-120472"/>
                  </a:cubicBezTo>
                  <a:cubicBezTo>
                    <a:pt x="178164" y="-112723"/>
                    <a:pt x="166921" y="-104699"/>
                    <a:pt x="155858" y="-96404"/>
                  </a:cubicBezTo>
                  <a:cubicBezTo>
                    <a:pt x="144795" y="-88109"/>
                    <a:pt x="133911" y="-79543"/>
                    <a:pt x="123027" y="-70977"/>
                  </a:cubicBezTo>
                  <a:cubicBezTo>
                    <a:pt x="114540" y="-64297"/>
                    <a:pt x="104589" y="-65535"/>
                    <a:pt x="99624" y="-72124"/>
                  </a:cubicBezTo>
                  <a:cubicBezTo>
                    <a:pt x="94659" y="-78713"/>
                    <a:pt x="96112" y="-88762"/>
                    <a:pt x="104973" y="-94936"/>
                  </a:cubicBezTo>
                  <a:cubicBezTo>
                    <a:pt x="116593" y="-103034"/>
                    <a:pt x="128213" y="-111131"/>
                    <a:pt x="140036" y="-118964"/>
                  </a:cubicBezTo>
                  <a:close/>
                </a:path>
              </a:pathLst>
            </a:custGeom>
            <a:solidFill>
              <a:srgbClr val="FF7575"/>
            </a:solidFill>
            <a:ln w="6000" cap="rnd">
              <a:solidFill>
                <a:srgbClr val="FF7575"/>
              </a:solidFill>
              <a:round/>
            </a:ln>
          </p:spPr>
        </p:sp>
        <p:sp>
          <p:nvSpPr>
            <p:cNvPr id="958" name="MMConnector"/>
            <p:cNvSpPr/>
            <p:nvPr/>
          </p:nvSpPr>
          <p:spPr>
            <a:xfrm>
              <a:off x="2586281" y="351375"/>
              <a:ext cx="162000" cy="369750"/>
            </a:xfrm>
            <a:custGeom>
              <a:avLst/>
              <a:gdLst/>
              <a:ahLst/>
              <a:cxnLst/>
              <a:rect l="0" t="0" r="0" b="0"/>
              <a:pathLst>
                <a:path w="162000" h="369750" fill="none">
                  <a:moveTo>
                    <a:pt x="-81000" y="184875"/>
                  </a:moveTo>
                  <a:cubicBezTo>
                    <a:pt x="21758" y="184875"/>
                    <a:pt x="-56168" y="-184875"/>
                    <a:pt x="81000" y="-184875"/>
                  </a:cubicBezTo>
                </a:path>
              </a:pathLst>
            </a:custGeom>
            <a:noFill/>
            <a:ln w="12000" cap="rnd">
              <a:solidFill>
                <a:srgbClr val="FF7575"/>
              </a:solidFill>
              <a:round/>
            </a:ln>
          </p:spPr>
        </p:sp>
        <p:sp>
          <p:nvSpPr>
            <p:cNvPr id="959" name="MMConnector"/>
            <p:cNvSpPr/>
            <p:nvPr/>
          </p:nvSpPr>
          <p:spPr>
            <a:xfrm>
              <a:off x="2616188" y="1267500"/>
              <a:ext cx="162000" cy="153000"/>
            </a:xfrm>
            <a:custGeom>
              <a:avLst/>
              <a:gdLst/>
              <a:ahLst/>
              <a:cxnLst/>
              <a:rect l="0" t="0" r="0" b="0"/>
              <a:pathLst>
                <a:path w="162000" h="153000" fill="none">
                  <a:moveTo>
                    <a:pt x="-81000" y="76500"/>
                  </a:moveTo>
                  <a:cubicBezTo>
                    <a:pt x="1414" y="76500"/>
                    <a:pt x="-8700" y="-76500"/>
                    <a:pt x="81000" y="-76500"/>
                  </a:cubicBezTo>
                </a:path>
              </a:pathLst>
            </a:custGeom>
            <a:noFill/>
            <a:ln w="12000" cap="rnd">
              <a:solidFill>
                <a:srgbClr val="5FB7F1"/>
              </a:solidFill>
              <a:round/>
            </a:ln>
          </p:spPr>
        </p:sp>
        <p:sp>
          <p:nvSpPr>
            <p:cNvPr id="960" name="MMConnector"/>
            <p:cNvSpPr/>
            <p:nvPr/>
          </p:nvSpPr>
          <p:spPr>
            <a:xfrm>
              <a:off x="2586281" y="535875"/>
              <a:ext cx="162000" cy="6000"/>
            </a:xfrm>
            <a:custGeom>
              <a:avLst/>
              <a:gdLst/>
              <a:ahLst/>
              <a:cxnLst/>
              <a:rect l="0" t="0" r="0" b="0"/>
              <a:pathLst>
                <a:path w="162000" h="6000" fill="none">
                  <a:moveTo>
                    <a:pt x="-81000" y="375"/>
                  </a:moveTo>
                  <a:cubicBezTo>
                    <a:pt x="-16200" y="375"/>
                    <a:pt x="32400" y="-375"/>
                    <a:pt x="81000" y="-375"/>
                  </a:cubicBezTo>
                </a:path>
              </a:pathLst>
            </a:custGeom>
            <a:noFill/>
            <a:ln w="12000" cap="rnd">
              <a:solidFill>
                <a:srgbClr val="FF7575"/>
              </a:solidFill>
              <a:round/>
            </a:ln>
          </p:spPr>
        </p:sp>
        <p:sp>
          <p:nvSpPr>
            <p:cNvPr id="961" name="MMConnector"/>
            <p:cNvSpPr/>
            <p:nvPr/>
          </p:nvSpPr>
          <p:spPr>
            <a:xfrm>
              <a:off x="2586281" y="443625"/>
              <a:ext cx="162000" cy="185250"/>
            </a:xfrm>
            <a:custGeom>
              <a:avLst/>
              <a:gdLst/>
              <a:ahLst/>
              <a:cxnLst/>
              <a:rect l="0" t="0" r="0" b="0"/>
              <a:pathLst>
                <a:path w="162000" h="185250" fill="none">
                  <a:moveTo>
                    <a:pt x="-81000" y="92625"/>
                  </a:moveTo>
                  <a:cubicBezTo>
                    <a:pt x="4898" y="92625"/>
                    <a:pt x="-16829" y="-92625"/>
                    <a:pt x="81000" y="-92625"/>
                  </a:cubicBezTo>
                </a:path>
              </a:pathLst>
            </a:custGeom>
            <a:noFill/>
            <a:ln w="12000" cap="rnd">
              <a:solidFill>
                <a:srgbClr val="FF7575"/>
              </a:solidFill>
              <a:round/>
            </a:ln>
          </p:spPr>
        </p:sp>
        <p:sp>
          <p:nvSpPr>
            <p:cNvPr id="962" name="MMConnector"/>
            <p:cNvSpPr/>
            <p:nvPr/>
          </p:nvSpPr>
          <p:spPr>
            <a:xfrm>
              <a:off x="2616188" y="1389750"/>
              <a:ext cx="162000" cy="91500"/>
            </a:xfrm>
            <a:custGeom>
              <a:avLst/>
              <a:gdLst/>
              <a:ahLst/>
              <a:cxnLst/>
              <a:rect l="0" t="0" r="0" b="0"/>
              <a:pathLst>
                <a:path w="162000" h="91500" fill="none">
                  <a:moveTo>
                    <a:pt x="-81000" y="-45750"/>
                  </a:moveTo>
                  <a:cubicBezTo>
                    <a:pt x="-5509" y="-45750"/>
                    <a:pt x="7453" y="45750"/>
                    <a:pt x="81000" y="45750"/>
                  </a:cubicBezTo>
                </a:path>
              </a:pathLst>
            </a:custGeom>
            <a:noFill/>
            <a:ln w="12000" cap="rnd">
              <a:solidFill>
                <a:srgbClr val="5FB7F1"/>
              </a:solidFill>
              <a:round/>
            </a:ln>
          </p:spPr>
        </p:sp>
        <p:sp>
          <p:nvSpPr>
            <p:cNvPr id="963" name="MMConnector"/>
            <p:cNvSpPr/>
            <p:nvPr/>
          </p:nvSpPr>
          <p:spPr>
            <a:xfrm>
              <a:off x="3246188" y="1006500"/>
              <a:ext cx="162000" cy="6000"/>
            </a:xfrm>
            <a:custGeom>
              <a:avLst/>
              <a:gdLst/>
              <a:ahLst/>
              <a:cxnLst/>
              <a:rect l="0" t="0" r="0" b="0"/>
              <a:pathLst>
                <a:path w="162000" h="6000" fill="none">
                  <a:moveTo>
                    <a:pt x="-81000" y="0"/>
                  </a:moveTo>
                  <a:cubicBezTo>
                    <a:pt x="-16200" y="0"/>
                    <a:pt x="32400" y="0"/>
                    <a:pt x="81000" y="0"/>
                  </a:cubicBezTo>
                </a:path>
              </a:pathLst>
            </a:custGeom>
            <a:noFill/>
            <a:ln w="12000" cap="rnd">
              <a:solidFill>
                <a:srgbClr val="5FB7F1"/>
              </a:solidFill>
              <a:round/>
            </a:ln>
          </p:spPr>
        </p:sp>
        <p:sp>
          <p:nvSpPr>
            <p:cNvPr id="964" name="MMConnector"/>
            <p:cNvSpPr/>
            <p:nvPr/>
          </p:nvSpPr>
          <p:spPr>
            <a:xfrm>
              <a:off x="3246188" y="1191000"/>
              <a:ext cx="162000" cy="6000"/>
            </a:xfrm>
            <a:custGeom>
              <a:avLst/>
              <a:gdLst/>
              <a:ahLst/>
              <a:cxnLst/>
              <a:rect l="0" t="0" r="0" b="0"/>
              <a:pathLst>
                <a:path w="162000" h="6000" fill="none">
                  <a:moveTo>
                    <a:pt x="-81000" y="0"/>
                  </a:moveTo>
                  <a:cubicBezTo>
                    <a:pt x="-16200" y="0"/>
                    <a:pt x="32400" y="0"/>
                    <a:pt x="81000" y="0"/>
                  </a:cubicBezTo>
                </a:path>
              </a:pathLst>
            </a:custGeom>
            <a:noFill/>
            <a:ln w="12000" cap="rnd">
              <a:solidFill>
                <a:srgbClr val="5FB7F1"/>
              </a:solidFill>
              <a:round/>
            </a:ln>
          </p:spPr>
        </p:sp>
        <p:sp>
          <p:nvSpPr>
            <p:cNvPr id="965" name="MMConnector"/>
            <p:cNvSpPr/>
            <p:nvPr/>
          </p:nvSpPr>
          <p:spPr>
            <a:xfrm>
              <a:off x="3246188" y="1465500"/>
              <a:ext cx="162000" cy="60000"/>
            </a:xfrm>
            <a:custGeom>
              <a:avLst/>
              <a:gdLst/>
              <a:ahLst/>
              <a:cxnLst/>
              <a:rect l="0" t="0" r="0" b="0"/>
              <a:pathLst>
                <a:path w="162000" h="60000" fill="none">
                  <a:moveTo>
                    <a:pt x="-81000" y="-30000"/>
                  </a:moveTo>
                  <a:cubicBezTo>
                    <a:pt x="-9156" y="-30000"/>
                    <a:pt x="15965" y="30000"/>
                    <a:pt x="81000" y="30000"/>
                  </a:cubicBezTo>
                </a:path>
              </a:pathLst>
            </a:custGeom>
            <a:noFill/>
            <a:ln w="12000" cap="rnd">
              <a:solidFill>
                <a:srgbClr val="5FB7F1"/>
              </a:solidFill>
              <a:round/>
            </a:ln>
          </p:spPr>
        </p:sp>
        <p:sp>
          <p:nvSpPr>
            <p:cNvPr id="966" name="MMConnector"/>
            <p:cNvSpPr/>
            <p:nvPr/>
          </p:nvSpPr>
          <p:spPr>
            <a:xfrm>
              <a:off x="2586281" y="628125"/>
              <a:ext cx="162000" cy="183750"/>
            </a:xfrm>
            <a:custGeom>
              <a:avLst/>
              <a:gdLst/>
              <a:ahLst/>
              <a:cxnLst/>
              <a:rect l="0" t="0" r="0" b="0"/>
              <a:pathLst>
                <a:path w="162000" h="183750" fill="none">
                  <a:moveTo>
                    <a:pt x="-81000" y="-91875"/>
                  </a:moveTo>
                  <a:cubicBezTo>
                    <a:pt x="4739" y="-91875"/>
                    <a:pt x="-16457" y="91875"/>
                    <a:pt x="81000" y="91875"/>
                  </a:cubicBezTo>
                </a:path>
              </a:pathLst>
            </a:custGeom>
            <a:noFill/>
            <a:ln w="12000" cap="rnd">
              <a:solidFill>
                <a:srgbClr val="FF7575"/>
              </a:solidFill>
              <a:round/>
            </a:ln>
          </p:spPr>
        </p:sp>
        <p:sp>
          <p:nvSpPr>
            <p:cNvPr id="968" name="MainIdea"/>
            <p:cNvSpPr/>
            <p:nvPr/>
          </p:nvSpPr>
          <p:spPr>
            <a:xfrm>
              <a:off x="390000" y="684143"/>
              <a:ext cx="1212000" cy="642000"/>
            </a:xfrm>
            <a:custGeom>
              <a:avLst/>
              <a:gdLst>
                <a:gd name="rtl" fmla="*/ 227440 w 1212000"/>
                <a:gd name="rtt" fmla="*/ 101700 h 642000"/>
                <a:gd name="rtr" fmla="*/ 1139160 w 1212000"/>
                <a:gd name="rtb" fmla="*/ 533700 h 642000"/>
              </a:gdLst>
              <a:ahLst/>
              <a:cxnLst/>
              <a:rect l="rtl" t="rtt" r="rtr" b="rtb"/>
              <a:pathLst>
                <a:path w="1212000" h="642000">
                  <a:moveTo>
                    <a:pt x="380223" y="0"/>
                  </a:moveTo>
                  <a:lnTo>
                    <a:pt x="1212000" y="0"/>
                  </a:lnTo>
                  <a:lnTo>
                    <a:pt x="1212000" y="281853"/>
                  </a:lnTo>
                  <a:lnTo>
                    <a:pt x="1212000" y="360147"/>
                  </a:lnTo>
                  <a:cubicBezTo>
                    <a:pt x="1212000" y="515810"/>
                    <a:pt x="1085810" y="642000"/>
                    <a:pt x="955200" y="642000"/>
                  </a:cubicBezTo>
                  <a:lnTo>
                    <a:pt x="380223" y="642000"/>
                  </a:lnTo>
                  <a:lnTo>
                    <a:pt x="0" y="642000"/>
                  </a:lnTo>
                  <a:lnTo>
                    <a:pt x="0" y="281853"/>
                  </a:lnTo>
                  <a:cubicBezTo>
                    <a:pt x="0" y="126190"/>
                    <a:pt x="126190" y="0"/>
                    <a:pt x="256800" y="0"/>
                  </a:cubicBezTo>
                  <a:lnTo>
                    <a:pt x="380223" y="0"/>
                  </a:lnTo>
                  <a:close/>
                </a:path>
              </a:pathLst>
            </a:custGeom>
            <a:solidFill>
              <a:srgbClr val="FFFFFF"/>
            </a:solidFill>
            <a:ln w="12000" cap="flat">
              <a:solidFill>
                <a:srgbClr val="00B0F0"/>
              </a:solidFill>
              <a:round/>
            </a:ln>
          </p:spPr>
          <p:txBody>
            <a:bodyPr wrap="square" lIns="0" tIns="0" rIns="0" bIns="0" rtlCol="0" anchor="ctr"/>
            <a:lstStyle/>
            <a:p>
              <a:pPr algn="l">
                <a:lnSpc>
                  <a:spcPct val="100000"/>
                </a:lnSpc>
              </a:pPr>
              <a:r>
                <a:rPr lang="en-US" altLang="zh-CN" sz="1400" b="1"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任务二</a:t>
              </a:r>
              <a:r>
                <a:rPr lang="en-US" altLang="zh-CN" sz="1400" b="1"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  </a:t>
              </a:r>
              <a:r>
                <a:rPr lang="en-US" altLang="zh-CN" sz="1400" b="1"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听觉智能</a:t>
              </a:r>
              <a:endParaRPr lang="en-US" altLang="zh-CN" kern="100" dirty="0">
                <a:latin typeface="Times New Roman" panose="02020603050405020304"/>
                <a:ea typeface="宋体" panose="02010600030101010101" pitchFamily="2" charset="-122"/>
                <a:cs typeface="Times New Roman" panose="02020603050405020304"/>
                <a:sym typeface="Times New Roman" panose="02020603050405020304"/>
              </a:endParaRPr>
            </a:p>
            <a:p>
              <a:pPr algn="ctr">
                <a:lnSpc>
                  <a:spcPct val="100000"/>
                </a:lnSpc>
              </a:pPr>
              <a:r>
                <a:rPr lang="en-US" altLang="zh-CN" sz="1400" b="1"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a:t>
              </a:r>
              <a:r>
                <a:rPr lang="en-US" altLang="zh-CN" sz="1400" b="1"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机器如何</a:t>
              </a:r>
              <a:endParaRPr lang="en-US" altLang="zh-CN" kern="100" dirty="0">
                <a:latin typeface="Times New Roman" panose="02020603050405020304"/>
                <a:ea typeface="宋体" panose="02010600030101010101" pitchFamily="2" charset="-122"/>
                <a:cs typeface="Times New Roman" panose="02020603050405020304"/>
                <a:sym typeface="Times New Roman" panose="02020603050405020304"/>
              </a:endParaRPr>
            </a:p>
            <a:p>
              <a:pPr algn="ctr">
                <a:lnSpc>
                  <a:spcPct val="100000"/>
                </a:lnSpc>
              </a:pPr>
              <a:r>
                <a:rPr lang="en-US" altLang="zh-CN" sz="1400" b="1"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a:t>
              </a:r>
              <a:r>
                <a:rPr lang="en-US" altLang="zh-CN" sz="1400" b="1"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闻声识人</a:t>
              </a:r>
              <a:r>
                <a:rPr lang="en-US" altLang="zh-CN" sz="1400" b="1"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a:t>
              </a:r>
            </a:p>
          </p:txBody>
        </p:sp>
        <p:sp>
          <p:nvSpPr>
            <p:cNvPr id="975" name="MainTopic"/>
            <p:cNvSpPr/>
            <p:nvPr/>
          </p:nvSpPr>
          <p:spPr>
            <a:xfrm>
              <a:off x="1602000" y="1692750"/>
              <a:ext cx="870000" cy="208500"/>
            </a:xfrm>
            <a:custGeom>
              <a:avLst/>
              <a:gdLst>
                <a:gd name="rtl" fmla="*/ 77400 w 870000"/>
                <a:gd name="rtt" fmla="*/ 33600 h 208500"/>
                <a:gd name="rtr" fmla="*/ 794100 w 870000"/>
                <a:gd name="rtb" fmla="*/ 165600 h 208500"/>
              </a:gdLst>
              <a:ahLst/>
              <a:cxnLst/>
              <a:rect l="rtl" t="rtt" r="rtr" b="rtb"/>
              <a:pathLst>
                <a:path w="870000" h="208500" stroke="0">
                  <a:moveTo>
                    <a:pt x="0" y="0"/>
                  </a:moveTo>
                  <a:lnTo>
                    <a:pt x="870000" y="0"/>
                  </a:lnTo>
                  <a:lnTo>
                    <a:pt x="870000" y="208500"/>
                  </a:lnTo>
                  <a:lnTo>
                    <a:pt x="0" y="208500"/>
                  </a:lnTo>
                  <a:lnTo>
                    <a:pt x="0" y="0"/>
                  </a:lnTo>
                  <a:close/>
                </a:path>
                <a:path w="870000" h="208500" fill="none">
                  <a:moveTo>
                    <a:pt x="0" y="208500"/>
                  </a:moveTo>
                  <a:lnTo>
                    <a:pt x="870000" y="208500"/>
                  </a:lnTo>
                </a:path>
              </a:pathLst>
            </a:custGeom>
            <a:noFill/>
            <a:ln w="12000" cap="flat">
              <a:solidFill>
                <a:srgbClr val="01928F"/>
              </a:solidFill>
              <a:round/>
            </a:ln>
          </p:spPr>
          <p:txBody>
            <a:bodyPr wrap="square" lIns="0" tIns="0" rIns="0" bIns="0" rtlCol="0" anchor="ctr"/>
            <a:lstStyle/>
            <a:p>
              <a:pPr algn="l">
                <a:lnSpc>
                  <a:spcPct val="100000"/>
                </a:lnSpc>
              </a:pPr>
              <a:r>
                <a:rPr lang="en-US" altLang="zh-CN" sz="1050" b="1"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3.2.3 </a:t>
              </a:r>
              <a:r>
                <a:rPr lang="en-US" altLang="zh-CN" sz="1050" b="1"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声纹识别</a:t>
              </a:r>
              <a:endParaRPr lang="en-US" altLang="zh-CN" sz="1050" b="1"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976" name="SubTopic"/>
            <p:cNvSpPr/>
            <p:nvPr/>
          </p:nvSpPr>
          <p:spPr>
            <a:xfrm>
              <a:off x="2634000" y="1627500"/>
              <a:ext cx="2538000" cy="154500"/>
            </a:xfrm>
            <a:custGeom>
              <a:avLst/>
              <a:gdLst>
                <a:gd name="rtl" fmla="*/ 34200 w 2538000"/>
                <a:gd name="rtt" fmla="*/ 11850 h 154500"/>
                <a:gd name="rtr" fmla="*/ 2505300 w 2538000"/>
                <a:gd name="rtb" fmla="*/ 131850 h 154500"/>
              </a:gdLst>
              <a:ahLst/>
              <a:cxnLst/>
              <a:rect l="rtl" t="rtt" r="rtr" b="rtb"/>
              <a:pathLst>
                <a:path w="2538000" h="154500" stroke="0">
                  <a:moveTo>
                    <a:pt x="0" y="0"/>
                  </a:moveTo>
                  <a:lnTo>
                    <a:pt x="2538000" y="0"/>
                  </a:lnTo>
                  <a:lnTo>
                    <a:pt x="2538000" y="154500"/>
                  </a:lnTo>
                  <a:lnTo>
                    <a:pt x="0" y="154500"/>
                  </a:lnTo>
                  <a:lnTo>
                    <a:pt x="0" y="0"/>
                  </a:lnTo>
                  <a:close/>
                </a:path>
                <a:path w="2538000" h="154500" fill="none">
                  <a:moveTo>
                    <a:pt x="0" y="154500"/>
                  </a:moveTo>
                  <a:lnTo>
                    <a:pt x="2538000" y="154500"/>
                  </a:lnTo>
                </a:path>
              </a:pathLst>
            </a:custGeom>
            <a:noFill/>
            <a:ln w="12000" cap="flat">
              <a:solidFill>
                <a:srgbClr val="01928F"/>
              </a:solidFill>
              <a:round/>
            </a:ln>
          </p:spPr>
          <p:txBody>
            <a:bodyPr wrap="square" lIns="0" tIns="0" rIns="0" bIns="0" rtlCol="0" anchor="ctr"/>
            <a:lstStyle/>
            <a:p>
              <a:pPr algn="l">
                <a:lnSpc>
                  <a:spcPct val="100000"/>
                </a:lnSpc>
              </a:pPr>
              <a:r>
                <a:rPr lang="en-US" altLang="zh-CN" sz="10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打造“专属语音管家”，是未来智能语音识别领域的重点方向</a:t>
              </a:r>
            </a:p>
          </p:txBody>
        </p:sp>
        <p:sp>
          <p:nvSpPr>
            <p:cNvPr id="977" name="SubTopic"/>
            <p:cNvSpPr/>
            <p:nvPr/>
          </p:nvSpPr>
          <p:spPr>
            <a:xfrm>
              <a:off x="2634000" y="1812000"/>
              <a:ext cx="3438000" cy="154500"/>
            </a:xfrm>
            <a:custGeom>
              <a:avLst/>
              <a:gdLst>
                <a:gd name="rtl" fmla="*/ 123800 w 3438000"/>
                <a:gd name="rtt" fmla="*/ 11850 h 154500"/>
                <a:gd name="rtr" fmla="*/ 3389700 w 3438000"/>
                <a:gd name="rtb" fmla="*/ 131850 h 154500"/>
              </a:gdLst>
              <a:ahLst/>
              <a:cxnLst/>
              <a:rect l="rtl" t="rtt" r="rtr" b="rtb"/>
              <a:pathLst>
                <a:path w="3438000" h="154500" stroke="0">
                  <a:moveTo>
                    <a:pt x="0" y="0"/>
                  </a:moveTo>
                  <a:lnTo>
                    <a:pt x="3438000" y="0"/>
                  </a:lnTo>
                  <a:lnTo>
                    <a:pt x="3438000" y="154500"/>
                  </a:lnTo>
                  <a:lnTo>
                    <a:pt x="0" y="154500"/>
                  </a:lnTo>
                  <a:lnTo>
                    <a:pt x="0" y="0"/>
                  </a:lnTo>
                  <a:close/>
                </a:path>
                <a:path w="3438000" h="154500" fill="none">
                  <a:moveTo>
                    <a:pt x="0" y="154500"/>
                  </a:moveTo>
                  <a:lnTo>
                    <a:pt x="3438000" y="154500"/>
                  </a:lnTo>
                </a:path>
              </a:pathLst>
            </a:custGeom>
            <a:noFill/>
            <a:ln w="12000" cap="flat">
              <a:solidFill>
                <a:srgbClr val="01928F"/>
              </a:solidFill>
              <a:round/>
            </a:ln>
          </p:spPr>
          <p:txBody>
            <a:bodyPr wrap="square" lIns="0" tIns="0" rIns="0" bIns="0" rtlCol="0" anchor="ctr"/>
            <a:lstStyle/>
            <a:p>
              <a:pPr algn="l">
                <a:lnSpc>
                  <a:spcPct val="100000"/>
                </a:lnSpc>
              </a:pPr>
              <a:r>
                <a:rPr lang="en-US" altLang="zh-CN" sz="10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不仅会捕捉语音内容，还会根据音波特点、生理特征等参数，自动识别说话人的身份</a:t>
              </a:r>
            </a:p>
          </p:txBody>
        </p:sp>
        <p:sp>
          <p:nvSpPr>
            <p:cNvPr id="978" name="MainTopic"/>
            <p:cNvSpPr/>
            <p:nvPr/>
          </p:nvSpPr>
          <p:spPr>
            <a:xfrm>
              <a:off x="1602000" y="1003500"/>
              <a:ext cx="933188" cy="340500"/>
            </a:xfrm>
            <a:custGeom>
              <a:avLst/>
              <a:gdLst>
                <a:gd name="rtl" fmla="*/ 132295 w 933188"/>
                <a:gd name="rtt" fmla="*/ 33600 h 340500"/>
                <a:gd name="rtr" fmla="*/ 877864 w 933188"/>
                <a:gd name="rtb" fmla="*/ 297600 h 340500"/>
              </a:gdLst>
              <a:ahLst/>
              <a:cxnLst/>
              <a:rect l="rtl" t="rtt" r="rtr" b="rtb"/>
              <a:pathLst>
                <a:path w="933188" h="340500" stroke="0">
                  <a:moveTo>
                    <a:pt x="0" y="0"/>
                  </a:moveTo>
                  <a:lnTo>
                    <a:pt x="933188" y="0"/>
                  </a:lnTo>
                  <a:lnTo>
                    <a:pt x="933188" y="340500"/>
                  </a:lnTo>
                  <a:lnTo>
                    <a:pt x="0" y="340500"/>
                  </a:lnTo>
                  <a:lnTo>
                    <a:pt x="0" y="0"/>
                  </a:lnTo>
                  <a:close/>
                </a:path>
                <a:path w="933188" h="340500" fill="none">
                  <a:moveTo>
                    <a:pt x="0" y="340500"/>
                  </a:moveTo>
                  <a:lnTo>
                    <a:pt x="933188" y="340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050" b="1"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3.2.2 语音识别技术的应用</a:t>
              </a:r>
            </a:p>
          </p:txBody>
        </p:sp>
        <p:sp>
          <p:nvSpPr>
            <p:cNvPr id="979" name="SubTopic"/>
            <p:cNvSpPr/>
            <p:nvPr/>
          </p:nvSpPr>
          <p:spPr>
            <a:xfrm>
              <a:off x="2697188" y="852000"/>
              <a:ext cx="468000" cy="154500"/>
            </a:xfrm>
            <a:custGeom>
              <a:avLst/>
              <a:gdLst>
                <a:gd name="rtl" fmla="*/ 34200 w 468000"/>
                <a:gd name="rtt" fmla="*/ 11850 h 154500"/>
                <a:gd name="rtr" fmla="*/ 435300 w 468000"/>
                <a:gd name="rtb" fmla="*/ 131850 h 154500"/>
              </a:gdLst>
              <a:ahLst/>
              <a:cxnLst/>
              <a:rect l="rtl" t="rtt" r="rtr" b="rtb"/>
              <a:pathLst>
                <a:path w="468000" h="154500" stroke="0">
                  <a:moveTo>
                    <a:pt x="0" y="0"/>
                  </a:moveTo>
                  <a:lnTo>
                    <a:pt x="468000" y="0"/>
                  </a:lnTo>
                  <a:lnTo>
                    <a:pt x="468000" y="154500"/>
                  </a:lnTo>
                  <a:lnTo>
                    <a:pt x="0" y="154500"/>
                  </a:lnTo>
                  <a:lnTo>
                    <a:pt x="0" y="0"/>
                  </a:lnTo>
                  <a:close/>
                </a:path>
                <a:path w="468000" h="154500" fill="none">
                  <a:moveTo>
                    <a:pt x="0" y="154500"/>
                  </a:moveTo>
                  <a:lnTo>
                    <a:pt x="468000" y="154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0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语音输入</a:t>
              </a:r>
            </a:p>
          </p:txBody>
        </p:sp>
        <p:sp>
          <p:nvSpPr>
            <p:cNvPr id="980" name="MainTopic"/>
            <p:cNvSpPr/>
            <p:nvPr/>
          </p:nvSpPr>
          <p:spPr>
            <a:xfrm>
              <a:off x="1602000" y="195750"/>
              <a:ext cx="903281" cy="340500"/>
            </a:xfrm>
            <a:custGeom>
              <a:avLst/>
              <a:gdLst>
                <a:gd name="rtl" fmla="*/ 130467 w 903281"/>
                <a:gd name="rtt" fmla="*/ 33600 h 340500"/>
                <a:gd name="rtr" fmla="*/ 847709 w 903281"/>
                <a:gd name="rtb" fmla="*/ 297600 h 340500"/>
              </a:gdLst>
              <a:ahLst/>
              <a:cxnLst/>
              <a:rect l="rtl" t="rtt" r="rtr" b="rtb"/>
              <a:pathLst>
                <a:path w="903281" h="340500" stroke="0">
                  <a:moveTo>
                    <a:pt x="0" y="0"/>
                  </a:moveTo>
                  <a:lnTo>
                    <a:pt x="903281" y="0"/>
                  </a:lnTo>
                  <a:lnTo>
                    <a:pt x="903281" y="340500"/>
                  </a:lnTo>
                  <a:lnTo>
                    <a:pt x="0" y="340500"/>
                  </a:lnTo>
                  <a:lnTo>
                    <a:pt x="0" y="0"/>
                  </a:lnTo>
                  <a:close/>
                </a:path>
                <a:path w="903281" h="340500" fill="none">
                  <a:moveTo>
                    <a:pt x="0" y="340500"/>
                  </a:moveTo>
                  <a:lnTo>
                    <a:pt x="903281" y="340500"/>
                  </a:lnTo>
                </a:path>
              </a:pathLst>
            </a:custGeom>
            <a:noFill/>
            <a:ln w="12000" cap="flat">
              <a:solidFill>
                <a:srgbClr val="FF7575"/>
              </a:solidFill>
              <a:round/>
            </a:ln>
          </p:spPr>
          <p:txBody>
            <a:bodyPr wrap="square" lIns="0" tIns="0" rIns="0" bIns="0" rtlCol="0" anchor="ctr"/>
            <a:lstStyle/>
            <a:p>
              <a:pPr algn="l">
                <a:lnSpc>
                  <a:spcPct val="100000"/>
                </a:lnSpc>
              </a:pPr>
              <a:r>
                <a:rPr lang="en-US" altLang="zh-CN" sz="1050" b="1"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3.2.1 什么是语音识别技术？</a:t>
              </a:r>
            </a:p>
          </p:txBody>
        </p:sp>
        <p:sp>
          <p:nvSpPr>
            <p:cNvPr id="981" name="SubTopic"/>
            <p:cNvSpPr/>
            <p:nvPr/>
          </p:nvSpPr>
          <p:spPr>
            <a:xfrm>
              <a:off x="2667281" y="12000"/>
              <a:ext cx="2808000" cy="154500"/>
            </a:xfrm>
            <a:custGeom>
              <a:avLst/>
              <a:gdLst>
                <a:gd name="rtl" fmla="*/ 34200 w 2808000"/>
                <a:gd name="rtt" fmla="*/ 11850 h 154500"/>
                <a:gd name="rtr" fmla="*/ 2775300 w 2808000"/>
                <a:gd name="rtb" fmla="*/ 131850 h 154500"/>
              </a:gdLst>
              <a:ahLst/>
              <a:cxnLst/>
              <a:rect l="rtl" t="rtt" r="rtr" b="rtb"/>
              <a:pathLst>
                <a:path w="2808000" h="154500" stroke="0">
                  <a:moveTo>
                    <a:pt x="0" y="0"/>
                  </a:moveTo>
                  <a:lnTo>
                    <a:pt x="2808000" y="0"/>
                  </a:lnTo>
                  <a:lnTo>
                    <a:pt x="2808000" y="154500"/>
                  </a:lnTo>
                  <a:lnTo>
                    <a:pt x="0" y="154500"/>
                  </a:lnTo>
                  <a:lnTo>
                    <a:pt x="0" y="0"/>
                  </a:lnTo>
                  <a:close/>
                </a:path>
                <a:path w="2808000" h="154500" fill="none">
                  <a:moveTo>
                    <a:pt x="0" y="154500"/>
                  </a:moveTo>
                  <a:lnTo>
                    <a:pt x="2808000" y="154500"/>
                  </a:lnTo>
                </a:path>
              </a:pathLst>
            </a:custGeom>
            <a:noFill/>
            <a:ln w="12000" cap="flat">
              <a:solidFill>
                <a:srgbClr val="FF7575"/>
              </a:solidFill>
              <a:round/>
            </a:ln>
          </p:spPr>
          <p:txBody>
            <a:bodyPr wrap="square" lIns="0" tIns="0" rIns="0" bIns="0" rtlCol="0" anchor="ctr"/>
            <a:lstStyle/>
            <a:p>
              <a:pPr algn="l">
                <a:lnSpc>
                  <a:spcPct val="100000"/>
                </a:lnSpc>
              </a:pPr>
              <a:r>
                <a:rPr lang="en-US" altLang="zh-CN" sz="10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目标就是让机器通过识别和理解把语音信号转变为相应的文本或命令</a:t>
              </a:r>
            </a:p>
          </p:txBody>
        </p:sp>
        <p:sp>
          <p:nvSpPr>
            <p:cNvPr id="982" name="SubTopic"/>
            <p:cNvSpPr/>
            <p:nvPr/>
          </p:nvSpPr>
          <p:spPr>
            <a:xfrm>
              <a:off x="2697188" y="1036500"/>
              <a:ext cx="468000" cy="154500"/>
            </a:xfrm>
            <a:custGeom>
              <a:avLst/>
              <a:gdLst>
                <a:gd name="rtl" fmla="*/ 34200 w 468000"/>
                <a:gd name="rtt" fmla="*/ 11850 h 154500"/>
                <a:gd name="rtr" fmla="*/ 435300 w 468000"/>
                <a:gd name="rtb" fmla="*/ 131850 h 154500"/>
              </a:gdLst>
              <a:ahLst/>
              <a:cxnLst/>
              <a:rect l="rtl" t="rtt" r="rtr" b="rtb"/>
              <a:pathLst>
                <a:path w="468000" h="154500" stroke="0">
                  <a:moveTo>
                    <a:pt x="0" y="0"/>
                  </a:moveTo>
                  <a:lnTo>
                    <a:pt x="468000" y="0"/>
                  </a:lnTo>
                  <a:lnTo>
                    <a:pt x="468000" y="154500"/>
                  </a:lnTo>
                  <a:lnTo>
                    <a:pt x="0" y="154500"/>
                  </a:lnTo>
                  <a:lnTo>
                    <a:pt x="0" y="0"/>
                  </a:lnTo>
                  <a:close/>
                </a:path>
                <a:path w="468000" h="154500" fill="none">
                  <a:moveTo>
                    <a:pt x="0" y="154500"/>
                  </a:moveTo>
                  <a:lnTo>
                    <a:pt x="468000" y="154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0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语音控制</a:t>
              </a:r>
            </a:p>
          </p:txBody>
        </p:sp>
        <p:sp>
          <p:nvSpPr>
            <p:cNvPr id="983" name="SubTopic"/>
            <p:cNvSpPr/>
            <p:nvPr/>
          </p:nvSpPr>
          <p:spPr>
            <a:xfrm>
              <a:off x="2667281" y="381000"/>
              <a:ext cx="2538000" cy="154500"/>
            </a:xfrm>
            <a:custGeom>
              <a:avLst/>
              <a:gdLst>
                <a:gd name="rtl" fmla="*/ 34200 w 2538000"/>
                <a:gd name="rtt" fmla="*/ 11850 h 154500"/>
                <a:gd name="rtr" fmla="*/ 2505300 w 2538000"/>
                <a:gd name="rtb" fmla="*/ 131850 h 154500"/>
              </a:gdLst>
              <a:ahLst/>
              <a:cxnLst/>
              <a:rect l="rtl" t="rtt" r="rtr" b="rtb"/>
              <a:pathLst>
                <a:path w="2538000" h="154500" stroke="0">
                  <a:moveTo>
                    <a:pt x="0" y="0"/>
                  </a:moveTo>
                  <a:lnTo>
                    <a:pt x="2538000" y="0"/>
                  </a:lnTo>
                  <a:lnTo>
                    <a:pt x="2538000" y="154500"/>
                  </a:lnTo>
                  <a:lnTo>
                    <a:pt x="0" y="154500"/>
                  </a:lnTo>
                  <a:lnTo>
                    <a:pt x="0" y="0"/>
                  </a:lnTo>
                  <a:close/>
                </a:path>
                <a:path w="2538000" h="154500" fill="none">
                  <a:moveTo>
                    <a:pt x="0" y="154500"/>
                  </a:moveTo>
                  <a:lnTo>
                    <a:pt x="2538000" y="154500"/>
                  </a:lnTo>
                </a:path>
              </a:pathLst>
            </a:custGeom>
            <a:noFill/>
            <a:ln w="12000" cap="flat">
              <a:solidFill>
                <a:srgbClr val="FF7575"/>
              </a:solidFill>
              <a:round/>
            </a:ln>
          </p:spPr>
          <p:txBody>
            <a:bodyPr wrap="square" lIns="0" tIns="0" rIns="0" bIns="0" rtlCol="0" anchor="ctr"/>
            <a:lstStyle/>
            <a:p>
              <a:pPr algn="l">
                <a:lnSpc>
                  <a:spcPct val="100000"/>
                </a:lnSpc>
              </a:pPr>
              <a:r>
                <a:rPr lang="en-US" altLang="zh-CN" sz="10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语音识别技术：特征提取技术、模式匹配准则及模型训练技术</a:t>
              </a:r>
            </a:p>
          </p:txBody>
        </p:sp>
        <p:sp>
          <p:nvSpPr>
            <p:cNvPr id="984" name="SubTopic"/>
            <p:cNvSpPr/>
            <p:nvPr/>
          </p:nvSpPr>
          <p:spPr>
            <a:xfrm>
              <a:off x="2667281" y="196500"/>
              <a:ext cx="2358000" cy="154500"/>
            </a:xfrm>
            <a:custGeom>
              <a:avLst/>
              <a:gdLst>
                <a:gd name="rtl" fmla="*/ 34200 w 2358000"/>
                <a:gd name="rtt" fmla="*/ 11850 h 154500"/>
                <a:gd name="rtr" fmla="*/ 2325300 w 2358000"/>
                <a:gd name="rtb" fmla="*/ 131850 h 154500"/>
              </a:gdLst>
              <a:ahLst/>
              <a:cxnLst/>
              <a:rect l="rtl" t="rtt" r="rtr" b="rtb"/>
              <a:pathLst>
                <a:path w="2358000" h="154500" stroke="0">
                  <a:moveTo>
                    <a:pt x="0" y="0"/>
                  </a:moveTo>
                  <a:lnTo>
                    <a:pt x="2358000" y="0"/>
                  </a:lnTo>
                  <a:lnTo>
                    <a:pt x="2358000" y="154500"/>
                  </a:lnTo>
                  <a:lnTo>
                    <a:pt x="0" y="154500"/>
                  </a:lnTo>
                  <a:lnTo>
                    <a:pt x="0" y="0"/>
                  </a:lnTo>
                  <a:close/>
                </a:path>
                <a:path w="2358000" h="154500" fill="none">
                  <a:moveTo>
                    <a:pt x="0" y="154500"/>
                  </a:moveTo>
                  <a:lnTo>
                    <a:pt x="2358000" y="154500"/>
                  </a:lnTo>
                </a:path>
              </a:pathLst>
            </a:custGeom>
            <a:noFill/>
            <a:ln w="12000" cap="flat">
              <a:solidFill>
                <a:srgbClr val="FF7575"/>
              </a:solidFill>
              <a:round/>
            </a:ln>
          </p:spPr>
          <p:txBody>
            <a:bodyPr wrap="square" lIns="0" tIns="0" rIns="0" bIns="0" rtlCol="0" anchor="ctr"/>
            <a:lstStyle/>
            <a:p>
              <a:pPr algn="l">
                <a:lnSpc>
                  <a:spcPct val="100000"/>
                </a:lnSpc>
              </a:pPr>
              <a:r>
                <a:rPr lang="en-US" altLang="zh-CN" sz="10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语音识别任务：孤立词识别、连续语音识别、关键词识别</a:t>
              </a:r>
            </a:p>
          </p:txBody>
        </p:sp>
        <p:sp>
          <p:nvSpPr>
            <p:cNvPr id="985" name="SubTopic"/>
            <p:cNvSpPr/>
            <p:nvPr/>
          </p:nvSpPr>
          <p:spPr>
            <a:xfrm>
              <a:off x="2697188" y="1281000"/>
              <a:ext cx="468000" cy="154500"/>
            </a:xfrm>
            <a:custGeom>
              <a:avLst/>
              <a:gdLst>
                <a:gd name="rtl" fmla="*/ 34200 w 468000"/>
                <a:gd name="rtt" fmla="*/ 11850 h 154500"/>
                <a:gd name="rtr" fmla="*/ 435300 w 468000"/>
                <a:gd name="rtb" fmla="*/ 131850 h 154500"/>
              </a:gdLst>
              <a:ahLst/>
              <a:cxnLst/>
              <a:rect l="rtl" t="rtt" r="rtr" b="rtb"/>
              <a:pathLst>
                <a:path w="468000" h="154500" stroke="0">
                  <a:moveTo>
                    <a:pt x="0" y="0"/>
                  </a:moveTo>
                  <a:lnTo>
                    <a:pt x="468000" y="0"/>
                  </a:lnTo>
                  <a:lnTo>
                    <a:pt x="468000" y="154500"/>
                  </a:lnTo>
                  <a:lnTo>
                    <a:pt x="0" y="154500"/>
                  </a:lnTo>
                  <a:lnTo>
                    <a:pt x="0" y="0"/>
                  </a:lnTo>
                  <a:close/>
                </a:path>
                <a:path w="468000" h="154500" fill="none">
                  <a:moveTo>
                    <a:pt x="0" y="154500"/>
                  </a:moveTo>
                  <a:lnTo>
                    <a:pt x="468000" y="154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0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语音对话</a:t>
              </a:r>
            </a:p>
          </p:txBody>
        </p:sp>
        <p:sp>
          <p:nvSpPr>
            <p:cNvPr id="986" name="SubTopic"/>
            <p:cNvSpPr/>
            <p:nvPr/>
          </p:nvSpPr>
          <p:spPr>
            <a:xfrm>
              <a:off x="3327188" y="852000"/>
              <a:ext cx="2538000" cy="154500"/>
            </a:xfrm>
            <a:custGeom>
              <a:avLst/>
              <a:gdLst>
                <a:gd name="rtl" fmla="*/ 34200 w 2538000"/>
                <a:gd name="rtt" fmla="*/ 11850 h 154500"/>
                <a:gd name="rtr" fmla="*/ 2505300 w 2538000"/>
                <a:gd name="rtb" fmla="*/ 131850 h 154500"/>
              </a:gdLst>
              <a:ahLst/>
              <a:cxnLst/>
              <a:rect l="rtl" t="rtt" r="rtr" b="rtb"/>
              <a:pathLst>
                <a:path w="2538000" h="154500" stroke="0">
                  <a:moveTo>
                    <a:pt x="0" y="0"/>
                  </a:moveTo>
                  <a:lnTo>
                    <a:pt x="2538000" y="0"/>
                  </a:lnTo>
                  <a:lnTo>
                    <a:pt x="2538000" y="154500"/>
                  </a:lnTo>
                  <a:lnTo>
                    <a:pt x="0" y="154500"/>
                  </a:lnTo>
                  <a:lnTo>
                    <a:pt x="0" y="0"/>
                  </a:lnTo>
                  <a:close/>
                </a:path>
                <a:path w="2538000" h="154500" fill="none">
                  <a:moveTo>
                    <a:pt x="0" y="154500"/>
                  </a:moveTo>
                  <a:lnTo>
                    <a:pt x="2538000" y="154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0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将语音识别成文字，提升用户的效率，如微信语音转换文字等</a:t>
              </a:r>
            </a:p>
          </p:txBody>
        </p:sp>
        <p:sp>
          <p:nvSpPr>
            <p:cNvPr id="987" name="SubTopic"/>
            <p:cNvSpPr/>
            <p:nvPr/>
          </p:nvSpPr>
          <p:spPr>
            <a:xfrm>
              <a:off x="3327188" y="1036500"/>
              <a:ext cx="2718000" cy="154500"/>
            </a:xfrm>
            <a:custGeom>
              <a:avLst/>
              <a:gdLst>
                <a:gd name="rtl" fmla="*/ 34200 w 2718000"/>
                <a:gd name="rtt" fmla="*/ 11850 h 154500"/>
                <a:gd name="rtr" fmla="*/ 2685300 w 2718000"/>
                <a:gd name="rtb" fmla="*/ 131850 h 154500"/>
              </a:gdLst>
              <a:ahLst/>
              <a:cxnLst/>
              <a:rect l="rtl" t="rtt" r="rtr" b="rtb"/>
              <a:pathLst>
                <a:path w="2718000" h="154500" stroke="0">
                  <a:moveTo>
                    <a:pt x="0" y="0"/>
                  </a:moveTo>
                  <a:lnTo>
                    <a:pt x="2718000" y="0"/>
                  </a:lnTo>
                  <a:lnTo>
                    <a:pt x="2718000" y="154500"/>
                  </a:lnTo>
                  <a:lnTo>
                    <a:pt x="0" y="154500"/>
                  </a:lnTo>
                  <a:lnTo>
                    <a:pt x="0" y="0"/>
                  </a:lnTo>
                  <a:close/>
                </a:path>
                <a:path w="2718000" h="154500" fill="none">
                  <a:moveTo>
                    <a:pt x="0" y="154500"/>
                  </a:moveTo>
                  <a:lnTo>
                    <a:pt x="2718000" y="154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0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通过语音控制设备，进行相关操作，如智能音箱、智能汽车系统等</a:t>
              </a:r>
            </a:p>
          </p:txBody>
        </p:sp>
        <p:sp>
          <p:nvSpPr>
            <p:cNvPr id="988" name="SubTopic"/>
            <p:cNvSpPr/>
            <p:nvPr/>
          </p:nvSpPr>
          <p:spPr>
            <a:xfrm>
              <a:off x="3327188" y="1221000"/>
              <a:ext cx="2724000" cy="274500"/>
            </a:xfrm>
            <a:custGeom>
              <a:avLst/>
              <a:gdLst>
                <a:gd name="rtl" fmla="*/ 123800 w 2724000"/>
                <a:gd name="rtt" fmla="*/ 11850 h 274500"/>
                <a:gd name="rtr" fmla="*/ 2675700 w 2724000"/>
                <a:gd name="rtb" fmla="*/ 251850 h 274500"/>
              </a:gdLst>
              <a:ahLst/>
              <a:cxnLst/>
              <a:rect l="rtl" t="rtt" r="rtr" b="rtb"/>
              <a:pathLst>
                <a:path w="2724000" h="274500" stroke="0">
                  <a:moveTo>
                    <a:pt x="0" y="0"/>
                  </a:moveTo>
                  <a:lnTo>
                    <a:pt x="2724000" y="0"/>
                  </a:lnTo>
                  <a:lnTo>
                    <a:pt x="2724000" y="274500"/>
                  </a:lnTo>
                  <a:lnTo>
                    <a:pt x="0" y="274500"/>
                  </a:lnTo>
                  <a:lnTo>
                    <a:pt x="0" y="0"/>
                  </a:lnTo>
                  <a:close/>
                </a:path>
                <a:path w="2724000" h="274500" fill="none">
                  <a:moveTo>
                    <a:pt x="0" y="274500"/>
                  </a:moveTo>
                  <a:lnTo>
                    <a:pt x="2724000" y="274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0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根据用户的语音实现交流与对话，对语义理解要求较高。如订票系统、银行服务等</a:t>
              </a:r>
            </a:p>
          </p:txBody>
        </p:sp>
        <p:sp>
          <p:nvSpPr>
            <p:cNvPr id="989" name="SubTopic"/>
            <p:cNvSpPr/>
            <p:nvPr/>
          </p:nvSpPr>
          <p:spPr>
            <a:xfrm>
              <a:off x="2667281" y="565500"/>
              <a:ext cx="2034000" cy="154500"/>
            </a:xfrm>
            <a:custGeom>
              <a:avLst/>
              <a:gdLst>
                <a:gd name="rtl" fmla="*/ 34200 w 2034000"/>
                <a:gd name="rtt" fmla="*/ 11850 h 154500"/>
                <a:gd name="rtr" fmla="*/ 2001300 w 2034000"/>
                <a:gd name="rtb" fmla="*/ 131850 h 154500"/>
              </a:gdLst>
              <a:ahLst/>
              <a:cxnLst/>
              <a:rect l="rtl" t="rtt" r="rtr" b="rtb"/>
              <a:pathLst>
                <a:path w="2034000" h="154500" stroke="0">
                  <a:moveTo>
                    <a:pt x="0" y="0"/>
                  </a:moveTo>
                  <a:lnTo>
                    <a:pt x="2034000" y="0"/>
                  </a:lnTo>
                  <a:lnTo>
                    <a:pt x="2034000" y="154500"/>
                  </a:lnTo>
                  <a:lnTo>
                    <a:pt x="0" y="154500"/>
                  </a:lnTo>
                  <a:lnTo>
                    <a:pt x="0" y="0"/>
                  </a:lnTo>
                  <a:close/>
                </a:path>
                <a:path w="2034000" h="154500" fill="none">
                  <a:moveTo>
                    <a:pt x="0" y="154500"/>
                  </a:moveTo>
                  <a:lnTo>
                    <a:pt x="2034000" y="154500"/>
                  </a:lnTo>
                </a:path>
              </a:pathLst>
            </a:custGeom>
            <a:noFill/>
            <a:ln w="12000" cap="flat">
              <a:solidFill>
                <a:srgbClr val="FF7575"/>
              </a:solidFill>
              <a:round/>
            </a:ln>
          </p:spPr>
          <p:txBody>
            <a:bodyPr wrap="square" lIns="0" tIns="0" rIns="0" bIns="0" rtlCol="0" anchor="ctr"/>
            <a:lstStyle/>
            <a:p>
              <a:pPr algn="l">
                <a:lnSpc>
                  <a:spcPct val="100000"/>
                </a:lnSpc>
              </a:pPr>
              <a:r>
                <a:rPr lang="en-US" altLang="zh-CN" sz="10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语音识别流程：输入——编码——解码——输出</a:t>
              </a: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相关知识</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pic>
        <p:nvPicPr>
          <p:cNvPr id="1087" name="图片 1087"/>
          <p:cNvPicPr>
            <a:picLocks noGrp="1" noChangeAspect="1"/>
          </p:cNvPicPr>
          <p:nvPr>
            <p:ph idx="1"/>
          </p:nvPr>
        </p:nvPicPr>
        <p:blipFill>
          <a:blip r:embed="rId2"/>
          <a:stretch>
            <a:fillRect/>
          </a:stretch>
        </p:blipFill>
        <p:spPr>
          <a:xfrm>
            <a:off x="3351530" y="1898650"/>
            <a:ext cx="5486400" cy="306006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376045"/>
            <a:ext cx="9905681" cy="1667510"/>
          </a:xfrm>
        </p:spPr>
        <p:txBody>
          <a:bodyPr>
            <a:normAutofit fontScale="90000"/>
          </a:bodyPr>
          <a:lstStyle/>
          <a:p>
            <a:pPr algn="just">
              <a:lnSpc>
                <a:spcPct val="150000"/>
              </a:lnSpc>
              <a:buClr>
                <a:srgbClr val="0070C0"/>
              </a:buClr>
              <a:buFont typeface="Wingdings" panose="05000000000000000000" charset="0"/>
              <a:buChar char="n"/>
            </a:pPr>
            <a:r>
              <a:rPr lang="en-US" sz="2220" b="1" dirty="0">
                <a:solidFill>
                  <a:schemeClr val="bg1"/>
                </a:solidFill>
                <a:latin typeface="宋体" panose="02010600030101010101" pitchFamily="2" charset="-122"/>
                <a:ea typeface="宋体" panose="02010600030101010101" pitchFamily="2" charset="-122"/>
                <a:sym typeface="+mn-ea"/>
              </a:rPr>
              <a:t> </a:t>
            </a:r>
            <a:r>
              <a:rPr sz="2220" b="1" dirty="0">
                <a:solidFill>
                  <a:schemeClr val="bg1"/>
                </a:solidFill>
                <a:latin typeface="宋体" panose="02010600030101010101" pitchFamily="2" charset="-122"/>
                <a:ea typeface="宋体" panose="02010600030101010101" pitchFamily="2" charset="-122"/>
                <a:sym typeface="+mn-ea"/>
              </a:rPr>
              <a:t>语音识别技术</a:t>
            </a:r>
          </a:p>
          <a:p>
            <a:pPr marL="0" indent="0" algn="just">
              <a:lnSpc>
                <a:spcPct val="150000"/>
              </a:lnSpc>
              <a:buClr>
                <a:srgbClr val="0070C0"/>
              </a:buClr>
              <a:buFont typeface="Arial" panose="020B0604020202020204" pitchFamily="34" charset="0"/>
              <a:buNone/>
            </a:pPr>
            <a:r>
              <a:rPr sz="2000" dirty="0">
                <a:solidFill>
                  <a:schemeClr val="bg1"/>
                </a:solidFill>
                <a:latin typeface="宋体" panose="02010600030101010101" pitchFamily="2" charset="-122"/>
                <a:ea typeface="宋体" panose="02010600030101010101" pitchFamily="2" charset="-122"/>
              </a:rPr>
              <a:t>语音识别技术就是让机器通过识别和理解过程把语音信号转变为相应的文本或命令的技术。根据识别的对象不同，语音识别任务大体可分为3类，即孤立词识别、连续语音识别和关键词识别。</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一、什么是语音识别技术？</a:t>
            </a:r>
          </a:p>
        </p:txBody>
      </p:sp>
      <p:pic>
        <p:nvPicPr>
          <p:cNvPr id="1088" name="图片 1088"/>
          <p:cNvPicPr>
            <a:picLocks noChangeAspect="1"/>
          </p:cNvPicPr>
          <p:nvPr/>
        </p:nvPicPr>
        <p:blipFill>
          <a:blip r:embed="rId2"/>
          <a:stretch>
            <a:fillRect/>
          </a:stretch>
        </p:blipFill>
        <p:spPr>
          <a:xfrm>
            <a:off x="3231515" y="3286125"/>
            <a:ext cx="5408295" cy="239268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147445"/>
            <a:ext cx="5436553" cy="5126355"/>
          </a:xfrm>
        </p:spPr>
        <p:txBody>
          <a:bodyPr>
            <a:noAutofit/>
          </a:bodyPr>
          <a:lstStyle/>
          <a:p>
            <a:pPr algn="just">
              <a:lnSpc>
                <a:spcPct val="120000"/>
              </a:lnSpc>
              <a:buClr>
                <a:srgbClr val="0070C0"/>
              </a:buClr>
              <a:buFont typeface="Wingdings" panose="05000000000000000000" charset="0"/>
              <a:buChar char="n"/>
            </a:pPr>
            <a:r>
              <a:rPr lang="en-US" sz="2000" b="1" dirty="0">
                <a:solidFill>
                  <a:schemeClr val="bg1"/>
                </a:solidFill>
                <a:latin typeface="宋体" panose="02010600030101010101" pitchFamily="2" charset="-122"/>
                <a:ea typeface="宋体" panose="02010600030101010101" pitchFamily="2" charset="-122"/>
                <a:sym typeface="+mn-ea"/>
              </a:rPr>
              <a:t> </a:t>
            </a:r>
            <a:r>
              <a:rPr sz="2000" b="1" dirty="0">
                <a:solidFill>
                  <a:schemeClr val="bg1"/>
                </a:solidFill>
                <a:latin typeface="宋体" panose="02010600030101010101" pitchFamily="2" charset="-122"/>
                <a:ea typeface="宋体" panose="02010600030101010101" pitchFamily="2" charset="-122"/>
                <a:sym typeface="+mn-ea"/>
              </a:rPr>
              <a:t>语音识别</a:t>
            </a:r>
            <a:r>
              <a:rPr lang="zh-CN" sz="2000" b="1" dirty="0">
                <a:solidFill>
                  <a:schemeClr val="bg1"/>
                </a:solidFill>
                <a:latin typeface="宋体" panose="02010600030101010101" pitchFamily="2" charset="-122"/>
                <a:ea typeface="宋体" panose="02010600030101010101" pitchFamily="2" charset="-122"/>
                <a:sym typeface="+mn-ea"/>
              </a:rPr>
              <a:t>流程</a:t>
            </a:r>
            <a:endParaRPr sz="2000" b="1" dirty="0">
              <a:solidFill>
                <a:schemeClr val="bg1"/>
              </a:solidFill>
              <a:latin typeface="宋体" panose="02010600030101010101" pitchFamily="2" charset="-122"/>
              <a:ea typeface="宋体" panose="02010600030101010101" pitchFamily="2" charset="-122"/>
              <a:sym typeface="+mn-ea"/>
            </a:endParaRPr>
          </a:p>
          <a:p>
            <a:pPr marL="0" indent="0" algn="just">
              <a:lnSpc>
                <a:spcPct val="120000"/>
              </a:lnSpc>
              <a:buClr>
                <a:srgbClr val="0070C0"/>
              </a:buClr>
              <a:buFont typeface="Arial" panose="020B0604020202020204" pitchFamily="34" charset="0"/>
              <a:buNone/>
            </a:pPr>
            <a:r>
              <a:rPr sz="1700" dirty="0">
                <a:solidFill>
                  <a:schemeClr val="bg1"/>
                </a:solidFill>
                <a:latin typeface="宋体" panose="02010600030101010101" pitchFamily="2" charset="-122"/>
                <a:ea typeface="宋体" panose="02010600030101010101" pitchFamily="2" charset="-122"/>
              </a:rPr>
              <a:t>语音识别技术主要包括特征提取技术、模式匹配准则及模型训练技术三方面。其识别流程为：</a:t>
            </a:r>
          </a:p>
          <a:p>
            <a:pPr algn="just">
              <a:lnSpc>
                <a:spcPct val="120000"/>
              </a:lnSpc>
              <a:buClr>
                <a:srgbClr val="0070C0"/>
              </a:buClr>
              <a:buFont typeface="Arial" panose="020B0604020202020204" pitchFamily="34" charset="0"/>
              <a:buChar char="•"/>
            </a:pPr>
            <a:r>
              <a:rPr sz="1700" dirty="0">
                <a:solidFill>
                  <a:schemeClr val="bg1"/>
                </a:solidFill>
                <a:latin typeface="宋体" panose="02010600030101010101" pitchFamily="2" charset="-122"/>
                <a:ea typeface="宋体" panose="02010600030101010101" pitchFamily="2" charset="-122"/>
              </a:rPr>
              <a:t>信号处理：声音信号是连续的模拟信号，为了保证音频不失真影响识别，要进行降噪和过滤处理，保证让计算机识别的是过滤后的语音信息；</a:t>
            </a:r>
          </a:p>
          <a:p>
            <a:pPr algn="just">
              <a:lnSpc>
                <a:spcPct val="120000"/>
              </a:lnSpc>
              <a:buClr>
                <a:srgbClr val="0070C0"/>
              </a:buClr>
              <a:buFont typeface="Arial" panose="020B0604020202020204" pitchFamily="34" charset="0"/>
              <a:buChar char="•"/>
            </a:pPr>
            <a:r>
              <a:rPr sz="1700" dirty="0">
                <a:solidFill>
                  <a:schemeClr val="bg1"/>
                </a:solidFill>
                <a:latin typeface="宋体" panose="02010600030101010101" pitchFamily="2" charset="-122"/>
                <a:ea typeface="宋体" panose="02010600030101010101" pitchFamily="2" charset="-122"/>
              </a:rPr>
              <a:t>信号表征：对语音的内容信息根据声学特征进行提取，并尽量对数据进行压缩，特征提取完成之后，就进入了特征识别、字符生成环节； </a:t>
            </a:r>
          </a:p>
          <a:p>
            <a:pPr algn="just">
              <a:lnSpc>
                <a:spcPct val="120000"/>
              </a:lnSpc>
              <a:buClr>
                <a:srgbClr val="0070C0"/>
              </a:buClr>
              <a:buFont typeface="Arial" panose="020B0604020202020204" pitchFamily="34" charset="0"/>
              <a:buChar char="•"/>
            </a:pPr>
            <a:r>
              <a:rPr sz="1700" dirty="0">
                <a:solidFill>
                  <a:schemeClr val="bg1"/>
                </a:solidFill>
                <a:latin typeface="宋体" panose="02010600030101010101" pitchFamily="2" charset="-122"/>
                <a:ea typeface="宋体" panose="02010600030101010101" pitchFamily="2" charset="-122"/>
              </a:rPr>
              <a:t>模式识别：从每一帧中找出当前说的音素，由多个音素组成单词，再由单词组成文本句子。通过声学模型识别音素、语言模型和词汇模型识别单词和句子。</a:t>
            </a:r>
          </a:p>
          <a:p>
            <a:pPr marL="13335" indent="0" algn="just">
              <a:lnSpc>
                <a:spcPct val="120000"/>
              </a:lnSpc>
              <a:buClr>
                <a:srgbClr val="0070C0"/>
              </a:buClr>
              <a:buFont typeface="Arial" panose="020B0604020202020204" pitchFamily="34" charset="0"/>
              <a:buNone/>
            </a:pPr>
            <a:r>
              <a:rPr sz="1700" dirty="0">
                <a:solidFill>
                  <a:schemeClr val="bg1"/>
                </a:solidFill>
                <a:latin typeface="宋体" panose="02010600030101010101" pitchFamily="2" charset="-122"/>
                <a:ea typeface="宋体" panose="02010600030101010101" pitchFamily="2" charset="-122"/>
              </a:rPr>
              <a:t>这样，只要模型中涵盖足够的语料，即语音的大数据集，就能解决各种语音识别问题。整个流程下来，语音就能识别成文本了。</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一、什么是语音识别技术？</a:t>
            </a:r>
          </a:p>
        </p:txBody>
      </p:sp>
      <p:pic>
        <p:nvPicPr>
          <p:cNvPr id="25" name="图片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578283" y="2369820"/>
            <a:ext cx="5278755" cy="268097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376045"/>
            <a:ext cx="9801860" cy="4972685"/>
          </a:xfrm>
        </p:spPr>
        <p:txBody>
          <a:bodyPr>
            <a:noAutofit/>
          </a:bodyPr>
          <a:lstStyle/>
          <a:p>
            <a:pPr algn="just">
              <a:lnSpc>
                <a:spcPct val="130000"/>
              </a:lnSpc>
              <a:buClr>
                <a:srgbClr val="0070C0"/>
              </a:buClr>
              <a:buFont typeface="Wingdings" panose="05000000000000000000" charset="0"/>
              <a:buChar char="n"/>
            </a:pPr>
            <a:r>
              <a:rPr lang="en-US" sz="1900" b="1" dirty="0">
                <a:solidFill>
                  <a:schemeClr val="bg1"/>
                </a:solidFill>
                <a:latin typeface="宋体" panose="02010600030101010101" pitchFamily="2" charset="-122"/>
                <a:ea typeface="宋体" panose="02010600030101010101" pitchFamily="2" charset="-122"/>
                <a:sym typeface="+mn-ea"/>
              </a:rPr>
              <a:t> </a:t>
            </a:r>
            <a:r>
              <a:rPr sz="1900" b="1" dirty="0">
                <a:solidFill>
                  <a:schemeClr val="bg1"/>
                </a:solidFill>
                <a:latin typeface="宋体" panose="02010600030101010101" pitchFamily="2" charset="-122"/>
                <a:ea typeface="宋体" panose="02010600030101010101" pitchFamily="2" charset="-122"/>
                <a:sym typeface="+mn-ea"/>
              </a:rPr>
              <a:t>语音识别技术</a:t>
            </a:r>
            <a:r>
              <a:rPr lang="zh-CN" sz="1900" b="1" dirty="0">
                <a:solidFill>
                  <a:schemeClr val="bg1"/>
                </a:solidFill>
                <a:latin typeface="宋体" panose="02010600030101010101" pitchFamily="2" charset="-122"/>
                <a:ea typeface="宋体" panose="02010600030101010101" pitchFamily="2" charset="-122"/>
                <a:sym typeface="+mn-ea"/>
              </a:rPr>
              <a:t>应用领域</a:t>
            </a:r>
          </a:p>
          <a:p>
            <a:pPr marL="0" indent="0" algn="just">
              <a:lnSpc>
                <a:spcPct val="130000"/>
              </a:lnSpc>
              <a:buClr>
                <a:srgbClr val="0070C0"/>
              </a:buClr>
              <a:buFont typeface="Wingdings" panose="05000000000000000000" charset="0"/>
              <a:buNone/>
            </a:pPr>
            <a:r>
              <a:rPr sz="1800" dirty="0">
                <a:solidFill>
                  <a:schemeClr val="bg1"/>
                </a:solidFill>
                <a:latin typeface="宋体" panose="02010600030101010101" pitchFamily="2" charset="-122"/>
                <a:ea typeface="宋体" panose="02010600030101010101" pitchFamily="2" charset="-122"/>
              </a:rPr>
              <a:t>概括起来，智能语音识别主要应用于三个领域，这也是语音识别商业化发展的主要方向：</a:t>
            </a:r>
          </a:p>
          <a:p>
            <a:pPr marL="0" indent="0" algn="just">
              <a:lnSpc>
                <a:spcPct val="130000"/>
              </a:lnSpc>
              <a:buClr>
                <a:srgbClr val="0070C0"/>
              </a:buClr>
              <a:buFont typeface="Arial" panose="020B0604020202020204" pitchFamily="34" charset="0"/>
              <a:buNone/>
            </a:pPr>
            <a:r>
              <a:rPr sz="1800" b="1" dirty="0">
                <a:solidFill>
                  <a:schemeClr val="bg1"/>
                </a:solidFill>
                <a:latin typeface="宋体" panose="02010600030101010101" pitchFamily="2" charset="-122"/>
                <a:ea typeface="宋体" panose="02010600030101010101" pitchFamily="2" charset="-122"/>
              </a:rPr>
              <a:t>1. 语音输入系统</a:t>
            </a:r>
          </a:p>
          <a:p>
            <a:pPr marL="0" indent="0" algn="just">
              <a:lnSpc>
                <a:spcPct val="130000"/>
              </a:lnSpc>
              <a:buClr>
                <a:srgbClr val="0070C0"/>
              </a:buClr>
              <a:buFont typeface="Arial" panose="020B0604020202020204" pitchFamily="34" charset="0"/>
              <a:buNone/>
            </a:pPr>
            <a:r>
              <a:rPr sz="1800" dirty="0">
                <a:solidFill>
                  <a:schemeClr val="bg1"/>
                </a:solidFill>
                <a:latin typeface="宋体" panose="02010600030101010101" pitchFamily="2" charset="-122"/>
                <a:ea typeface="宋体" panose="02010600030101010101" pitchFamily="2" charset="-122"/>
              </a:rPr>
              <a:t>将语音识别成文字，提升用户的效率，如微信语音转换文字、讯飞输入法等。</a:t>
            </a:r>
          </a:p>
          <a:p>
            <a:pPr marL="0" indent="0" algn="just">
              <a:lnSpc>
                <a:spcPct val="130000"/>
              </a:lnSpc>
              <a:buClr>
                <a:srgbClr val="0070C0"/>
              </a:buClr>
              <a:buFont typeface="Arial" panose="020B0604020202020204" pitchFamily="34" charset="0"/>
              <a:buNone/>
            </a:pPr>
            <a:r>
              <a:rPr sz="1800" b="1" dirty="0">
                <a:solidFill>
                  <a:schemeClr val="bg1"/>
                </a:solidFill>
                <a:latin typeface="宋体" panose="02010600030101010101" pitchFamily="2" charset="-122"/>
                <a:ea typeface="宋体" panose="02010600030101010101" pitchFamily="2" charset="-122"/>
              </a:rPr>
              <a:t>2. 语音控制系统</a:t>
            </a:r>
          </a:p>
          <a:p>
            <a:pPr marL="0" indent="0" algn="just">
              <a:lnSpc>
                <a:spcPct val="130000"/>
              </a:lnSpc>
              <a:buClr>
                <a:srgbClr val="0070C0"/>
              </a:buClr>
              <a:buFont typeface="Arial" panose="020B0604020202020204" pitchFamily="34" charset="0"/>
              <a:buNone/>
            </a:pPr>
            <a:r>
              <a:rPr sz="1800" dirty="0">
                <a:solidFill>
                  <a:schemeClr val="bg1"/>
                </a:solidFill>
                <a:latin typeface="宋体" panose="02010600030101010101" pitchFamily="2" charset="-122"/>
                <a:ea typeface="宋体" panose="02010600030101010101" pitchFamily="2" charset="-122"/>
              </a:rPr>
              <a:t>通过语音控制设备，进行相关操作，彻底解放双手，例如智能音箱、智能汽车系统等。</a:t>
            </a:r>
          </a:p>
          <a:p>
            <a:pPr marL="0" indent="0" algn="just">
              <a:lnSpc>
                <a:spcPct val="130000"/>
              </a:lnSpc>
              <a:buClr>
                <a:srgbClr val="0070C0"/>
              </a:buClr>
              <a:buFont typeface="Arial" panose="020B0604020202020204" pitchFamily="34" charset="0"/>
              <a:buNone/>
            </a:pPr>
            <a:r>
              <a:rPr sz="1800" b="1" dirty="0">
                <a:solidFill>
                  <a:schemeClr val="bg1"/>
                </a:solidFill>
                <a:latin typeface="宋体" panose="02010600030101010101" pitchFamily="2" charset="-122"/>
                <a:ea typeface="宋体" panose="02010600030101010101" pitchFamily="2" charset="-122"/>
              </a:rPr>
              <a:t>3. 语音对话系统</a:t>
            </a:r>
          </a:p>
          <a:p>
            <a:pPr marL="0" indent="0" algn="just">
              <a:lnSpc>
                <a:spcPct val="130000"/>
              </a:lnSpc>
              <a:buClr>
                <a:srgbClr val="0070C0"/>
              </a:buClr>
              <a:buFont typeface="Arial" panose="020B0604020202020204" pitchFamily="34" charset="0"/>
              <a:buNone/>
            </a:pPr>
            <a:r>
              <a:rPr sz="1800" dirty="0">
                <a:solidFill>
                  <a:schemeClr val="bg1"/>
                </a:solidFill>
                <a:latin typeface="宋体" panose="02010600030101010101" pitchFamily="2" charset="-122"/>
                <a:ea typeface="宋体" panose="02010600030101010101" pitchFamily="2" charset="-122"/>
              </a:rPr>
              <a:t>语音对话系统更为复杂，它将会根据用户的语音实现交流与对话，保证回答的内容准确，对语义理解要求较高。在家庭机器服务员、宾馆服务、订票系统、银行服务等方面，都将会起到非常重要的作用。</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二、语音识别技术的应用</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1413" y="-4336"/>
            <a:ext cx="9905998" cy="1478570"/>
          </a:xfrm>
        </p:spPr>
        <p:txBody>
          <a:bodyPr/>
          <a:lstStyle/>
          <a:p>
            <a:r>
              <a:rPr lang="zh-CN" altLang="en-US" b="1" dirty="0">
                <a:solidFill>
                  <a:schemeClr val="bg2"/>
                </a:solidFill>
                <a:latin typeface="黑体" panose="02010609060101010101" pitchFamily="49" charset="-122"/>
                <a:ea typeface="黑体" panose="02010609060101010101" pitchFamily="49" charset="-122"/>
              </a:rPr>
              <a:t>目 录</a:t>
            </a:r>
          </a:p>
        </p:txBody>
      </p:sp>
      <p:sp>
        <p:nvSpPr>
          <p:cNvPr id="3" name="内容占位符 2"/>
          <p:cNvSpPr>
            <a:spLocks noGrp="1"/>
          </p:cNvSpPr>
          <p:nvPr>
            <p:ph idx="1"/>
          </p:nvPr>
        </p:nvSpPr>
        <p:spPr>
          <a:xfrm>
            <a:off x="1141412" y="1266133"/>
            <a:ext cx="9905999" cy="3909392"/>
          </a:xfrm>
        </p:spPr>
        <p:txBody>
          <a:bodyPr>
            <a:noAutofit/>
          </a:bodyPr>
          <a:lstStyle/>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教学目标</a:t>
            </a:r>
            <a:endParaRPr lang="en-US" altLang="zh-CN" sz="2000" b="1" dirty="0">
              <a:solidFill>
                <a:schemeClr val="bg2"/>
              </a:solidFill>
              <a:latin typeface="华文中宋" panose="02010600040101010101" pitchFamily="2" charset="-122"/>
              <a:ea typeface="华文中宋" panose="02010600040101010101" pitchFamily="2" charset="-122"/>
            </a:endParaRPr>
          </a:p>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教学要求</a:t>
            </a:r>
            <a:endParaRPr lang="en-US" altLang="zh-CN" sz="2000" b="1" dirty="0">
              <a:solidFill>
                <a:schemeClr val="bg2"/>
              </a:solidFill>
              <a:latin typeface="华文中宋" panose="02010600040101010101" pitchFamily="2" charset="-122"/>
              <a:ea typeface="华文中宋" panose="02010600040101010101" pitchFamily="2" charset="-122"/>
            </a:endParaRPr>
          </a:p>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内容概览</a:t>
            </a:r>
          </a:p>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相关知识</a:t>
            </a:r>
          </a:p>
          <a:p>
            <a:pPr marL="457200" lvl="1" indent="0">
              <a:lnSpc>
                <a:spcPct val="150000"/>
              </a:lnSpc>
              <a:buNone/>
            </a:pPr>
            <a:r>
              <a:rPr dirty="0">
                <a:solidFill>
                  <a:schemeClr val="bg2"/>
                </a:solidFill>
                <a:latin typeface="华文中宋" panose="02010600040101010101" pitchFamily="2" charset="-122"/>
                <a:ea typeface="华文中宋" panose="02010600040101010101" pitchFamily="2" charset="-122"/>
              </a:rPr>
              <a:t>3.1.1 图像识别技术的原理及应用	</a:t>
            </a:r>
          </a:p>
          <a:p>
            <a:pPr marL="457200" lvl="1" indent="0">
              <a:lnSpc>
                <a:spcPct val="150000"/>
              </a:lnSpc>
              <a:buNone/>
            </a:pPr>
            <a:r>
              <a:rPr dirty="0">
                <a:solidFill>
                  <a:schemeClr val="bg2"/>
                </a:solidFill>
                <a:latin typeface="华文中宋" panose="02010600040101010101" pitchFamily="2" charset="-122"/>
                <a:ea typeface="华文中宋" panose="02010600040101010101" pitchFamily="2" charset="-122"/>
              </a:rPr>
              <a:t>3.1.2 人脸识别技术及应用	</a:t>
            </a:r>
          </a:p>
          <a:p>
            <a:pPr marL="457200" lvl="1" indent="0">
              <a:lnSpc>
                <a:spcPct val="150000"/>
              </a:lnSpc>
              <a:buNone/>
            </a:pPr>
            <a:r>
              <a:rPr dirty="0">
                <a:solidFill>
                  <a:schemeClr val="bg2"/>
                </a:solidFill>
                <a:latin typeface="华文中宋" panose="02010600040101010101" pitchFamily="2" charset="-122"/>
                <a:ea typeface="华文中宋" panose="02010600040101010101" pitchFamily="2" charset="-122"/>
              </a:rPr>
              <a:t>3.1.3 OCR文字识别技术及应用</a:t>
            </a:r>
            <a:endParaRPr lang="zh-CN" altLang="en-US" sz="1600" dirty="0">
              <a:solidFill>
                <a:schemeClr val="bg2"/>
              </a:solidFill>
              <a:latin typeface="华文中宋" panose="02010600040101010101" pitchFamily="2" charset="-122"/>
              <a:ea typeface="华文中宋" panose="02010600040101010101" pitchFamily="2" charset="-122"/>
            </a:endParaRPr>
          </a:p>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练习与思考	</a:t>
            </a:r>
          </a:p>
        </p:txBody>
      </p:sp>
      <p:grpSp>
        <p:nvGrpSpPr>
          <p:cNvPr id="6" name="组合 5"/>
          <p:cNvGrpSpPr/>
          <p:nvPr/>
        </p:nvGrpSpPr>
        <p:grpSpPr>
          <a:xfrm>
            <a:off x="8795385" y="2432685"/>
            <a:ext cx="3397250" cy="1863090"/>
            <a:chOff x="13077" y="4074"/>
            <a:chExt cx="6124" cy="2934"/>
          </a:xfrm>
        </p:grpSpPr>
        <p:sp>
          <p:nvSpPr>
            <p:cNvPr id="4" name="标题 1"/>
            <p:cNvSpPr txBox="1"/>
            <p:nvPr/>
          </p:nvSpPr>
          <p:spPr>
            <a:xfrm>
              <a:off x="13077" y="4074"/>
              <a:ext cx="6123" cy="1918"/>
            </a:xfrm>
            <a:prstGeom prst="rect">
              <a:avLst/>
            </a:prstGeom>
            <a:pattFill prst="pct5">
              <a:fgClr>
                <a:schemeClr val="tx1"/>
              </a:fgClr>
              <a:bgClr>
                <a:schemeClr val="bg2"/>
              </a:bgClr>
            </a:patt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lnSpc>
                  <a:spcPct val="100000"/>
                </a:lnSpc>
              </a:pPr>
              <a:r>
                <a:rPr lang="zh-CN" altLang="en-US" sz="2000" b="1" dirty="0">
                  <a:solidFill>
                    <a:schemeClr val="tx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人工智能基础与应用</a:t>
              </a:r>
              <a:br>
                <a:rPr lang="en-US" altLang="zh-CN" sz="20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br>
              <a:r>
                <a:rPr lang="zh-CN" altLang="en-US" sz="20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项目三 认知人工智能</a:t>
              </a:r>
            </a:p>
            <a:p>
              <a:pPr algn="ctr">
                <a:lnSpc>
                  <a:spcPct val="100000"/>
                </a:lnSpc>
              </a:pPr>
              <a:r>
                <a:rPr lang="zh-CN" altLang="en-US" sz="20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的应用技术</a:t>
              </a:r>
            </a:p>
          </p:txBody>
        </p:sp>
        <p:sp>
          <p:nvSpPr>
            <p:cNvPr id="5" name="文本框 4"/>
            <p:cNvSpPr txBox="1"/>
            <p:nvPr/>
          </p:nvSpPr>
          <p:spPr>
            <a:xfrm>
              <a:off x="13077" y="5992"/>
              <a:ext cx="6124" cy="1016"/>
            </a:xfrm>
            <a:prstGeom prst="rect">
              <a:avLst/>
            </a:prstGeom>
            <a:pattFill prst="pct5">
              <a:fgClr>
                <a:srgbClr val="0070C0"/>
              </a:fgClr>
              <a:bgClr>
                <a:schemeClr val="bg2">
                  <a:lumMod val="20000"/>
                  <a:lumOff val="80000"/>
                </a:schemeClr>
              </a:bgClr>
            </a:pattFill>
          </p:spPr>
          <p:txBody>
            <a:bodyPr wrap="square" rtlCol="0" anchor="t">
              <a:spAutoFit/>
            </a:bodyPr>
            <a:lstStyle/>
            <a:p>
              <a:pPr algn="ctr"/>
              <a:r>
                <a:rPr lang="zh-CN" altLang="en-US" b="1">
                  <a:solidFill>
                    <a:srgbClr val="002060"/>
                  </a:solidFill>
                  <a:latin typeface="华文中宋" panose="02010600040101010101" pitchFamily="2" charset="-122"/>
                  <a:ea typeface="华文中宋" panose="02010600040101010101" pitchFamily="2" charset="-122"/>
                  <a:cs typeface="华文中宋" panose="02010600040101010101" pitchFamily="2" charset="-122"/>
                </a:rPr>
                <a:t>任务一 视觉智能</a:t>
              </a:r>
            </a:p>
            <a:p>
              <a:pPr algn="ctr"/>
              <a:r>
                <a:rPr lang="zh-CN" altLang="en-US" b="1">
                  <a:solidFill>
                    <a:srgbClr val="002060"/>
                  </a:solidFill>
                  <a:latin typeface="华文中宋" panose="02010600040101010101" pitchFamily="2" charset="-122"/>
                  <a:ea typeface="华文中宋" panose="02010600040101010101" pitchFamily="2" charset="-122"/>
                  <a:cs typeface="华文中宋" panose="02010600040101010101" pitchFamily="2" charset="-122"/>
                </a:rPr>
                <a:t>——机器如何识字、看人</a:t>
              </a: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376045"/>
            <a:ext cx="9801860" cy="1497965"/>
          </a:xfrm>
        </p:spPr>
        <p:txBody>
          <a:bodyPr>
            <a:noAutofit/>
          </a:bodyPr>
          <a:lstStyle/>
          <a:p>
            <a:pPr algn="just">
              <a:lnSpc>
                <a:spcPct val="130000"/>
              </a:lnSpc>
              <a:buClr>
                <a:srgbClr val="0070C0"/>
              </a:buClr>
              <a:buFont typeface="Wingdings" panose="05000000000000000000" charset="0"/>
              <a:buChar char="n"/>
            </a:pPr>
            <a:r>
              <a:rPr lang="en-US" sz="1900" b="1" dirty="0">
                <a:solidFill>
                  <a:schemeClr val="bg1"/>
                </a:solidFill>
                <a:latin typeface="宋体" panose="02010600030101010101" pitchFamily="2" charset="-122"/>
                <a:ea typeface="宋体" panose="02010600030101010101" pitchFamily="2" charset="-122"/>
                <a:sym typeface="+mn-ea"/>
              </a:rPr>
              <a:t> </a:t>
            </a:r>
            <a:r>
              <a:rPr sz="1900" b="1" dirty="0">
                <a:solidFill>
                  <a:schemeClr val="bg1"/>
                </a:solidFill>
                <a:latin typeface="宋体" panose="02010600030101010101" pitchFamily="2" charset="-122"/>
                <a:ea typeface="宋体" panose="02010600030101010101" pitchFamily="2" charset="-122"/>
                <a:sym typeface="+mn-ea"/>
              </a:rPr>
              <a:t>语音识别技术</a:t>
            </a:r>
            <a:r>
              <a:rPr lang="zh-CN" sz="1900" b="1" dirty="0">
                <a:solidFill>
                  <a:schemeClr val="bg1"/>
                </a:solidFill>
                <a:latin typeface="宋体" panose="02010600030101010101" pitchFamily="2" charset="-122"/>
                <a:ea typeface="宋体" panose="02010600030101010101" pitchFamily="2" charset="-122"/>
                <a:sym typeface="+mn-ea"/>
              </a:rPr>
              <a:t>应用场景</a:t>
            </a:r>
          </a:p>
          <a:p>
            <a:pPr marL="0" indent="0" algn="just">
              <a:lnSpc>
                <a:spcPct val="130000"/>
              </a:lnSpc>
              <a:buClr>
                <a:srgbClr val="0070C0"/>
              </a:buClr>
              <a:buFont typeface="Wingdings" panose="05000000000000000000" charset="0"/>
              <a:buNone/>
            </a:pPr>
            <a:r>
              <a:rPr sz="1800" dirty="0">
                <a:solidFill>
                  <a:schemeClr val="bg1"/>
                </a:solidFill>
                <a:latin typeface="宋体" panose="02010600030101010101" pitchFamily="2" charset="-122"/>
                <a:ea typeface="宋体" panose="02010600030101010101" pitchFamily="2" charset="-122"/>
              </a:rPr>
              <a:t>在日常的工作生活中，语音识别已广泛应用。如医疗智能语音录入系统、智能车载、智能穿戴、智能家居等。</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二、语音识别技术的应用</a:t>
            </a:r>
          </a:p>
        </p:txBody>
      </p:sp>
      <p:pic>
        <p:nvPicPr>
          <p:cNvPr id="43" name="图片 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105150" y="2646680"/>
            <a:ext cx="6339840" cy="384111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376045"/>
            <a:ext cx="4447701" cy="4450080"/>
          </a:xfrm>
        </p:spPr>
        <p:txBody>
          <a:bodyPr>
            <a:noAutofit/>
          </a:bodyPr>
          <a:lstStyle/>
          <a:p>
            <a:pPr algn="just">
              <a:lnSpc>
                <a:spcPct val="130000"/>
              </a:lnSpc>
              <a:buClr>
                <a:srgbClr val="0070C0"/>
              </a:buClr>
              <a:buFont typeface="Wingdings" panose="05000000000000000000" charset="0"/>
              <a:buChar char="n"/>
            </a:pPr>
            <a:r>
              <a:rPr lang="en-US" sz="1900" b="1" dirty="0">
                <a:solidFill>
                  <a:schemeClr val="bg1"/>
                </a:solidFill>
                <a:latin typeface="宋体" panose="02010600030101010101" pitchFamily="2" charset="-122"/>
                <a:ea typeface="宋体" panose="02010600030101010101" pitchFamily="2" charset="-122"/>
                <a:sym typeface="+mn-ea"/>
              </a:rPr>
              <a:t> </a:t>
            </a:r>
            <a:r>
              <a:rPr lang="zh-CN" sz="1900" b="1" dirty="0">
                <a:solidFill>
                  <a:schemeClr val="bg1"/>
                </a:solidFill>
                <a:latin typeface="宋体" panose="02010600030101010101" pitchFamily="2" charset="-122"/>
                <a:ea typeface="宋体" panose="02010600030101010101" pitchFamily="2" charset="-122"/>
                <a:sym typeface="+mn-ea"/>
              </a:rPr>
              <a:t>什么是声纹识别</a:t>
            </a:r>
          </a:p>
          <a:p>
            <a:pPr marL="0" indent="0" algn="just">
              <a:lnSpc>
                <a:spcPct val="130000"/>
              </a:lnSpc>
              <a:buClr>
                <a:srgbClr val="0070C0"/>
              </a:buClr>
              <a:buFont typeface="Wingdings" panose="05000000000000000000" charset="0"/>
              <a:buNone/>
            </a:pPr>
            <a:r>
              <a:rPr sz="1800" dirty="0">
                <a:solidFill>
                  <a:schemeClr val="bg1"/>
                </a:solidFill>
                <a:latin typeface="宋体" panose="02010600030101010101" pitchFamily="2" charset="-122"/>
                <a:ea typeface="宋体" panose="02010600030101010101" pitchFamily="2" charset="-122"/>
              </a:rPr>
              <a:t>如果说语音识别的目的是提升效率，那么声纹识别的目的则是进行身份确认与审查。</a:t>
            </a:r>
          </a:p>
          <a:p>
            <a:pPr marL="0" indent="0" algn="just">
              <a:lnSpc>
                <a:spcPct val="130000"/>
              </a:lnSpc>
              <a:buClr>
                <a:srgbClr val="0070C0"/>
              </a:buClr>
              <a:buFont typeface="Wingdings" panose="05000000000000000000" charset="0"/>
              <a:buNone/>
            </a:pPr>
            <a:r>
              <a:rPr sz="1800" dirty="0">
                <a:solidFill>
                  <a:schemeClr val="bg1"/>
                </a:solidFill>
                <a:latin typeface="宋体" panose="02010600030101010101" pitchFamily="2" charset="-122"/>
                <a:ea typeface="宋体" panose="02010600030101010101" pitchFamily="2" charset="-122"/>
              </a:rPr>
              <a:t>相比较语音识别，声纹识别最大的特点在于：智能系统不仅会捕捉语音内容，还会根据音波特点、说话人的生理特征等参数，自动识别说话人的身份。因为每个人发出的声纹图谱会与其他人不同，声纹识别正是通过比对说话人在相同音素上的发声来判断是否为同一个人，从而实现“闻声识人”的功能。</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三、声纹识别：让语音识别更加隐秘</a:t>
            </a:r>
          </a:p>
        </p:txBody>
      </p:sp>
      <p:pic>
        <p:nvPicPr>
          <p:cNvPr id="30" name="图片 30"/>
          <p:cNvPicPr>
            <a:picLocks noChangeAspect="1"/>
          </p:cNvPicPr>
          <p:nvPr/>
        </p:nvPicPr>
        <p:blipFill>
          <a:blip r:embed="rId2"/>
          <a:stretch>
            <a:fillRect/>
          </a:stretch>
        </p:blipFill>
        <p:spPr>
          <a:xfrm>
            <a:off x="5872480" y="1775778"/>
            <a:ext cx="5274310" cy="392747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376045"/>
            <a:ext cx="4391025" cy="575945"/>
          </a:xfrm>
        </p:spPr>
        <p:txBody>
          <a:bodyPr>
            <a:noAutofit/>
          </a:bodyPr>
          <a:lstStyle/>
          <a:p>
            <a:pPr algn="just">
              <a:lnSpc>
                <a:spcPct val="130000"/>
              </a:lnSpc>
              <a:buClr>
                <a:srgbClr val="0070C0"/>
              </a:buClr>
              <a:buFont typeface="Wingdings" panose="05000000000000000000" charset="0"/>
              <a:buChar char="n"/>
            </a:pPr>
            <a:r>
              <a:rPr lang="en-US" sz="1900" b="1" dirty="0">
                <a:solidFill>
                  <a:schemeClr val="bg1"/>
                </a:solidFill>
                <a:sym typeface="+mn-ea"/>
              </a:rPr>
              <a:t> </a:t>
            </a:r>
            <a:r>
              <a:rPr lang="zh-CN" sz="1900" b="1" dirty="0">
                <a:solidFill>
                  <a:schemeClr val="bg1"/>
                </a:solidFill>
                <a:sym typeface="+mn-ea"/>
              </a:rPr>
              <a:t>声纹识别的流程</a:t>
            </a:r>
          </a:p>
          <a:p>
            <a:pPr marL="0" indent="0" algn="just">
              <a:lnSpc>
                <a:spcPct val="130000"/>
              </a:lnSpc>
              <a:buClr>
                <a:srgbClr val="0070C0"/>
              </a:buClr>
              <a:buFont typeface="Wingdings" panose="05000000000000000000" charset="0"/>
              <a:buNone/>
            </a:pPr>
            <a:endParaRPr sz="1800" dirty="0">
              <a:solidFill>
                <a:schemeClr val="bg1"/>
              </a:solidFill>
            </a:endParaRP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三、声纹识别：让语音识别更加隐秘</a:t>
            </a:r>
          </a:p>
        </p:txBody>
      </p:sp>
      <p:pic>
        <p:nvPicPr>
          <p:cNvPr id="32" name="图片 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248535" y="1951990"/>
            <a:ext cx="8324850" cy="405638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练习与思考</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sp>
        <p:nvSpPr>
          <p:cNvPr id="7" name="矩形 6"/>
          <p:cNvSpPr/>
          <p:nvPr/>
        </p:nvSpPr>
        <p:spPr>
          <a:xfrm>
            <a:off x="1260681" y="1296497"/>
            <a:ext cx="9786730" cy="4338320"/>
          </a:xfrm>
          <a:prstGeom prst="rect">
            <a:avLst/>
          </a:prstGeom>
        </p:spPr>
        <p:txBody>
          <a:bodyPr wrap="square">
            <a:spAutoFit/>
          </a:bodyPr>
          <a:lstStyle/>
          <a:p>
            <a:pPr algn="just">
              <a:lnSpc>
                <a:spcPct val="150000"/>
              </a:lnSpc>
            </a:pPr>
            <a:r>
              <a:rPr lang="zh-CN" altLang="en-US" sz="2400" b="1" dirty="0">
                <a:solidFill>
                  <a:schemeClr val="bg1"/>
                </a:solidFill>
                <a:latin typeface="宋体" panose="02010600030101010101" pitchFamily="2" charset="-122"/>
                <a:ea typeface="宋体" panose="02010600030101010101" pitchFamily="2" charset="-122"/>
              </a:rPr>
              <a:t>选择题：</a:t>
            </a:r>
          </a:p>
          <a:p>
            <a:pPr algn="just">
              <a:lnSpc>
                <a:spcPct val="150000"/>
              </a:lnSpc>
            </a:pPr>
            <a:r>
              <a:rPr sz="2000" b="1" dirty="0">
                <a:solidFill>
                  <a:schemeClr val="bg1"/>
                </a:solidFill>
                <a:latin typeface="宋体" panose="02010600030101010101" pitchFamily="2" charset="-122"/>
                <a:ea typeface="宋体" panose="02010600030101010101" pitchFamily="2" charset="-122"/>
              </a:rPr>
              <a:t>1</a:t>
            </a:r>
            <a:r>
              <a:rPr lang="en-US" sz="2000" b="1" dirty="0">
                <a:solidFill>
                  <a:schemeClr val="bg1"/>
                </a:solidFill>
                <a:latin typeface="宋体" panose="02010600030101010101" pitchFamily="2" charset="-122"/>
                <a:ea typeface="宋体" panose="02010600030101010101" pitchFamily="2" charset="-122"/>
              </a:rPr>
              <a:t>. </a:t>
            </a:r>
            <a:r>
              <a:rPr sz="2000" b="1" dirty="0">
                <a:solidFill>
                  <a:schemeClr val="bg1"/>
                </a:solidFill>
                <a:latin typeface="宋体" panose="02010600030101010101" pitchFamily="2" charset="-122"/>
                <a:ea typeface="宋体" panose="02010600030101010101" pitchFamily="2" charset="-122"/>
              </a:rPr>
              <a:t>根据识别的对象不同，语音识别任务大体可分为几类？(多选题)  </a:t>
            </a:r>
          </a:p>
          <a:p>
            <a:pPr lvl="1" algn="just">
              <a:lnSpc>
                <a:spcPct val="150000"/>
              </a:lnSpc>
            </a:pPr>
            <a:r>
              <a:rPr sz="2000" dirty="0">
                <a:solidFill>
                  <a:schemeClr val="bg1"/>
                </a:solidFill>
                <a:latin typeface="宋体" panose="02010600030101010101" pitchFamily="2" charset="-122"/>
                <a:ea typeface="宋体" panose="02010600030101010101" pitchFamily="2" charset="-122"/>
              </a:rPr>
              <a:t>A. 孤立词识别      B. 关键词识别       </a:t>
            </a:r>
          </a:p>
          <a:p>
            <a:pPr lvl="1" algn="just">
              <a:lnSpc>
                <a:spcPct val="150000"/>
              </a:lnSpc>
            </a:pPr>
            <a:r>
              <a:rPr sz="2000" dirty="0">
                <a:solidFill>
                  <a:schemeClr val="bg1"/>
                </a:solidFill>
                <a:latin typeface="宋体" panose="02010600030101010101" pitchFamily="2" charset="-122"/>
                <a:ea typeface="宋体" panose="02010600030101010101" pitchFamily="2" charset="-122"/>
              </a:rPr>
              <a:t>C. </a:t>
            </a:r>
            <a:r>
              <a:rPr sz="2000" dirty="0" err="1">
                <a:solidFill>
                  <a:schemeClr val="bg1"/>
                </a:solidFill>
                <a:latin typeface="宋体" panose="02010600030101010101" pitchFamily="2" charset="-122"/>
                <a:ea typeface="宋体" panose="02010600030101010101" pitchFamily="2" charset="-122"/>
              </a:rPr>
              <a:t>图像识别</a:t>
            </a:r>
            <a:r>
              <a:rPr sz="2000" dirty="0">
                <a:solidFill>
                  <a:schemeClr val="bg1"/>
                </a:solidFill>
                <a:latin typeface="宋体" panose="02010600030101010101" pitchFamily="2" charset="-122"/>
                <a:ea typeface="宋体" panose="02010600030101010101" pitchFamily="2" charset="-122"/>
              </a:rPr>
              <a:t>        D. 连续语音识别  </a:t>
            </a:r>
          </a:p>
          <a:p>
            <a:pPr algn="just">
              <a:lnSpc>
                <a:spcPct val="150000"/>
              </a:lnSpc>
            </a:pPr>
            <a:r>
              <a:rPr sz="2000" b="1" dirty="0">
                <a:solidFill>
                  <a:schemeClr val="bg1"/>
                </a:solidFill>
                <a:latin typeface="宋体" panose="02010600030101010101" pitchFamily="2" charset="-122"/>
                <a:ea typeface="宋体" panose="02010600030101010101" pitchFamily="2" charset="-122"/>
              </a:rPr>
              <a:t>2</a:t>
            </a:r>
            <a:r>
              <a:rPr lang="en-US" sz="2000" b="1" dirty="0">
                <a:solidFill>
                  <a:schemeClr val="bg1"/>
                </a:solidFill>
                <a:latin typeface="宋体" panose="02010600030101010101" pitchFamily="2" charset="-122"/>
                <a:ea typeface="宋体" panose="02010600030101010101" pitchFamily="2" charset="-122"/>
              </a:rPr>
              <a:t>. </a:t>
            </a:r>
            <a:r>
              <a:rPr sz="2000" b="1" dirty="0">
                <a:solidFill>
                  <a:schemeClr val="bg1"/>
                </a:solidFill>
                <a:latin typeface="宋体" panose="02010600030101010101" pitchFamily="2" charset="-122"/>
                <a:ea typeface="宋体" panose="02010600030101010101" pitchFamily="2" charset="-122"/>
              </a:rPr>
              <a:t>以下哪个流程为语音识别的正确流程？  </a:t>
            </a:r>
          </a:p>
          <a:p>
            <a:pPr lvl="1" algn="just">
              <a:lnSpc>
                <a:spcPct val="150000"/>
              </a:lnSpc>
            </a:pPr>
            <a:r>
              <a:rPr sz="2000" dirty="0">
                <a:solidFill>
                  <a:schemeClr val="bg1"/>
                </a:solidFill>
                <a:latin typeface="宋体" panose="02010600030101010101" pitchFamily="2" charset="-122"/>
                <a:ea typeface="宋体" panose="02010600030101010101" pitchFamily="2" charset="-122"/>
              </a:rPr>
              <a:t>A. 语音输入—解码—文字输出—编码（特征提取）</a:t>
            </a:r>
          </a:p>
          <a:p>
            <a:pPr lvl="1" algn="just">
              <a:lnSpc>
                <a:spcPct val="150000"/>
              </a:lnSpc>
            </a:pPr>
            <a:r>
              <a:rPr sz="2000" dirty="0">
                <a:solidFill>
                  <a:schemeClr val="bg1"/>
                </a:solidFill>
                <a:latin typeface="宋体" panose="02010600030101010101" pitchFamily="2" charset="-122"/>
                <a:ea typeface="宋体" panose="02010600030101010101" pitchFamily="2" charset="-122"/>
              </a:rPr>
              <a:t>B. 编码（特征提取）—解码—文字输出—语音输入</a:t>
            </a:r>
          </a:p>
          <a:p>
            <a:pPr lvl="1" algn="just">
              <a:lnSpc>
                <a:spcPct val="150000"/>
              </a:lnSpc>
            </a:pPr>
            <a:r>
              <a:rPr sz="2000" dirty="0">
                <a:solidFill>
                  <a:schemeClr val="bg1"/>
                </a:solidFill>
                <a:latin typeface="宋体" panose="02010600030101010101" pitchFamily="2" charset="-122"/>
                <a:ea typeface="宋体" panose="02010600030101010101" pitchFamily="2" charset="-122"/>
              </a:rPr>
              <a:t>C. 文字输出—语音输入—编码（特征提取）—解码</a:t>
            </a:r>
          </a:p>
          <a:p>
            <a:pPr lvl="1" algn="just">
              <a:lnSpc>
                <a:spcPct val="150000"/>
              </a:lnSpc>
            </a:pPr>
            <a:r>
              <a:rPr sz="2000" dirty="0">
                <a:solidFill>
                  <a:schemeClr val="bg1"/>
                </a:solidFill>
                <a:latin typeface="宋体" panose="02010600030101010101" pitchFamily="2" charset="-122"/>
                <a:ea typeface="宋体" panose="02010600030101010101" pitchFamily="2" charset="-122"/>
              </a:rPr>
              <a:t>D. 语音输入—编码（特征提取）—文字输出—解码</a:t>
            </a:r>
          </a:p>
        </p:txBody>
      </p:sp>
      <p:pic>
        <p:nvPicPr>
          <p:cNvPr id="6" name="图片 5"/>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041466" y="2622550"/>
            <a:ext cx="2150534" cy="16129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练习与思考</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sp>
        <p:nvSpPr>
          <p:cNvPr id="7" name="矩形 6"/>
          <p:cNvSpPr/>
          <p:nvPr/>
        </p:nvSpPr>
        <p:spPr>
          <a:xfrm>
            <a:off x="1260681" y="1296497"/>
            <a:ext cx="9786730" cy="3969385"/>
          </a:xfrm>
          <a:prstGeom prst="rect">
            <a:avLst/>
          </a:prstGeom>
        </p:spPr>
        <p:txBody>
          <a:bodyPr wrap="square">
            <a:spAutoFit/>
          </a:bodyPr>
          <a:lstStyle/>
          <a:p>
            <a:pPr algn="just">
              <a:lnSpc>
                <a:spcPct val="150000"/>
              </a:lnSpc>
            </a:pPr>
            <a:r>
              <a:rPr lang="zh-CN" altLang="en-US" sz="2400" b="1" dirty="0">
                <a:solidFill>
                  <a:schemeClr val="bg1"/>
                </a:solidFill>
                <a:latin typeface="宋体" panose="02010600030101010101" pitchFamily="2" charset="-122"/>
                <a:ea typeface="宋体" panose="02010600030101010101" pitchFamily="2" charset="-122"/>
              </a:rPr>
              <a:t>选择题：</a:t>
            </a:r>
          </a:p>
          <a:p>
            <a:pPr algn="just">
              <a:lnSpc>
                <a:spcPct val="150000"/>
              </a:lnSpc>
            </a:pPr>
            <a:r>
              <a:rPr sz="2000" b="1" dirty="0">
                <a:solidFill>
                  <a:schemeClr val="bg1"/>
                </a:solidFill>
                <a:latin typeface="宋体" panose="02010600030101010101" pitchFamily="2" charset="-122"/>
                <a:ea typeface="宋体" panose="02010600030101010101" pitchFamily="2" charset="-122"/>
              </a:rPr>
              <a:t>3</a:t>
            </a:r>
            <a:r>
              <a:rPr lang="en-US" sz="2000" b="1" dirty="0">
                <a:solidFill>
                  <a:schemeClr val="bg1"/>
                </a:solidFill>
                <a:latin typeface="宋体" panose="02010600030101010101" pitchFamily="2" charset="-122"/>
                <a:ea typeface="宋体" panose="02010600030101010101" pitchFamily="2" charset="-122"/>
              </a:rPr>
              <a:t>. </a:t>
            </a:r>
            <a:r>
              <a:rPr sz="2000" b="1" dirty="0">
                <a:solidFill>
                  <a:schemeClr val="bg1"/>
                </a:solidFill>
                <a:latin typeface="宋体" panose="02010600030101010101" pitchFamily="2" charset="-122"/>
                <a:ea typeface="宋体" panose="02010600030101010101" pitchFamily="2" charset="-122"/>
              </a:rPr>
              <a:t>智能语音识别主要应用于以下哪些领域？（ 多选题）</a:t>
            </a:r>
          </a:p>
          <a:p>
            <a:pPr lvl="1" algn="just">
              <a:lnSpc>
                <a:spcPct val="150000"/>
              </a:lnSpc>
            </a:pPr>
            <a:r>
              <a:rPr sz="2000" dirty="0">
                <a:solidFill>
                  <a:schemeClr val="bg1"/>
                </a:solidFill>
                <a:latin typeface="宋体" panose="02010600030101010101" pitchFamily="2" charset="-122"/>
                <a:ea typeface="宋体" panose="02010600030101010101" pitchFamily="2" charset="-122"/>
              </a:rPr>
              <a:t>A. 医疗智能语音录入系统   B. 智能车载   </a:t>
            </a:r>
          </a:p>
          <a:p>
            <a:pPr lvl="1" algn="just">
              <a:lnSpc>
                <a:spcPct val="150000"/>
              </a:lnSpc>
            </a:pPr>
            <a:r>
              <a:rPr sz="2000" dirty="0">
                <a:solidFill>
                  <a:schemeClr val="bg1"/>
                </a:solidFill>
                <a:latin typeface="宋体" panose="02010600030101010101" pitchFamily="2" charset="-122"/>
                <a:ea typeface="宋体" panose="02010600030101010101" pitchFamily="2" charset="-122"/>
              </a:rPr>
              <a:t>C. </a:t>
            </a:r>
            <a:r>
              <a:rPr sz="2000" dirty="0" err="1">
                <a:solidFill>
                  <a:schemeClr val="bg1"/>
                </a:solidFill>
                <a:latin typeface="宋体" panose="02010600030101010101" pitchFamily="2" charset="-122"/>
                <a:ea typeface="宋体" panose="02010600030101010101" pitchFamily="2" charset="-122"/>
              </a:rPr>
              <a:t>智能穿戴</a:t>
            </a:r>
            <a:r>
              <a:rPr sz="2000" dirty="0">
                <a:solidFill>
                  <a:schemeClr val="bg1"/>
                </a:solidFill>
                <a:latin typeface="宋体" panose="02010600030101010101" pitchFamily="2" charset="-122"/>
                <a:ea typeface="宋体" panose="02010600030101010101" pitchFamily="2" charset="-122"/>
              </a:rPr>
              <a:t>               D. 智能家居</a:t>
            </a:r>
          </a:p>
          <a:p>
            <a:pPr algn="just">
              <a:lnSpc>
                <a:spcPct val="150000"/>
              </a:lnSpc>
            </a:pPr>
            <a:endParaRPr sz="2000" b="1" dirty="0">
              <a:solidFill>
                <a:schemeClr val="bg1"/>
              </a:solidFill>
              <a:latin typeface="宋体" panose="02010600030101010101" pitchFamily="2" charset="-122"/>
              <a:ea typeface="宋体" panose="02010600030101010101" pitchFamily="2" charset="-122"/>
            </a:endParaRPr>
          </a:p>
          <a:p>
            <a:pPr algn="just">
              <a:lnSpc>
                <a:spcPct val="150000"/>
              </a:lnSpc>
            </a:pPr>
            <a:r>
              <a:rPr lang="zh-CN" altLang="en-US" sz="2400" b="1" dirty="0">
                <a:solidFill>
                  <a:schemeClr val="bg1"/>
                </a:solidFill>
                <a:latin typeface="宋体" panose="02010600030101010101" pitchFamily="2" charset="-122"/>
                <a:ea typeface="宋体" panose="02010600030101010101" pitchFamily="2" charset="-122"/>
              </a:rPr>
              <a:t>判断题：</a:t>
            </a:r>
          </a:p>
          <a:p>
            <a:pPr algn="just">
              <a:lnSpc>
                <a:spcPct val="150000"/>
              </a:lnSpc>
            </a:pPr>
            <a:r>
              <a:rPr sz="2000" dirty="0">
                <a:solidFill>
                  <a:schemeClr val="bg1"/>
                </a:solidFill>
                <a:latin typeface="宋体" panose="02010600030101010101" pitchFamily="2" charset="-122"/>
                <a:ea typeface="宋体" panose="02010600030101010101" pitchFamily="2" charset="-122"/>
              </a:rPr>
              <a:t>1</a:t>
            </a:r>
            <a:r>
              <a:rPr lang="en-US" sz="2000" dirty="0">
                <a:solidFill>
                  <a:schemeClr val="bg1"/>
                </a:solidFill>
                <a:latin typeface="宋体" panose="02010600030101010101" pitchFamily="2" charset="-122"/>
                <a:ea typeface="宋体" panose="02010600030101010101" pitchFamily="2" charset="-122"/>
              </a:rPr>
              <a:t>. </a:t>
            </a:r>
            <a:r>
              <a:rPr sz="2000" dirty="0">
                <a:solidFill>
                  <a:schemeClr val="bg1"/>
                </a:solidFill>
                <a:latin typeface="宋体" panose="02010600030101010101" pitchFamily="2" charset="-122"/>
                <a:ea typeface="宋体" panose="02010600030101010101" pitchFamily="2" charset="-122"/>
              </a:rPr>
              <a:t>声纹识别属于智能语音识别系统之一。   </a:t>
            </a:r>
          </a:p>
          <a:p>
            <a:pPr algn="just">
              <a:lnSpc>
                <a:spcPct val="150000"/>
              </a:lnSpc>
            </a:pPr>
            <a:r>
              <a:rPr sz="2000" dirty="0">
                <a:solidFill>
                  <a:schemeClr val="bg1"/>
                </a:solidFill>
                <a:latin typeface="宋体" panose="02010600030101010101" pitchFamily="2" charset="-122"/>
                <a:ea typeface="宋体" panose="02010600030101010101" pitchFamily="2" charset="-122"/>
              </a:rPr>
              <a:t>2</a:t>
            </a:r>
            <a:r>
              <a:rPr lang="en-US" sz="2000" dirty="0">
                <a:solidFill>
                  <a:schemeClr val="bg1"/>
                </a:solidFill>
                <a:latin typeface="宋体" panose="02010600030101010101" pitchFamily="2" charset="-122"/>
                <a:ea typeface="宋体" panose="02010600030101010101" pitchFamily="2" charset="-122"/>
              </a:rPr>
              <a:t>. </a:t>
            </a:r>
            <a:r>
              <a:rPr sz="2000" dirty="0">
                <a:solidFill>
                  <a:schemeClr val="bg1"/>
                </a:solidFill>
                <a:latin typeface="宋体" panose="02010600030101010101" pitchFamily="2" charset="-122"/>
                <a:ea typeface="宋体" panose="02010600030101010101" pitchFamily="2" charset="-122"/>
              </a:rPr>
              <a:t>声纹识别不仅会捕捉语音内容，还能识别说话人的身份。</a:t>
            </a:r>
          </a:p>
        </p:txBody>
      </p:sp>
      <p:pic>
        <p:nvPicPr>
          <p:cNvPr id="9" name="图片 8"/>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041466" y="2622550"/>
            <a:ext cx="2150534" cy="16129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练习与思考</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sp>
        <p:nvSpPr>
          <p:cNvPr id="7" name="矩形 6"/>
          <p:cNvSpPr/>
          <p:nvPr/>
        </p:nvSpPr>
        <p:spPr>
          <a:xfrm>
            <a:off x="1260475" y="1296670"/>
            <a:ext cx="8218376" cy="3446145"/>
          </a:xfrm>
          <a:prstGeom prst="rect">
            <a:avLst/>
          </a:prstGeom>
        </p:spPr>
        <p:txBody>
          <a:bodyPr wrap="square">
            <a:spAutoFit/>
          </a:bodyPr>
          <a:lstStyle/>
          <a:p>
            <a:pPr algn="just">
              <a:lnSpc>
                <a:spcPct val="200000"/>
              </a:lnSpc>
              <a:spcAft>
                <a:spcPts val="600"/>
              </a:spcAft>
            </a:pPr>
            <a:r>
              <a:rPr lang="zh-CN" altLang="en-US" sz="2400" b="1" dirty="0">
                <a:solidFill>
                  <a:schemeClr val="bg1"/>
                </a:solidFill>
                <a:latin typeface="宋体" panose="02010600030101010101" pitchFamily="2" charset="-122"/>
                <a:ea typeface="宋体" panose="02010600030101010101" pitchFamily="2" charset="-122"/>
              </a:rPr>
              <a:t>讨论题：</a:t>
            </a:r>
          </a:p>
          <a:p>
            <a:pPr algn="just">
              <a:lnSpc>
                <a:spcPct val="200000"/>
              </a:lnSpc>
              <a:spcAft>
                <a:spcPts val="600"/>
              </a:spcAft>
            </a:pPr>
            <a:r>
              <a:rPr sz="2000" dirty="0">
                <a:solidFill>
                  <a:schemeClr val="bg1"/>
                </a:solidFill>
                <a:latin typeface="宋体" panose="02010600030101010101" pitchFamily="2" charset="-122"/>
                <a:ea typeface="宋体" panose="02010600030101010101" pitchFamily="2" charset="-122"/>
              </a:rPr>
              <a:t>1. 结合你身边的语音识别技术应用案例（如智能音箱、服务机器人），讨论其工作原理和流程。</a:t>
            </a:r>
          </a:p>
          <a:p>
            <a:pPr algn="just">
              <a:lnSpc>
                <a:spcPct val="200000"/>
              </a:lnSpc>
              <a:spcAft>
                <a:spcPts val="600"/>
              </a:spcAft>
            </a:pPr>
            <a:r>
              <a:rPr sz="2000" dirty="0">
                <a:solidFill>
                  <a:schemeClr val="bg1"/>
                </a:solidFill>
                <a:latin typeface="宋体" panose="02010600030101010101" pitchFamily="2" charset="-122"/>
                <a:ea typeface="宋体" panose="02010600030101010101" pitchFamily="2" charset="-122"/>
              </a:rPr>
              <a:t>2. 想一想，目前的语音识别技术在哪些方面还有提升空间，未来有哪些应用前景？</a:t>
            </a:r>
          </a:p>
        </p:txBody>
      </p:sp>
      <p:pic>
        <p:nvPicPr>
          <p:cNvPr id="6" name="图片 5"/>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041466" y="2622550"/>
            <a:ext cx="2150534" cy="16129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练习与思考</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sp>
        <p:nvSpPr>
          <p:cNvPr id="7" name="矩形 6"/>
          <p:cNvSpPr/>
          <p:nvPr/>
        </p:nvSpPr>
        <p:spPr>
          <a:xfrm>
            <a:off x="1260681" y="1296497"/>
            <a:ext cx="7591219" cy="3291840"/>
          </a:xfrm>
          <a:prstGeom prst="rect">
            <a:avLst/>
          </a:prstGeom>
        </p:spPr>
        <p:txBody>
          <a:bodyPr wrap="square">
            <a:spAutoFit/>
          </a:bodyPr>
          <a:lstStyle/>
          <a:p>
            <a:pPr algn="just">
              <a:lnSpc>
                <a:spcPct val="200000"/>
              </a:lnSpc>
            </a:pPr>
            <a:r>
              <a:rPr lang="zh-CN" altLang="en-US" sz="2400" b="1" dirty="0">
                <a:solidFill>
                  <a:schemeClr val="bg1"/>
                </a:solidFill>
                <a:latin typeface="宋体" panose="02010600030101010101" pitchFamily="2" charset="-122"/>
                <a:ea typeface="宋体" panose="02010600030101010101" pitchFamily="2" charset="-122"/>
              </a:rPr>
              <a:t>客观题答案</a:t>
            </a:r>
            <a:endParaRPr lang="en-US" altLang="zh-CN" sz="2400" b="1" dirty="0">
              <a:solidFill>
                <a:schemeClr val="bg1"/>
              </a:solidFill>
              <a:latin typeface="宋体" panose="02010600030101010101" pitchFamily="2" charset="-122"/>
              <a:ea typeface="宋体" panose="02010600030101010101" pitchFamily="2" charset="-122"/>
            </a:endParaRPr>
          </a:p>
          <a:p>
            <a:pPr algn="just">
              <a:lnSpc>
                <a:spcPct val="200000"/>
              </a:lnSpc>
            </a:pPr>
            <a:r>
              <a:rPr lang="zh-CN" altLang="en-US" sz="2000" b="1" dirty="0">
                <a:solidFill>
                  <a:schemeClr val="bg1"/>
                </a:solidFill>
                <a:latin typeface="宋体" panose="02010600030101010101" pitchFamily="2" charset="-122"/>
                <a:ea typeface="宋体" panose="02010600030101010101" pitchFamily="2" charset="-122"/>
              </a:rPr>
              <a:t>选择题：</a:t>
            </a:r>
          </a:p>
          <a:p>
            <a:pPr algn="just">
              <a:lnSpc>
                <a:spcPct val="200000"/>
              </a:lnSpc>
            </a:pPr>
            <a:r>
              <a:rPr lang="en-US" altLang="zh-CN" sz="2000" dirty="0">
                <a:solidFill>
                  <a:schemeClr val="bg1"/>
                </a:solidFill>
                <a:latin typeface="宋体" panose="02010600030101010101" pitchFamily="2" charset="-122"/>
                <a:ea typeface="宋体" panose="02010600030101010101" pitchFamily="2" charset="-122"/>
              </a:rPr>
              <a:t>1. ABD         2. D          3. ABCD           </a:t>
            </a:r>
          </a:p>
          <a:p>
            <a:pPr algn="just">
              <a:lnSpc>
                <a:spcPct val="200000"/>
              </a:lnSpc>
            </a:pPr>
            <a:r>
              <a:rPr lang="zh-CN" altLang="en-US" sz="2000" b="1" dirty="0">
                <a:solidFill>
                  <a:schemeClr val="bg1"/>
                </a:solidFill>
                <a:latin typeface="宋体" panose="02010600030101010101" pitchFamily="2" charset="-122"/>
                <a:ea typeface="宋体" panose="02010600030101010101" pitchFamily="2" charset="-122"/>
              </a:rPr>
              <a:t>判断题：</a:t>
            </a:r>
            <a:endParaRPr lang="en-US" altLang="zh-CN" sz="2000" b="1" dirty="0">
              <a:solidFill>
                <a:schemeClr val="bg1"/>
              </a:solidFill>
              <a:latin typeface="宋体" panose="02010600030101010101" pitchFamily="2" charset="-122"/>
              <a:ea typeface="宋体" panose="02010600030101010101" pitchFamily="2" charset="-122"/>
            </a:endParaRPr>
          </a:p>
          <a:p>
            <a:pPr algn="just">
              <a:lnSpc>
                <a:spcPct val="200000"/>
              </a:lnSpc>
            </a:pPr>
            <a:r>
              <a:rPr lang="en-US" altLang="zh-CN" sz="2000" dirty="0">
                <a:solidFill>
                  <a:schemeClr val="bg1"/>
                </a:solidFill>
                <a:latin typeface="宋体" panose="02010600030101010101" pitchFamily="2" charset="-122"/>
                <a:ea typeface="宋体" panose="02010600030101010101" pitchFamily="2" charset="-122"/>
              </a:rPr>
              <a:t>1. </a:t>
            </a:r>
            <a:r>
              <a:rPr lang="zh-CN" altLang="en-US" sz="2000" dirty="0">
                <a:solidFill>
                  <a:schemeClr val="bg1"/>
                </a:solidFill>
                <a:latin typeface="宋体" panose="02010600030101010101" pitchFamily="2" charset="-122"/>
                <a:ea typeface="宋体" panose="02010600030101010101" pitchFamily="2" charset="-122"/>
                <a:sym typeface="+mn-ea"/>
              </a:rPr>
              <a:t>对</a:t>
            </a:r>
            <a:r>
              <a:rPr lang="zh-CN" altLang="en-US" sz="2000" dirty="0">
                <a:solidFill>
                  <a:schemeClr val="bg1"/>
                </a:solidFill>
                <a:latin typeface="宋体" panose="02010600030101010101" pitchFamily="2" charset="-122"/>
                <a:ea typeface="宋体" panose="02010600030101010101" pitchFamily="2" charset="-122"/>
              </a:rPr>
              <a:t>          </a:t>
            </a:r>
            <a:r>
              <a:rPr lang="en-US" altLang="zh-CN" sz="2000" dirty="0">
                <a:solidFill>
                  <a:schemeClr val="bg1"/>
                </a:solidFill>
                <a:latin typeface="宋体" panose="02010600030101010101" pitchFamily="2" charset="-122"/>
                <a:ea typeface="宋体" panose="02010600030101010101" pitchFamily="2" charset="-122"/>
              </a:rPr>
              <a:t>2. </a:t>
            </a:r>
            <a:r>
              <a:rPr lang="zh-CN" altLang="en-US" sz="2000" dirty="0">
                <a:solidFill>
                  <a:schemeClr val="bg1"/>
                </a:solidFill>
                <a:latin typeface="宋体" panose="02010600030101010101" pitchFamily="2" charset="-122"/>
                <a:ea typeface="宋体" panose="02010600030101010101" pitchFamily="2" charset="-122"/>
              </a:rPr>
              <a:t>对          </a:t>
            </a:r>
            <a:r>
              <a:rPr lang="en-US" altLang="zh-CN" sz="2000" dirty="0">
                <a:solidFill>
                  <a:schemeClr val="bg1"/>
                </a:solidFill>
                <a:latin typeface="宋体" panose="02010600030101010101" pitchFamily="2" charset="-122"/>
                <a:ea typeface="宋体" panose="02010600030101010101" pitchFamily="2" charset="-122"/>
              </a:rPr>
              <a:t> </a:t>
            </a:r>
          </a:p>
        </p:txBody>
      </p:sp>
      <p:pic>
        <p:nvPicPr>
          <p:cNvPr id="8" name="图片 7"/>
          <p:cNvPicPr>
            <a:picLocks noChangeAspect="1"/>
          </p:cNvPicPr>
          <p:nvPr/>
        </p:nvPicPr>
        <p:blipFill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t="11481" b="19393"/>
          <a:stretch>
            <a:fillRect/>
          </a:stretch>
        </p:blipFill>
        <p:spPr>
          <a:xfrm>
            <a:off x="9340120" y="2689715"/>
            <a:ext cx="2851880" cy="147857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pattFill prst="pct40">
          <a:fgClr>
            <a:schemeClr val="tx1"/>
          </a:fgClr>
          <a:bgClr>
            <a:schemeClr val="bg2">
              <a:lumMod val="40000"/>
              <a:lumOff val="60000"/>
            </a:schemeClr>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42683" y="2689888"/>
            <a:ext cx="9905998" cy="1478570"/>
          </a:xfrm>
        </p:spPr>
        <p:txBody>
          <a:bodyPr/>
          <a:lstStyle/>
          <a:p>
            <a:pPr algn="ctr"/>
            <a:r>
              <a:rPr lang="zh-CN" altLang="en-US" b="1">
                <a:solidFill>
                  <a:srgbClr val="00206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华文中宋" panose="02010600040101010101" pitchFamily="2" charset="-122"/>
              </a:rPr>
              <a:t>任务三 认知智能——机器如何懂语义、会思考</a:t>
            </a:r>
          </a:p>
        </p:txBody>
      </p:sp>
      <p:sp>
        <p:nvSpPr>
          <p:cNvPr id="4" name="标题 1"/>
          <p:cNvSpPr txBox="1"/>
          <p:nvPr/>
        </p:nvSpPr>
        <p:spPr>
          <a:xfrm>
            <a:off x="3935682" y="0"/>
            <a:ext cx="4320000" cy="1478570"/>
          </a:xfrm>
          <a:prstGeom prst="rect">
            <a:avLst/>
          </a:prstGeom>
          <a:pattFill prst="pct5">
            <a:fgClr>
              <a:schemeClr val="tx1"/>
            </a:fgClr>
            <a:bgClr>
              <a:schemeClr val="bg2"/>
            </a:bgClr>
          </a:patt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lnSpc>
                <a:spcPct val="100000"/>
              </a:lnSpc>
            </a:pPr>
            <a:r>
              <a:rPr lang="zh-CN" altLang="en-US" sz="2400" b="1" dirty="0">
                <a:solidFill>
                  <a:schemeClr val="tx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人工智能基础与应用</a:t>
            </a:r>
            <a:br>
              <a:rPr lang="en-US" altLang="zh-CN" sz="24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br>
            <a:r>
              <a:rPr lang="zh-CN" alt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项目三 认知人工智能</a:t>
            </a:r>
          </a:p>
          <a:p>
            <a:pPr algn="ctr">
              <a:lnSpc>
                <a:spcPct val="100000"/>
              </a:lnSpc>
            </a:pPr>
            <a:r>
              <a:rPr lang="zh-CN" alt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的应用技术</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1413" y="-4336"/>
            <a:ext cx="9905998" cy="1478570"/>
          </a:xfrm>
        </p:spPr>
        <p:txBody>
          <a:bodyPr/>
          <a:lstStyle/>
          <a:p>
            <a:r>
              <a:rPr lang="zh-CN" altLang="en-US" b="1" dirty="0">
                <a:solidFill>
                  <a:schemeClr val="bg2"/>
                </a:solidFill>
                <a:latin typeface="黑体" panose="02010609060101010101" pitchFamily="49" charset="-122"/>
                <a:ea typeface="黑体" panose="02010609060101010101" pitchFamily="49" charset="-122"/>
              </a:rPr>
              <a:t>目 录</a:t>
            </a:r>
          </a:p>
        </p:txBody>
      </p:sp>
      <p:sp>
        <p:nvSpPr>
          <p:cNvPr id="3" name="内容占位符 2"/>
          <p:cNvSpPr>
            <a:spLocks noGrp="1"/>
          </p:cNvSpPr>
          <p:nvPr>
            <p:ph idx="1"/>
          </p:nvPr>
        </p:nvSpPr>
        <p:spPr>
          <a:xfrm>
            <a:off x="1141412" y="1266133"/>
            <a:ext cx="9905999" cy="3909392"/>
          </a:xfrm>
        </p:spPr>
        <p:txBody>
          <a:bodyPr>
            <a:noAutofit/>
          </a:bodyPr>
          <a:lstStyle/>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教学目标</a:t>
            </a:r>
            <a:endParaRPr lang="en-US" altLang="zh-CN" sz="2000" b="1" dirty="0">
              <a:solidFill>
                <a:schemeClr val="bg2"/>
              </a:solidFill>
              <a:latin typeface="华文中宋" panose="02010600040101010101" pitchFamily="2" charset="-122"/>
              <a:ea typeface="华文中宋" panose="02010600040101010101" pitchFamily="2" charset="-122"/>
            </a:endParaRPr>
          </a:p>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教学要求</a:t>
            </a:r>
            <a:endParaRPr lang="en-US" altLang="zh-CN" sz="2000" b="1" dirty="0">
              <a:solidFill>
                <a:schemeClr val="bg2"/>
              </a:solidFill>
              <a:latin typeface="华文中宋" panose="02010600040101010101" pitchFamily="2" charset="-122"/>
              <a:ea typeface="华文中宋" panose="02010600040101010101" pitchFamily="2" charset="-122"/>
            </a:endParaRPr>
          </a:p>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内容概览</a:t>
            </a:r>
          </a:p>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相关知识</a:t>
            </a:r>
          </a:p>
          <a:p>
            <a:pPr marL="457200" lvl="1" indent="0">
              <a:lnSpc>
                <a:spcPct val="150000"/>
              </a:lnSpc>
              <a:buNone/>
            </a:pPr>
            <a:r>
              <a:rPr dirty="0">
                <a:solidFill>
                  <a:schemeClr val="bg2"/>
                </a:solidFill>
                <a:latin typeface="华文中宋" panose="02010600040101010101" pitchFamily="2" charset="-122"/>
                <a:ea typeface="华文中宋" panose="02010600040101010101" pitchFamily="2" charset="-122"/>
              </a:rPr>
              <a:t>3.3.1 认知自然语言处理及应用	</a:t>
            </a:r>
          </a:p>
          <a:p>
            <a:pPr marL="457200" lvl="1" indent="0">
              <a:lnSpc>
                <a:spcPct val="150000"/>
              </a:lnSpc>
              <a:buNone/>
            </a:pPr>
            <a:r>
              <a:rPr dirty="0">
                <a:solidFill>
                  <a:schemeClr val="bg2"/>
                </a:solidFill>
                <a:latin typeface="华文中宋" panose="02010600040101010101" pitchFamily="2" charset="-122"/>
                <a:ea typeface="华文中宋" panose="02010600040101010101" pitchFamily="2" charset="-122"/>
              </a:rPr>
              <a:t>3.3.2 走近知识图谱</a:t>
            </a:r>
          </a:p>
          <a:p>
            <a:pPr marL="457200" lvl="1" indent="0">
              <a:lnSpc>
                <a:spcPct val="150000"/>
              </a:lnSpc>
              <a:buNone/>
            </a:pPr>
            <a:r>
              <a:rPr dirty="0">
                <a:solidFill>
                  <a:schemeClr val="bg2"/>
                </a:solidFill>
                <a:latin typeface="华文中宋" panose="02010600040101010101" pitchFamily="2" charset="-122"/>
                <a:ea typeface="华文中宋" panose="02010600040101010101" pitchFamily="2" charset="-122"/>
              </a:rPr>
              <a:t>3.3.3 数据智能推动人机协同	</a:t>
            </a:r>
            <a:endParaRPr lang="zh-CN" altLang="en-US" sz="1600" dirty="0">
              <a:solidFill>
                <a:schemeClr val="bg2"/>
              </a:solidFill>
              <a:latin typeface="华文中宋" panose="02010600040101010101" pitchFamily="2" charset="-122"/>
              <a:ea typeface="华文中宋" panose="02010600040101010101" pitchFamily="2" charset="-122"/>
            </a:endParaRPr>
          </a:p>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练习与思考	</a:t>
            </a:r>
          </a:p>
        </p:txBody>
      </p:sp>
      <p:grpSp>
        <p:nvGrpSpPr>
          <p:cNvPr id="6" name="组合 5"/>
          <p:cNvGrpSpPr/>
          <p:nvPr/>
        </p:nvGrpSpPr>
        <p:grpSpPr>
          <a:xfrm>
            <a:off x="8795385" y="2432685"/>
            <a:ext cx="3397250" cy="1863090"/>
            <a:chOff x="13077" y="4074"/>
            <a:chExt cx="6124" cy="2934"/>
          </a:xfrm>
        </p:grpSpPr>
        <p:sp>
          <p:nvSpPr>
            <p:cNvPr id="4" name="标题 1"/>
            <p:cNvSpPr txBox="1"/>
            <p:nvPr/>
          </p:nvSpPr>
          <p:spPr>
            <a:xfrm>
              <a:off x="13077" y="4074"/>
              <a:ext cx="6123" cy="1918"/>
            </a:xfrm>
            <a:prstGeom prst="rect">
              <a:avLst/>
            </a:prstGeom>
            <a:pattFill prst="pct5">
              <a:fgClr>
                <a:schemeClr val="tx1"/>
              </a:fgClr>
              <a:bgClr>
                <a:schemeClr val="bg2"/>
              </a:bgClr>
            </a:patt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lnSpc>
                  <a:spcPct val="100000"/>
                </a:lnSpc>
              </a:pPr>
              <a:r>
                <a:rPr lang="zh-CN" altLang="en-US" sz="2000" b="1" dirty="0">
                  <a:solidFill>
                    <a:schemeClr val="tx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人工智能基础与应用</a:t>
              </a:r>
              <a:br>
                <a:rPr lang="en-US" altLang="zh-CN" sz="20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br>
              <a:r>
                <a:rPr lang="zh-CN" altLang="en-US" sz="20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项目三 认知人工智能</a:t>
              </a:r>
            </a:p>
            <a:p>
              <a:pPr algn="ctr">
                <a:lnSpc>
                  <a:spcPct val="100000"/>
                </a:lnSpc>
              </a:pPr>
              <a:r>
                <a:rPr lang="zh-CN" altLang="en-US" sz="20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的应用技术</a:t>
              </a:r>
            </a:p>
          </p:txBody>
        </p:sp>
        <p:sp>
          <p:nvSpPr>
            <p:cNvPr id="5" name="文本框 4"/>
            <p:cNvSpPr txBox="1"/>
            <p:nvPr/>
          </p:nvSpPr>
          <p:spPr>
            <a:xfrm>
              <a:off x="13077" y="5992"/>
              <a:ext cx="6124" cy="1016"/>
            </a:xfrm>
            <a:prstGeom prst="rect">
              <a:avLst/>
            </a:prstGeom>
            <a:pattFill prst="pct5">
              <a:fgClr>
                <a:srgbClr val="0070C0"/>
              </a:fgClr>
              <a:bgClr>
                <a:schemeClr val="bg2">
                  <a:lumMod val="20000"/>
                  <a:lumOff val="80000"/>
                </a:schemeClr>
              </a:bgClr>
            </a:pattFill>
          </p:spPr>
          <p:txBody>
            <a:bodyPr wrap="square" rtlCol="0" anchor="t">
              <a:spAutoFit/>
            </a:bodyPr>
            <a:lstStyle/>
            <a:p>
              <a:pPr algn="ctr"/>
              <a:r>
                <a:rPr lang="zh-CN" altLang="en-US" b="1">
                  <a:solidFill>
                    <a:srgbClr val="002060"/>
                  </a:solidFill>
                  <a:latin typeface="华文中宋" panose="02010600040101010101" pitchFamily="2" charset="-122"/>
                  <a:ea typeface="华文中宋" panose="02010600040101010101" pitchFamily="2" charset="-122"/>
                  <a:cs typeface="华文中宋" panose="02010600040101010101" pitchFamily="2" charset="-122"/>
                </a:rPr>
                <a:t>任务三 认知智能</a:t>
              </a:r>
            </a:p>
            <a:p>
              <a:pPr algn="ctr"/>
              <a:r>
                <a:rPr lang="zh-CN" altLang="en-US" b="1">
                  <a:solidFill>
                    <a:srgbClr val="002060"/>
                  </a:solidFill>
                  <a:latin typeface="华文中宋" panose="02010600040101010101" pitchFamily="2" charset="-122"/>
                  <a:ea typeface="华文中宋" panose="02010600040101010101" pitchFamily="2" charset="-122"/>
                  <a:cs typeface="华文中宋" panose="02010600040101010101" pitchFamily="2" charset="-122"/>
                </a:rPr>
                <a:t>——机器如何懂语义、会思考</a:t>
              </a: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413" y="2058987"/>
            <a:ext cx="8383588" cy="3541714"/>
          </a:xfrm>
        </p:spPr>
        <p:txBody>
          <a:bodyPr>
            <a:normAutofit/>
          </a:bodyPr>
          <a:lstStyle/>
          <a:p>
            <a:pPr marL="0" indent="0" algn="just">
              <a:lnSpc>
                <a:spcPct val="150000"/>
              </a:lnSpc>
              <a:buNone/>
            </a:pPr>
            <a:r>
              <a:rPr dirty="0">
                <a:solidFill>
                  <a:schemeClr val="bg1"/>
                </a:solidFill>
                <a:latin typeface="宋体" panose="02010600030101010101" pitchFamily="2" charset="-122"/>
                <a:ea typeface="宋体" panose="02010600030101010101" pitchFamily="2" charset="-122"/>
              </a:rPr>
              <a:t>1. 理解并掌握自然语言处理的含义及常见应用</a:t>
            </a:r>
          </a:p>
          <a:p>
            <a:pPr marL="0" indent="0" algn="just">
              <a:lnSpc>
                <a:spcPct val="150000"/>
              </a:lnSpc>
              <a:buNone/>
            </a:pPr>
            <a:r>
              <a:rPr dirty="0">
                <a:solidFill>
                  <a:schemeClr val="bg1"/>
                </a:solidFill>
                <a:latin typeface="宋体" panose="02010600030101010101" pitchFamily="2" charset="-122"/>
                <a:ea typeface="宋体" panose="02010600030101010101" pitchFamily="2" charset="-122"/>
              </a:rPr>
              <a:t>2. 初步学习知识图谱的内涵、体系及应用</a:t>
            </a:r>
          </a:p>
          <a:p>
            <a:pPr marL="0" indent="0" algn="just">
              <a:lnSpc>
                <a:spcPct val="150000"/>
              </a:lnSpc>
              <a:buNone/>
            </a:pPr>
            <a:r>
              <a:rPr dirty="0">
                <a:solidFill>
                  <a:schemeClr val="bg1"/>
                </a:solidFill>
                <a:latin typeface="宋体" panose="02010600030101010101" pitchFamily="2" charset="-122"/>
                <a:ea typeface="宋体" panose="02010600030101010101" pitchFamily="2" charset="-122"/>
              </a:rPr>
              <a:t>3. 了解数据智能的定义、发展目标及数据中台的意义</a:t>
            </a:r>
          </a:p>
        </p:txBody>
      </p:sp>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教学目标</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pic>
        <p:nvPicPr>
          <p:cNvPr id="8" name="图片 7"/>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11741" t="4289" r="11741"/>
          <a:stretch>
            <a:fillRect/>
          </a:stretch>
        </p:blipFill>
        <p:spPr>
          <a:xfrm flipH="1">
            <a:off x="10007600" y="2336846"/>
            <a:ext cx="2184400" cy="218430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413" y="2058987"/>
            <a:ext cx="8383588" cy="3541714"/>
          </a:xfrm>
        </p:spPr>
        <p:txBody>
          <a:bodyPr>
            <a:normAutofit/>
          </a:bodyPr>
          <a:lstStyle/>
          <a:p>
            <a:pPr marL="0" indent="0" algn="just">
              <a:lnSpc>
                <a:spcPct val="150000"/>
              </a:lnSpc>
              <a:buNone/>
            </a:pPr>
            <a:r>
              <a:rPr dirty="0">
                <a:solidFill>
                  <a:schemeClr val="bg1"/>
                </a:solidFill>
                <a:latin typeface="宋体" panose="02010600030101010101" pitchFamily="2" charset="-122"/>
                <a:ea typeface="宋体" panose="02010600030101010101" pitchFamily="2" charset="-122"/>
                <a:cs typeface="+mn-ea"/>
              </a:rPr>
              <a:t>1．掌握图像识别、人脸识别、文字识别的含义</a:t>
            </a:r>
          </a:p>
          <a:p>
            <a:pPr marL="0" indent="0" algn="just">
              <a:lnSpc>
                <a:spcPct val="150000"/>
              </a:lnSpc>
              <a:buNone/>
            </a:pPr>
            <a:r>
              <a:rPr dirty="0">
                <a:solidFill>
                  <a:schemeClr val="bg1"/>
                </a:solidFill>
                <a:latin typeface="宋体" panose="02010600030101010101" pitchFamily="2" charset="-122"/>
                <a:ea typeface="宋体" panose="02010600030101010101" pitchFamily="2" charset="-122"/>
                <a:cs typeface="+mn-ea"/>
              </a:rPr>
              <a:t>2．理解图像识别、人脸识别、文字识别的原理、技术流程、应用及发展趋势</a:t>
            </a:r>
          </a:p>
          <a:p>
            <a:pPr marL="0" indent="0" algn="just">
              <a:lnSpc>
                <a:spcPct val="150000"/>
              </a:lnSpc>
              <a:buNone/>
            </a:pPr>
            <a:r>
              <a:rPr dirty="0">
                <a:solidFill>
                  <a:schemeClr val="bg1"/>
                </a:solidFill>
                <a:latin typeface="宋体" panose="02010600030101010101" pitchFamily="2" charset="-122"/>
                <a:ea typeface="宋体" panose="02010600030101010101" pitchFamily="2" charset="-122"/>
                <a:cs typeface="+mn-ea"/>
              </a:rPr>
              <a:t>3．进行图像识别、人脸识别、文字识别的实训</a:t>
            </a:r>
          </a:p>
        </p:txBody>
      </p:sp>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教学目标</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pic>
        <p:nvPicPr>
          <p:cNvPr id="8" name="图片 7"/>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11741" t="4289" r="11741"/>
          <a:stretch>
            <a:fillRect/>
          </a:stretch>
        </p:blipFill>
        <p:spPr>
          <a:xfrm flipH="1">
            <a:off x="10007600" y="2336846"/>
            <a:ext cx="2184400" cy="2184308"/>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413" y="1263374"/>
            <a:ext cx="9082087" cy="4452730"/>
          </a:xfrm>
        </p:spPr>
        <p:txBody>
          <a:bodyPr>
            <a:noAutofit/>
          </a:bodyPr>
          <a:lstStyle/>
          <a:p>
            <a:pPr marL="0" indent="0" algn="just">
              <a:lnSpc>
                <a:spcPct val="150000"/>
              </a:lnSpc>
              <a:buNone/>
            </a:pPr>
            <a:r>
              <a:rPr b="1" dirty="0">
                <a:solidFill>
                  <a:schemeClr val="bg1"/>
                </a:solidFill>
                <a:latin typeface="宋体" panose="02010600030101010101" pitchFamily="2" charset="-122"/>
                <a:ea typeface="宋体" panose="02010600030101010101" pitchFamily="2" charset="-122"/>
              </a:rPr>
              <a:t>1. 知识点</a:t>
            </a:r>
          </a:p>
          <a:p>
            <a:pPr marL="0" indent="0" algn="just">
              <a:lnSpc>
                <a:spcPct val="150000"/>
              </a:lnSpc>
              <a:buNone/>
            </a:pPr>
            <a:r>
              <a:rPr sz="2000" dirty="0">
                <a:solidFill>
                  <a:schemeClr val="bg1"/>
                </a:solidFill>
                <a:latin typeface="宋体" panose="02010600030101010101" pitchFamily="2" charset="-122"/>
                <a:ea typeface="宋体" panose="02010600030101010101" pitchFamily="2" charset="-122"/>
              </a:rPr>
              <a:t>自然语言处理的含义、应用  知识图谱的定义  知识图谱的体系架构及应用</a:t>
            </a:r>
          </a:p>
          <a:p>
            <a:pPr marL="0" indent="0" algn="just">
              <a:lnSpc>
                <a:spcPct val="150000"/>
              </a:lnSpc>
              <a:buNone/>
            </a:pPr>
            <a:r>
              <a:rPr sz="2000" dirty="0">
                <a:solidFill>
                  <a:schemeClr val="bg1"/>
                </a:solidFill>
                <a:latin typeface="宋体" panose="02010600030101010101" pitchFamily="2" charset="-122"/>
                <a:ea typeface="宋体" panose="02010600030101010101" pitchFamily="2" charset="-122"/>
              </a:rPr>
              <a:t>数据智能的发展   数据中台和业务中台的价值</a:t>
            </a:r>
          </a:p>
          <a:p>
            <a:pPr marL="0" indent="0" algn="just">
              <a:lnSpc>
                <a:spcPct val="150000"/>
              </a:lnSpc>
              <a:buNone/>
            </a:pPr>
            <a:r>
              <a:rPr b="1" dirty="0">
                <a:solidFill>
                  <a:schemeClr val="bg1"/>
                </a:solidFill>
                <a:latin typeface="宋体" panose="02010600030101010101" pitchFamily="2" charset="-122"/>
                <a:ea typeface="宋体" panose="02010600030101010101" pitchFamily="2" charset="-122"/>
              </a:rPr>
              <a:t>2. 重难点</a:t>
            </a:r>
          </a:p>
          <a:p>
            <a:pPr marL="0" indent="0" algn="just">
              <a:lnSpc>
                <a:spcPct val="150000"/>
              </a:lnSpc>
              <a:buNone/>
            </a:pPr>
            <a:r>
              <a:rPr sz="2000" dirty="0">
                <a:solidFill>
                  <a:schemeClr val="bg1"/>
                </a:solidFill>
                <a:latin typeface="宋体" panose="02010600030101010101" pitchFamily="2" charset="-122"/>
                <a:ea typeface="宋体" panose="02010600030101010101" pitchFamily="2" charset="-122"/>
              </a:rPr>
              <a:t>通过本任务的学习，初步了解人工智能最高阶的发展水平——认知智能，包含了哪些重点技术、发展方向及应用场境。本任务的重点是理解自然语言处理、知识图谱、数据智能的定义及在工作生活中的应用领域；难点是理解三者间的促进关系、对人工智能技术水平发展的关键作用，并深度思考当机器懂语义、会思考后，人和机器的关系可能会是什么样。</a:t>
            </a:r>
          </a:p>
        </p:txBody>
      </p:sp>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教学要求</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pic>
        <p:nvPicPr>
          <p:cNvPr id="8" name="图片 7"/>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24025" y="2760112"/>
            <a:ext cx="1337775" cy="133777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内容概览</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grpSp>
        <p:nvGrpSpPr>
          <p:cNvPr id="859" name="Page"/>
          <p:cNvGrpSpPr/>
          <p:nvPr/>
        </p:nvGrpSpPr>
        <p:grpSpPr>
          <a:xfrm>
            <a:off x="579550" y="1296670"/>
            <a:ext cx="10882648" cy="5012690"/>
            <a:chOff x="393000" y="12000"/>
            <a:chExt cx="5931000" cy="2674125"/>
          </a:xfrm>
        </p:grpSpPr>
        <p:sp>
          <p:nvSpPr>
            <p:cNvPr id="860" name="MMConnector"/>
            <p:cNvSpPr/>
            <p:nvPr/>
          </p:nvSpPr>
          <p:spPr>
            <a:xfrm>
              <a:off x="1087500" y="1798875"/>
              <a:ext cx="580165" cy="632003"/>
            </a:xfrm>
            <a:custGeom>
              <a:avLst/>
              <a:gdLst/>
              <a:ahLst/>
              <a:cxnLst/>
              <a:rect l="0" t="0" r="0" b="0"/>
              <a:pathLst>
                <a:path w="580165" h="632003">
                  <a:moveTo>
                    <a:pt x="-63650" y="-128173"/>
                  </a:moveTo>
                  <a:cubicBezTo>
                    <a:pt x="-57504" y="-115508"/>
                    <a:pt x="-51501" y="-102797"/>
                    <a:pt x="-45554" y="-90073"/>
                  </a:cubicBezTo>
                  <a:cubicBezTo>
                    <a:pt x="-39607" y="-77350"/>
                    <a:pt x="-33715" y="-64615"/>
                    <a:pt x="-27857" y="-51878"/>
                  </a:cubicBezTo>
                  <a:cubicBezTo>
                    <a:pt x="-22000" y="-39141"/>
                    <a:pt x="-16176" y="-26402"/>
                    <a:pt x="-10349" y="-13676"/>
                  </a:cubicBezTo>
                  <a:cubicBezTo>
                    <a:pt x="-4522" y="-950"/>
                    <a:pt x="1309" y="11762"/>
                    <a:pt x="7174" y="24447"/>
                  </a:cubicBezTo>
                  <a:cubicBezTo>
                    <a:pt x="13040" y="37133"/>
                    <a:pt x="18940" y="49791"/>
                    <a:pt x="24909" y="62406"/>
                  </a:cubicBezTo>
                  <a:cubicBezTo>
                    <a:pt x="30878" y="75022"/>
                    <a:pt x="36916" y="87594"/>
                    <a:pt x="43057" y="100107"/>
                  </a:cubicBezTo>
                  <a:cubicBezTo>
                    <a:pt x="49197" y="112619"/>
                    <a:pt x="55440" y="125071"/>
                    <a:pt x="61822" y="137441"/>
                  </a:cubicBezTo>
                  <a:cubicBezTo>
                    <a:pt x="68204" y="149812"/>
                    <a:pt x="74724" y="162101"/>
                    <a:pt x="81422" y="174282"/>
                  </a:cubicBezTo>
                  <a:cubicBezTo>
                    <a:pt x="88120" y="186464"/>
                    <a:pt x="94995" y="198538"/>
                    <a:pt x="102088" y="210472"/>
                  </a:cubicBezTo>
                  <a:cubicBezTo>
                    <a:pt x="109181" y="222406"/>
                    <a:pt x="116493" y="234200"/>
                    <a:pt x="124067" y="245813"/>
                  </a:cubicBezTo>
                  <a:cubicBezTo>
                    <a:pt x="131641" y="257425"/>
                    <a:pt x="139477" y="268857"/>
                    <a:pt x="147620" y="280054"/>
                  </a:cubicBezTo>
                  <a:cubicBezTo>
                    <a:pt x="155764" y="291251"/>
                    <a:pt x="164215" y="302214"/>
                    <a:pt x="173018" y="312876"/>
                  </a:cubicBezTo>
                  <a:cubicBezTo>
                    <a:pt x="181821" y="323539"/>
                    <a:pt x="190975" y="333901"/>
                    <a:pt x="200520" y="343882"/>
                  </a:cubicBezTo>
                  <a:cubicBezTo>
                    <a:pt x="210065" y="353863"/>
                    <a:pt x="220000" y="363462"/>
                    <a:pt x="230349" y="372587"/>
                  </a:cubicBezTo>
                  <a:cubicBezTo>
                    <a:pt x="240697" y="381711"/>
                    <a:pt x="251459" y="390360"/>
                    <a:pt x="262641" y="398436"/>
                  </a:cubicBezTo>
                  <a:cubicBezTo>
                    <a:pt x="273823" y="406512"/>
                    <a:pt x="285425" y="414014"/>
                    <a:pt x="297395" y="420851"/>
                  </a:cubicBezTo>
                  <a:cubicBezTo>
                    <a:pt x="309366" y="427689"/>
                    <a:pt x="321704" y="433862"/>
                    <a:pt x="334429" y="439311"/>
                  </a:cubicBezTo>
                  <a:cubicBezTo>
                    <a:pt x="347153" y="444761"/>
                    <a:pt x="360263" y="449487"/>
                    <a:pt x="373377" y="453454"/>
                  </a:cubicBezTo>
                  <a:cubicBezTo>
                    <a:pt x="386490" y="457421"/>
                    <a:pt x="399607" y="460628"/>
                    <a:pt x="413746" y="463152"/>
                  </a:cubicBezTo>
                  <a:cubicBezTo>
                    <a:pt x="427885" y="465676"/>
                    <a:pt x="443046" y="467517"/>
                    <a:pt x="455009" y="468523"/>
                  </a:cubicBezTo>
                  <a:cubicBezTo>
                    <a:pt x="466972" y="469530"/>
                    <a:pt x="475736" y="469703"/>
                    <a:pt x="484500" y="469875"/>
                  </a:cubicBezTo>
                  <a:cubicBezTo>
                    <a:pt x="486660" y="469917"/>
                    <a:pt x="488100" y="471225"/>
                    <a:pt x="488100" y="472875"/>
                  </a:cubicBezTo>
                  <a:cubicBezTo>
                    <a:pt x="488100" y="474525"/>
                    <a:pt x="486660" y="475861"/>
                    <a:pt x="484500" y="475875"/>
                  </a:cubicBezTo>
                  <a:cubicBezTo>
                    <a:pt x="475619" y="475935"/>
                    <a:pt x="466738" y="475994"/>
                    <a:pt x="454562" y="475291"/>
                  </a:cubicBezTo>
                  <a:cubicBezTo>
                    <a:pt x="442385" y="474589"/>
                    <a:pt x="426912" y="473124"/>
                    <a:pt x="412427" y="470929"/>
                  </a:cubicBezTo>
                  <a:cubicBezTo>
                    <a:pt x="397942" y="468735"/>
                    <a:pt x="384446" y="465811"/>
                    <a:pt x="370908" y="462103"/>
                  </a:cubicBezTo>
                  <a:cubicBezTo>
                    <a:pt x="357370" y="458394"/>
                    <a:pt x="343790" y="453899"/>
                    <a:pt x="330568" y="448644"/>
                  </a:cubicBezTo>
                  <a:cubicBezTo>
                    <a:pt x="317346" y="443388"/>
                    <a:pt x="304482" y="437371"/>
                    <a:pt x="291971" y="430656"/>
                  </a:cubicBezTo>
                  <a:cubicBezTo>
                    <a:pt x="279461" y="423940"/>
                    <a:pt x="267304" y="416526"/>
                    <a:pt x="255566" y="408511"/>
                  </a:cubicBezTo>
                  <a:cubicBezTo>
                    <a:pt x="243828" y="400495"/>
                    <a:pt x="232510" y="391878"/>
                    <a:pt x="221611" y="382768"/>
                  </a:cubicBezTo>
                  <a:cubicBezTo>
                    <a:pt x="210713" y="373657"/>
                    <a:pt x="200235" y="364053"/>
                    <a:pt x="190160" y="354058"/>
                  </a:cubicBezTo>
                  <a:cubicBezTo>
                    <a:pt x="180084" y="344062"/>
                    <a:pt x="170410" y="333676"/>
                    <a:pt x="161100" y="322985"/>
                  </a:cubicBezTo>
                  <a:cubicBezTo>
                    <a:pt x="151791" y="312295"/>
                    <a:pt x="142846" y="301301"/>
                    <a:pt x="134220" y="290075"/>
                  </a:cubicBezTo>
                  <a:cubicBezTo>
                    <a:pt x="125594" y="278849"/>
                    <a:pt x="117289" y="267390"/>
                    <a:pt x="109256" y="255755"/>
                  </a:cubicBezTo>
                  <a:cubicBezTo>
                    <a:pt x="101224" y="244121"/>
                    <a:pt x="93464" y="232310"/>
                    <a:pt x="85933" y="220366"/>
                  </a:cubicBezTo>
                  <a:cubicBezTo>
                    <a:pt x="78402" y="208423"/>
                    <a:pt x="71099" y="196347"/>
                    <a:pt x="63982" y="184174"/>
                  </a:cubicBezTo>
                  <a:cubicBezTo>
                    <a:pt x="56866" y="172001"/>
                    <a:pt x="49935" y="159730"/>
                    <a:pt x="43151" y="147388"/>
                  </a:cubicBezTo>
                  <a:cubicBezTo>
                    <a:pt x="36367" y="135047"/>
                    <a:pt x="29730" y="122636"/>
                    <a:pt x="23204" y="110177"/>
                  </a:cubicBezTo>
                  <a:cubicBezTo>
                    <a:pt x="16677" y="97718"/>
                    <a:pt x="10261" y="85212"/>
                    <a:pt x="3922" y="72678"/>
                  </a:cubicBezTo>
                  <a:cubicBezTo>
                    <a:pt x="-2418" y="60144"/>
                    <a:pt x="-8681" y="47582"/>
                    <a:pt x="-14901" y="35010"/>
                  </a:cubicBezTo>
                  <a:cubicBezTo>
                    <a:pt x="-21121" y="22438"/>
                    <a:pt x="-27298" y="9855"/>
                    <a:pt x="-33462" y="-2721"/>
                  </a:cubicBezTo>
                  <a:cubicBezTo>
                    <a:pt x="-39626" y="-15298"/>
                    <a:pt x="-45778" y="-27869"/>
                    <a:pt x="-51953" y="-40414"/>
                  </a:cubicBezTo>
                  <a:cubicBezTo>
                    <a:pt x="-58127" y="-52960"/>
                    <a:pt x="-64325" y="-65480"/>
                    <a:pt x="-70566" y="-77966"/>
                  </a:cubicBezTo>
                  <a:cubicBezTo>
                    <a:pt x="-76808" y="-90451"/>
                    <a:pt x="-83094" y="-102900"/>
                    <a:pt x="-89500" y="-115263"/>
                  </a:cubicBezTo>
                  <a:cubicBezTo>
                    <a:pt x="-95906" y="-127626"/>
                    <a:pt x="-102432" y="-139903"/>
                    <a:pt x="-108959" y="-152180"/>
                  </a:cubicBezTo>
                  <a:cubicBezTo>
                    <a:pt x="-114029" y="-161716"/>
                    <a:pt x="-111315" y="-171259"/>
                    <a:pt x="-104003" y="-175080"/>
                  </a:cubicBezTo>
                  <a:cubicBezTo>
                    <a:pt x="-96692" y="-178902"/>
                    <a:pt x="-87189" y="-175743"/>
                    <a:pt x="-82372" y="-166076"/>
                  </a:cubicBezTo>
                  <a:cubicBezTo>
                    <a:pt x="-76083" y="-153457"/>
                    <a:pt x="-69795" y="-140838"/>
                    <a:pt x="-63650" y="-128173"/>
                  </a:cubicBezTo>
                  <a:close/>
                </a:path>
              </a:pathLst>
            </a:custGeom>
            <a:solidFill>
              <a:srgbClr val="01928F"/>
            </a:solidFill>
            <a:ln w="6000" cap="rnd">
              <a:solidFill>
                <a:srgbClr val="01928F"/>
              </a:solidFill>
              <a:round/>
            </a:ln>
          </p:spPr>
        </p:sp>
        <p:sp>
          <p:nvSpPr>
            <p:cNvPr id="861" name="MMConnector"/>
            <p:cNvSpPr/>
            <p:nvPr/>
          </p:nvSpPr>
          <p:spPr>
            <a:xfrm>
              <a:off x="2590125" y="2086875"/>
              <a:ext cx="162000" cy="369750"/>
            </a:xfrm>
            <a:custGeom>
              <a:avLst/>
              <a:gdLst/>
              <a:ahLst/>
              <a:cxnLst/>
              <a:rect l="0" t="0" r="0" b="0"/>
              <a:pathLst>
                <a:path w="162000" h="369750" fill="none">
                  <a:moveTo>
                    <a:pt x="-81000" y="184875"/>
                  </a:moveTo>
                  <a:cubicBezTo>
                    <a:pt x="21758" y="184875"/>
                    <a:pt x="-56168" y="-184875"/>
                    <a:pt x="81000" y="-184875"/>
                  </a:cubicBezTo>
                </a:path>
              </a:pathLst>
            </a:custGeom>
            <a:noFill/>
            <a:ln w="12000" cap="rnd">
              <a:solidFill>
                <a:srgbClr val="01928F"/>
              </a:solidFill>
              <a:round/>
            </a:ln>
          </p:spPr>
        </p:sp>
        <p:sp>
          <p:nvSpPr>
            <p:cNvPr id="862" name="MMConnector"/>
            <p:cNvSpPr/>
            <p:nvPr/>
          </p:nvSpPr>
          <p:spPr>
            <a:xfrm>
              <a:off x="2590125" y="2363625"/>
              <a:ext cx="162000" cy="183750"/>
            </a:xfrm>
            <a:custGeom>
              <a:avLst/>
              <a:gdLst/>
              <a:ahLst/>
              <a:cxnLst/>
              <a:rect l="0" t="0" r="0" b="0"/>
              <a:pathLst>
                <a:path w="162000" h="183750" fill="none">
                  <a:moveTo>
                    <a:pt x="-81000" y="-91875"/>
                  </a:moveTo>
                  <a:cubicBezTo>
                    <a:pt x="4739" y="-91875"/>
                    <a:pt x="-16457" y="91875"/>
                    <a:pt x="81000" y="91875"/>
                  </a:cubicBezTo>
                </a:path>
              </a:pathLst>
            </a:custGeom>
            <a:noFill/>
            <a:ln w="12000" cap="rnd">
              <a:solidFill>
                <a:srgbClr val="01928F"/>
              </a:solidFill>
              <a:round/>
            </a:ln>
          </p:spPr>
        </p:sp>
        <p:sp>
          <p:nvSpPr>
            <p:cNvPr id="863" name="MMConnector"/>
            <p:cNvSpPr/>
            <p:nvPr/>
          </p:nvSpPr>
          <p:spPr>
            <a:xfrm>
              <a:off x="1087500" y="1269750"/>
              <a:ext cx="378000" cy="42042"/>
            </a:xfrm>
            <a:custGeom>
              <a:avLst/>
              <a:gdLst/>
              <a:ahLst/>
              <a:cxnLst/>
              <a:rect l="0" t="0" r="0" b="0"/>
              <a:pathLst>
                <a:path w="378000" h="42042">
                  <a:moveTo>
                    <a:pt x="145465" y="-35109"/>
                  </a:moveTo>
                  <a:cubicBezTo>
                    <a:pt x="159366" y="-37114"/>
                    <a:pt x="173284" y="-39053"/>
                    <a:pt x="187219" y="-40910"/>
                  </a:cubicBezTo>
                  <a:cubicBezTo>
                    <a:pt x="201154" y="-42767"/>
                    <a:pt x="215104" y="-44542"/>
                    <a:pt x="229070" y="-46205"/>
                  </a:cubicBezTo>
                  <a:cubicBezTo>
                    <a:pt x="243037" y="-47868"/>
                    <a:pt x="257019" y="-49420"/>
                    <a:pt x="271019" y="-50835"/>
                  </a:cubicBezTo>
                  <a:cubicBezTo>
                    <a:pt x="285020" y="-52250"/>
                    <a:pt x="299040" y="-53528"/>
                    <a:pt x="313057" y="-54649"/>
                  </a:cubicBezTo>
                  <a:cubicBezTo>
                    <a:pt x="327074" y="-55770"/>
                    <a:pt x="341088" y="-56733"/>
                    <a:pt x="355165" y="-57513"/>
                  </a:cubicBezTo>
                  <a:cubicBezTo>
                    <a:pt x="369242" y="-58293"/>
                    <a:pt x="383381" y="-58890"/>
                    <a:pt x="397316" y="-59308"/>
                  </a:cubicBezTo>
                  <a:cubicBezTo>
                    <a:pt x="411250" y="-59726"/>
                    <a:pt x="424978" y="-59964"/>
                    <a:pt x="439475" y="-59940"/>
                  </a:cubicBezTo>
                  <a:cubicBezTo>
                    <a:pt x="453971" y="-59915"/>
                    <a:pt x="469236" y="-59628"/>
                    <a:pt x="484500" y="-59341"/>
                  </a:cubicBezTo>
                  <a:cubicBezTo>
                    <a:pt x="486660" y="-59300"/>
                    <a:pt x="488100" y="-57900"/>
                    <a:pt x="488100" y="-56250"/>
                  </a:cubicBezTo>
                  <a:cubicBezTo>
                    <a:pt x="488100" y="-54600"/>
                    <a:pt x="486658" y="-53243"/>
                    <a:pt x="484500" y="-53159"/>
                  </a:cubicBezTo>
                  <a:cubicBezTo>
                    <a:pt x="469321" y="-52565"/>
                    <a:pt x="454141" y="-51970"/>
                    <a:pt x="439757" y="-51115"/>
                  </a:cubicBezTo>
                  <a:cubicBezTo>
                    <a:pt x="425373" y="-50261"/>
                    <a:pt x="411784" y="-49146"/>
                    <a:pt x="398009" y="-47854"/>
                  </a:cubicBezTo>
                  <a:cubicBezTo>
                    <a:pt x="384234" y="-46562"/>
                    <a:pt x="370273" y="-45093"/>
                    <a:pt x="356392" y="-43445"/>
                  </a:cubicBezTo>
                  <a:cubicBezTo>
                    <a:pt x="342510" y="-41796"/>
                    <a:pt x="328709" y="-39968"/>
                    <a:pt x="314915" y="-37985"/>
                  </a:cubicBezTo>
                  <a:cubicBezTo>
                    <a:pt x="301122" y="-36001"/>
                    <a:pt x="287337" y="-33862"/>
                    <a:pt x="273577" y="-31590"/>
                  </a:cubicBezTo>
                  <a:cubicBezTo>
                    <a:pt x="259817" y="-29317"/>
                    <a:pt x="246083" y="-26909"/>
                    <a:pt x="232364" y="-24391"/>
                  </a:cubicBezTo>
                  <a:cubicBezTo>
                    <a:pt x="218645" y="-21874"/>
                    <a:pt x="204943" y="-19245"/>
                    <a:pt x="191252" y="-16534"/>
                  </a:cubicBezTo>
                  <a:cubicBezTo>
                    <a:pt x="177561" y="-13824"/>
                    <a:pt x="163883" y="-11031"/>
                    <a:pt x="150209" y="-8170"/>
                  </a:cubicBezTo>
                  <a:cubicBezTo>
                    <a:pt x="136535" y="-5309"/>
                    <a:pt x="122866" y="-2381"/>
                    <a:pt x="109197" y="547"/>
                  </a:cubicBezTo>
                  <a:cubicBezTo>
                    <a:pt x="98637" y="2810"/>
                    <a:pt x="90277" y="-2856"/>
                    <a:pt x="88793" y="-10971"/>
                  </a:cubicBezTo>
                  <a:cubicBezTo>
                    <a:pt x="87310" y="-19087"/>
                    <a:pt x="93121" y="-27371"/>
                    <a:pt x="103803" y="-28964"/>
                  </a:cubicBezTo>
                  <a:cubicBezTo>
                    <a:pt x="117684" y="-31034"/>
                    <a:pt x="131565" y="-33104"/>
                    <a:pt x="145465" y="-35109"/>
                  </a:cubicBezTo>
                  <a:close/>
                </a:path>
              </a:pathLst>
            </a:custGeom>
            <a:solidFill>
              <a:srgbClr val="5FB7F1"/>
            </a:solidFill>
            <a:ln w="6000" cap="rnd">
              <a:solidFill>
                <a:srgbClr val="5FB7F1"/>
              </a:solidFill>
              <a:round/>
            </a:ln>
          </p:spPr>
        </p:sp>
        <p:sp>
          <p:nvSpPr>
            <p:cNvPr id="864" name="MMConnector"/>
            <p:cNvSpPr/>
            <p:nvPr/>
          </p:nvSpPr>
          <p:spPr>
            <a:xfrm>
              <a:off x="2715000" y="1077750"/>
              <a:ext cx="162000" cy="271500"/>
            </a:xfrm>
            <a:custGeom>
              <a:avLst/>
              <a:gdLst/>
              <a:ahLst/>
              <a:cxnLst/>
              <a:rect l="0" t="0" r="0" b="0"/>
              <a:pathLst>
                <a:path w="162000" h="271500" fill="none">
                  <a:moveTo>
                    <a:pt x="-81000" y="135750"/>
                  </a:moveTo>
                  <a:cubicBezTo>
                    <a:pt x="13526" y="135750"/>
                    <a:pt x="-36960" y="-135750"/>
                    <a:pt x="81000" y="-135750"/>
                  </a:cubicBezTo>
                </a:path>
              </a:pathLst>
            </a:custGeom>
            <a:noFill/>
            <a:ln w="12000" cap="rnd">
              <a:solidFill>
                <a:srgbClr val="5FB7F1"/>
              </a:solidFill>
              <a:round/>
            </a:ln>
          </p:spPr>
        </p:sp>
        <p:sp>
          <p:nvSpPr>
            <p:cNvPr id="865" name="MMConnector"/>
            <p:cNvSpPr/>
            <p:nvPr/>
          </p:nvSpPr>
          <p:spPr>
            <a:xfrm>
              <a:off x="1087500" y="915000"/>
              <a:ext cx="547856" cy="501000"/>
            </a:xfrm>
            <a:custGeom>
              <a:avLst/>
              <a:gdLst/>
              <a:ahLst/>
              <a:cxnLst/>
              <a:rect l="0" t="0" r="0" b="0"/>
              <a:pathLst>
                <a:path w="547856" h="501000">
                  <a:moveTo>
                    <a:pt x="-54531" y="46570"/>
                  </a:moveTo>
                  <a:cubicBezTo>
                    <a:pt x="-47332" y="34609"/>
                    <a:pt x="-40193" y="22586"/>
                    <a:pt x="-33049" y="10551"/>
                  </a:cubicBezTo>
                  <a:cubicBezTo>
                    <a:pt x="-25906" y="-1485"/>
                    <a:pt x="-18758" y="-13533"/>
                    <a:pt x="-11575" y="-25577"/>
                  </a:cubicBezTo>
                  <a:cubicBezTo>
                    <a:pt x="-4392" y="-37620"/>
                    <a:pt x="2826" y="-49659"/>
                    <a:pt x="10119" y="-61667"/>
                  </a:cubicBezTo>
                  <a:cubicBezTo>
                    <a:pt x="17412" y="-73675"/>
                    <a:pt x="24780" y="-85652"/>
                    <a:pt x="32262" y="-97571"/>
                  </a:cubicBezTo>
                  <a:cubicBezTo>
                    <a:pt x="39745" y="-109490"/>
                    <a:pt x="47341" y="-121352"/>
                    <a:pt x="55093" y="-133125"/>
                  </a:cubicBezTo>
                  <a:cubicBezTo>
                    <a:pt x="62846" y="-144898"/>
                    <a:pt x="70754" y="-156582"/>
                    <a:pt x="78862" y="-168141"/>
                  </a:cubicBezTo>
                  <a:cubicBezTo>
                    <a:pt x="86969" y="-179700"/>
                    <a:pt x="95277" y="-191133"/>
                    <a:pt x="103829" y="-202395"/>
                  </a:cubicBezTo>
                  <a:cubicBezTo>
                    <a:pt x="112382" y="-213656"/>
                    <a:pt x="121180" y="-224746"/>
                    <a:pt x="130270" y="-235607"/>
                  </a:cubicBezTo>
                  <a:cubicBezTo>
                    <a:pt x="139359" y="-246468"/>
                    <a:pt x="148740" y="-257100"/>
                    <a:pt x="158456" y="-267433"/>
                  </a:cubicBezTo>
                  <a:cubicBezTo>
                    <a:pt x="168172" y="-277765"/>
                    <a:pt x="178223" y="-287797"/>
                    <a:pt x="188645" y="-297444"/>
                  </a:cubicBezTo>
                  <a:cubicBezTo>
                    <a:pt x="199067" y="-307090"/>
                    <a:pt x="209859" y="-316351"/>
                    <a:pt x="221040" y="-325126"/>
                  </a:cubicBezTo>
                  <a:cubicBezTo>
                    <a:pt x="232220" y="-333902"/>
                    <a:pt x="243788" y="-342193"/>
                    <a:pt x="255742" y="-349897"/>
                  </a:cubicBezTo>
                  <a:cubicBezTo>
                    <a:pt x="267696" y="-357601"/>
                    <a:pt x="280037" y="-364718"/>
                    <a:pt x="292698" y="-371156"/>
                  </a:cubicBezTo>
                  <a:cubicBezTo>
                    <a:pt x="305359" y="-377594"/>
                    <a:pt x="318342" y="-383353"/>
                    <a:pt x="331663" y="-388375"/>
                  </a:cubicBezTo>
                  <a:cubicBezTo>
                    <a:pt x="344985" y="-393397"/>
                    <a:pt x="358646" y="-397681"/>
                    <a:pt x="372219" y="-401207"/>
                  </a:cubicBezTo>
                  <a:cubicBezTo>
                    <a:pt x="385792" y="-404733"/>
                    <a:pt x="399277" y="-407500"/>
                    <a:pt x="413843" y="-409554"/>
                  </a:cubicBezTo>
                  <a:cubicBezTo>
                    <a:pt x="428409" y="-411607"/>
                    <a:pt x="444056" y="-412948"/>
                    <a:pt x="456012" y="-413570"/>
                  </a:cubicBezTo>
                  <a:cubicBezTo>
                    <a:pt x="467968" y="-414192"/>
                    <a:pt x="476234" y="-414096"/>
                    <a:pt x="484500" y="-414000"/>
                  </a:cubicBezTo>
                  <a:cubicBezTo>
                    <a:pt x="486660" y="-413975"/>
                    <a:pt x="488100" y="-412650"/>
                    <a:pt x="488100" y="-411000"/>
                  </a:cubicBezTo>
                  <a:cubicBezTo>
                    <a:pt x="488100" y="-409350"/>
                    <a:pt x="486660" y="-408041"/>
                    <a:pt x="484500" y="-408000"/>
                  </a:cubicBezTo>
                  <a:cubicBezTo>
                    <a:pt x="476339" y="-407844"/>
                    <a:pt x="468178" y="-407689"/>
                    <a:pt x="456433" y="-406717"/>
                  </a:cubicBezTo>
                  <a:cubicBezTo>
                    <a:pt x="444687" y="-405745"/>
                    <a:pt x="429357" y="-403956"/>
                    <a:pt x="415144" y="-401507"/>
                  </a:cubicBezTo>
                  <a:cubicBezTo>
                    <a:pt x="400932" y="-399058"/>
                    <a:pt x="387838" y="-395948"/>
                    <a:pt x="374706" y="-392104"/>
                  </a:cubicBezTo>
                  <a:cubicBezTo>
                    <a:pt x="361574" y="-388260"/>
                    <a:pt x="348404" y="-383681"/>
                    <a:pt x="335606" y="-378404"/>
                  </a:cubicBezTo>
                  <a:cubicBezTo>
                    <a:pt x="322808" y="-373128"/>
                    <a:pt x="310383" y="-367153"/>
                    <a:pt x="298297" y="-360534"/>
                  </a:cubicBezTo>
                  <a:cubicBezTo>
                    <a:pt x="286211" y="-353916"/>
                    <a:pt x="274466" y="-346654"/>
                    <a:pt x="263111" y="-338835"/>
                  </a:cubicBezTo>
                  <a:cubicBezTo>
                    <a:pt x="251757" y="-331015"/>
                    <a:pt x="240793" y="-322638"/>
                    <a:pt x="230212" y="-313796"/>
                  </a:cubicBezTo>
                  <a:cubicBezTo>
                    <a:pt x="219631" y="-304955"/>
                    <a:pt x="209433" y="-295648"/>
                    <a:pt x="199595" y="-285967"/>
                  </a:cubicBezTo>
                  <a:cubicBezTo>
                    <a:pt x="189757" y="-276285"/>
                    <a:pt x="180279" y="-266229"/>
                    <a:pt x="171124" y="-255876"/>
                  </a:cubicBezTo>
                  <a:cubicBezTo>
                    <a:pt x="161969" y="-245523"/>
                    <a:pt x="153137" y="-234873"/>
                    <a:pt x="144583" y="-223992"/>
                  </a:cubicBezTo>
                  <a:cubicBezTo>
                    <a:pt x="136029" y="-213111"/>
                    <a:pt x="127754" y="-201999"/>
                    <a:pt x="119711" y="-190708"/>
                  </a:cubicBezTo>
                  <a:cubicBezTo>
                    <a:pt x="111669" y="-179417"/>
                    <a:pt x="103859" y="-167948"/>
                    <a:pt x="96238" y="-156342"/>
                  </a:cubicBezTo>
                  <a:cubicBezTo>
                    <a:pt x="88616" y="-144737"/>
                    <a:pt x="81182" y="-132995"/>
                    <a:pt x="73893" y="-121151"/>
                  </a:cubicBezTo>
                  <a:cubicBezTo>
                    <a:pt x="66603" y="-109308"/>
                    <a:pt x="59459" y="-97362"/>
                    <a:pt x="52417" y="-85343"/>
                  </a:cubicBezTo>
                  <a:cubicBezTo>
                    <a:pt x="45375" y="-73323"/>
                    <a:pt x="38436" y="-61230"/>
                    <a:pt x="31561" y="-49087"/>
                  </a:cubicBezTo>
                  <a:cubicBezTo>
                    <a:pt x="24685" y="-36945"/>
                    <a:pt x="17873" y="-24752"/>
                    <a:pt x="11082" y="-12531"/>
                  </a:cubicBezTo>
                  <a:cubicBezTo>
                    <a:pt x="4292" y="-311"/>
                    <a:pt x="-2477" y="11937"/>
                    <a:pt x="-9254" y="24196"/>
                  </a:cubicBezTo>
                  <a:cubicBezTo>
                    <a:pt x="-16032" y="36454"/>
                    <a:pt x="-22819" y="48723"/>
                    <a:pt x="-29688" y="60970"/>
                  </a:cubicBezTo>
                  <a:cubicBezTo>
                    <a:pt x="-36558" y="73217"/>
                    <a:pt x="-43511" y="85443"/>
                    <a:pt x="-50464" y="97668"/>
                  </a:cubicBezTo>
                  <a:cubicBezTo>
                    <a:pt x="-55803" y="107056"/>
                    <a:pt x="-65467" y="109688"/>
                    <a:pt x="-72558" y="105470"/>
                  </a:cubicBezTo>
                  <a:cubicBezTo>
                    <a:pt x="-79648" y="101253"/>
                    <a:pt x="-81872" y="91552"/>
                    <a:pt x="-76248" y="82332"/>
                  </a:cubicBezTo>
                  <a:cubicBezTo>
                    <a:pt x="-68989" y="70432"/>
                    <a:pt x="-61730" y="58532"/>
                    <a:pt x="-54531" y="46570"/>
                  </a:cubicBezTo>
                  <a:close/>
                </a:path>
              </a:pathLst>
            </a:custGeom>
            <a:solidFill>
              <a:srgbClr val="FF7575"/>
            </a:solidFill>
            <a:ln w="6000" cap="rnd">
              <a:solidFill>
                <a:srgbClr val="FF7575"/>
              </a:solidFill>
              <a:round/>
            </a:ln>
          </p:spPr>
        </p:sp>
        <p:sp>
          <p:nvSpPr>
            <p:cNvPr id="866" name="MMConnector"/>
            <p:cNvSpPr/>
            <p:nvPr/>
          </p:nvSpPr>
          <p:spPr>
            <a:xfrm>
              <a:off x="2614125" y="365250"/>
              <a:ext cx="162000" cy="277500"/>
            </a:xfrm>
            <a:custGeom>
              <a:avLst/>
              <a:gdLst/>
              <a:ahLst/>
              <a:cxnLst/>
              <a:rect l="0" t="0" r="0" b="0"/>
              <a:pathLst>
                <a:path w="162000" h="277500" fill="none">
                  <a:moveTo>
                    <a:pt x="-81000" y="138750"/>
                  </a:moveTo>
                  <a:cubicBezTo>
                    <a:pt x="14082" y="138750"/>
                    <a:pt x="-38258" y="-138750"/>
                    <a:pt x="81000" y="-138750"/>
                  </a:cubicBezTo>
                </a:path>
              </a:pathLst>
            </a:custGeom>
            <a:noFill/>
            <a:ln w="12000" cap="rnd">
              <a:solidFill>
                <a:srgbClr val="FF7575"/>
              </a:solidFill>
              <a:round/>
            </a:ln>
          </p:spPr>
        </p:sp>
        <p:sp>
          <p:nvSpPr>
            <p:cNvPr id="867" name="MMConnector"/>
            <p:cNvSpPr/>
            <p:nvPr/>
          </p:nvSpPr>
          <p:spPr>
            <a:xfrm>
              <a:off x="2715000" y="1170000"/>
              <a:ext cx="162000" cy="87000"/>
            </a:xfrm>
            <a:custGeom>
              <a:avLst/>
              <a:gdLst/>
              <a:ahLst/>
              <a:cxnLst/>
              <a:rect l="0" t="0" r="0" b="0"/>
              <a:pathLst>
                <a:path w="162000" h="87000" fill="none">
                  <a:moveTo>
                    <a:pt x="-81000" y="43500"/>
                  </a:moveTo>
                  <a:cubicBezTo>
                    <a:pt x="-6026" y="43500"/>
                    <a:pt x="8662" y="-43500"/>
                    <a:pt x="81000" y="-43500"/>
                  </a:cubicBezTo>
                </a:path>
              </a:pathLst>
            </a:custGeom>
            <a:noFill/>
            <a:ln w="12000" cap="rnd">
              <a:solidFill>
                <a:srgbClr val="5FB7F1"/>
              </a:solidFill>
              <a:round/>
            </a:ln>
          </p:spPr>
        </p:sp>
        <p:sp>
          <p:nvSpPr>
            <p:cNvPr id="868" name="MMConnector"/>
            <p:cNvSpPr/>
            <p:nvPr/>
          </p:nvSpPr>
          <p:spPr>
            <a:xfrm>
              <a:off x="2614125" y="579750"/>
              <a:ext cx="162000" cy="151500"/>
            </a:xfrm>
            <a:custGeom>
              <a:avLst/>
              <a:gdLst/>
              <a:ahLst/>
              <a:cxnLst/>
              <a:rect l="0" t="0" r="0" b="0"/>
              <a:pathLst>
                <a:path w="162000" h="151500" fill="none">
                  <a:moveTo>
                    <a:pt x="-81000" y="-75750"/>
                  </a:moveTo>
                  <a:cubicBezTo>
                    <a:pt x="1250" y="-75750"/>
                    <a:pt x="-8316" y="75750"/>
                    <a:pt x="81000" y="75750"/>
                  </a:cubicBezTo>
                </a:path>
              </a:pathLst>
            </a:custGeom>
            <a:noFill/>
            <a:ln w="12000" cap="rnd">
              <a:solidFill>
                <a:srgbClr val="FF7575"/>
              </a:solidFill>
              <a:round/>
            </a:ln>
          </p:spPr>
        </p:sp>
        <p:sp>
          <p:nvSpPr>
            <p:cNvPr id="869" name="MMConnector"/>
            <p:cNvSpPr/>
            <p:nvPr/>
          </p:nvSpPr>
          <p:spPr>
            <a:xfrm>
              <a:off x="2614125" y="487500"/>
              <a:ext cx="162000" cy="33000"/>
            </a:xfrm>
            <a:custGeom>
              <a:avLst/>
              <a:gdLst/>
              <a:ahLst/>
              <a:cxnLst/>
              <a:rect l="0" t="0" r="0" b="0"/>
              <a:pathLst>
                <a:path w="162000" h="33000" fill="none">
                  <a:moveTo>
                    <a:pt x="-81000" y="16500"/>
                  </a:moveTo>
                  <a:cubicBezTo>
                    <a:pt x="-12316" y="16500"/>
                    <a:pt x="23338" y="-16500"/>
                    <a:pt x="81000" y="-16500"/>
                  </a:cubicBezTo>
                </a:path>
              </a:pathLst>
            </a:custGeom>
            <a:noFill/>
            <a:ln w="12000" cap="rnd">
              <a:solidFill>
                <a:srgbClr val="FF7575"/>
              </a:solidFill>
              <a:round/>
            </a:ln>
          </p:spPr>
        </p:sp>
        <p:sp>
          <p:nvSpPr>
            <p:cNvPr id="870" name="MMConnector"/>
            <p:cNvSpPr/>
            <p:nvPr/>
          </p:nvSpPr>
          <p:spPr>
            <a:xfrm>
              <a:off x="2715000" y="1292250"/>
              <a:ext cx="162000" cy="157500"/>
            </a:xfrm>
            <a:custGeom>
              <a:avLst/>
              <a:gdLst/>
              <a:ahLst/>
              <a:cxnLst/>
              <a:rect l="0" t="0" r="0" b="0"/>
              <a:pathLst>
                <a:path w="162000" h="157500" fill="none">
                  <a:moveTo>
                    <a:pt x="-81000" y="-78750"/>
                  </a:moveTo>
                  <a:cubicBezTo>
                    <a:pt x="1908" y="-78750"/>
                    <a:pt x="-9851" y="78750"/>
                    <a:pt x="81000" y="78750"/>
                  </a:cubicBezTo>
                </a:path>
              </a:pathLst>
            </a:custGeom>
            <a:noFill/>
            <a:ln w="12000" cap="rnd">
              <a:solidFill>
                <a:srgbClr val="5FB7F1"/>
              </a:solidFill>
              <a:round/>
            </a:ln>
          </p:spPr>
        </p:sp>
        <p:sp>
          <p:nvSpPr>
            <p:cNvPr id="871" name="MMConnector"/>
            <p:cNvSpPr/>
            <p:nvPr/>
          </p:nvSpPr>
          <p:spPr>
            <a:xfrm>
              <a:off x="3705000" y="942000"/>
              <a:ext cx="162000" cy="6000"/>
            </a:xfrm>
            <a:custGeom>
              <a:avLst/>
              <a:gdLst/>
              <a:ahLst/>
              <a:cxnLst/>
              <a:rect l="0" t="0" r="0" b="0"/>
              <a:pathLst>
                <a:path w="162000" h="6000" fill="none">
                  <a:moveTo>
                    <a:pt x="-81000" y="0"/>
                  </a:moveTo>
                  <a:cubicBezTo>
                    <a:pt x="-16200" y="0"/>
                    <a:pt x="32400" y="0"/>
                    <a:pt x="81000" y="0"/>
                  </a:cubicBezTo>
                </a:path>
              </a:pathLst>
            </a:custGeom>
            <a:noFill/>
            <a:ln w="12000" cap="rnd">
              <a:solidFill>
                <a:srgbClr val="5FB7F1"/>
              </a:solidFill>
              <a:round/>
            </a:ln>
          </p:spPr>
        </p:sp>
        <p:sp>
          <p:nvSpPr>
            <p:cNvPr id="872" name="MMConnector"/>
            <p:cNvSpPr/>
            <p:nvPr/>
          </p:nvSpPr>
          <p:spPr>
            <a:xfrm>
              <a:off x="3795000" y="1126500"/>
              <a:ext cx="162000" cy="6000"/>
            </a:xfrm>
            <a:custGeom>
              <a:avLst/>
              <a:gdLst/>
              <a:ahLst/>
              <a:cxnLst/>
              <a:rect l="0" t="0" r="0" b="0"/>
              <a:pathLst>
                <a:path w="162000" h="6000" fill="none">
                  <a:moveTo>
                    <a:pt x="-81000" y="0"/>
                  </a:moveTo>
                  <a:cubicBezTo>
                    <a:pt x="-16200" y="0"/>
                    <a:pt x="32400" y="0"/>
                    <a:pt x="81000" y="0"/>
                  </a:cubicBezTo>
                </a:path>
              </a:pathLst>
            </a:custGeom>
            <a:noFill/>
            <a:ln w="12000" cap="rnd">
              <a:solidFill>
                <a:srgbClr val="5FB7F1"/>
              </a:solidFill>
              <a:round/>
            </a:ln>
          </p:spPr>
        </p:sp>
        <p:sp>
          <p:nvSpPr>
            <p:cNvPr id="873" name="MMConnector"/>
            <p:cNvSpPr/>
            <p:nvPr/>
          </p:nvSpPr>
          <p:spPr>
            <a:xfrm>
              <a:off x="3615000" y="1401000"/>
              <a:ext cx="162000" cy="60000"/>
            </a:xfrm>
            <a:custGeom>
              <a:avLst/>
              <a:gdLst/>
              <a:ahLst/>
              <a:cxnLst/>
              <a:rect l="0" t="0" r="0" b="0"/>
              <a:pathLst>
                <a:path w="162000" h="60000" fill="none">
                  <a:moveTo>
                    <a:pt x="-81000" y="-30000"/>
                  </a:moveTo>
                  <a:cubicBezTo>
                    <a:pt x="-9156" y="-30000"/>
                    <a:pt x="15965" y="30000"/>
                    <a:pt x="81000" y="30000"/>
                  </a:cubicBezTo>
                </a:path>
              </a:pathLst>
            </a:custGeom>
            <a:noFill/>
            <a:ln w="12000" cap="rnd">
              <a:solidFill>
                <a:srgbClr val="5FB7F1"/>
              </a:solidFill>
              <a:round/>
            </a:ln>
          </p:spPr>
        </p:sp>
        <p:sp>
          <p:nvSpPr>
            <p:cNvPr id="874" name="MMConnector"/>
            <p:cNvSpPr/>
            <p:nvPr/>
          </p:nvSpPr>
          <p:spPr>
            <a:xfrm>
              <a:off x="3064125" y="256500"/>
              <a:ext cx="162000" cy="60000"/>
            </a:xfrm>
            <a:custGeom>
              <a:avLst/>
              <a:gdLst/>
              <a:ahLst/>
              <a:cxnLst/>
              <a:rect l="0" t="0" r="0" b="0"/>
              <a:pathLst>
                <a:path w="162000" h="60000" fill="none">
                  <a:moveTo>
                    <a:pt x="-81000" y="-30000"/>
                  </a:moveTo>
                  <a:cubicBezTo>
                    <a:pt x="-9156" y="-30000"/>
                    <a:pt x="15965" y="30000"/>
                    <a:pt x="81000" y="30000"/>
                  </a:cubicBezTo>
                </a:path>
              </a:pathLst>
            </a:custGeom>
            <a:noFill/>
            <a:ln w="12000" cap="rnd">
              <a:solidFill>
                <a:srgbClr val="FF7575"/>
              </a:solidFill>
              <a:round/>
            </a:ln>
          </p:spPr>
        </p:sp>
        <p:sp>
          <p:nvSpPr>
            <p:cNvPr id="875" name="MMConnector"/>
            <p:cNvSpPr/>
            <p:nvPr/>
          </p:nvSpPr>
          <p:spPr>
            <a:xfrm>
              <a:off x="3244125" y="471000"/>
              <a:ext cx="162000" cy="6000"/>
            </a:xfrm>
            <a:custGeom>
              <a:avLst/>
              <a:gdLst/>
              <a:ahLst/>
              <a:cxnLst/>
              <a:rect l="0" t="0" r="0" b="0"/>
              <a:pathLst>
                <a:path w="162000" h="6000" fill="none">
                  <a:moveTo>
                    <a:pt x="-81000" y="0"/>
                  </a:moveTo>
                  <a:cubicBezTo>
                    <a:pt x="-16200" y="0"/>
                    <a:pt x="32400" y="0"/>
                    <a:pt x="81000" y="0"/>
                  </a:cubicBezTo>
                </a:path>
              </a:pathLst>
            </a:custGeom>
            <a:noFill/>
            <a:ln w="12000" cap="rnd">
              <a:solidFill>
                <a:srgbClr val="FF7575"/>
              </a:solidFill>
              <a:round/>
            </a:ln>
          </p:spPr>
        </p:sp>
        <p:sp>
          <p:nvSpPr>
            <p:cNvPr id="876" name="MMConnector"/>
            <p:cNvSpPr/>
            <p:nvPr/>
          </p:nvSpPr>
          <p:spPr>
            <a:xfrm>
              <a:off x="3244125" y="655500"/>
              <a:ext cx="162000" cy="6000"/>
            </a:xfrm>
            <a:custGeom>
              <a:avLst/>
              <a:gdLst/>
              <a:ahLst/>
              <a:cxnLst/>
              <a:rect l="0" t="0" r="0" b="0"/>
              <a:pathLst>
                <a:path w="162000" h="6000" fill="none">
                  <a:moveTo>
                    <a:pt x="-81000" y="0"/>
                  </a:moveTo>
                  <a:cubicBezTo>
                    <a:pt x="-16200" y="0"/>
                    <a:pt x="32400" y="0"/>
                    <a:pt x="81000" y="0"/>
                  </a:cubicBezTo>
                </a:path>
              </a:pathLst>
            </a:custGeom>
            <a:noFill/>
            <a:ln w="12000" cap="rnd">
              <a:solidFill>
                <a:srgbClr val="FF7575"/>
              </a:solidFill>
              <a:round/>
            </a:ln>
          </p:spPr>
        </p:sp>
        <p:sp>
          <p:nvSpPr>
            <p:cNvPr id="877" name="MMConnector"/>
            <p:cNvSpPr/>
            <p:nvPr/>
          </p:nvSpPr>
          <p:spPr>
            <a:xfrm>
              <a:off x="3220125" y="1809750"/>
              <a:ext cx="162000" cy="184500"/>
            </a:xfrm>
            <a:custGeom>
              <a:avLst/>
              <a:gdLst/>
              <a:ahLst/>
              <a:cxnLst/>
              <a:rect l="0" t="0" r="0" b="0"/>
              <a:pathLst>
                <a:path w="162000" h="184500" fill="none">
                  <a:moveTo>
                    <a:pt x="-81000" y="92250"/>
                  </a:moveTo>
                  <a:cubicBezTo>
                    <a:pt x="4818" y="92250"/>
                    <a:pt x="-16643" y="-92250"/>
                    <a:pt x="81000" y="-92250"/>
                  </a:cubicBezTo>
                </a:path>
              </a:pathLst>
            </a:custGeom>
            <a:noFill/>
            <a:ln w="12000" cap="rnd">
              <a:solidFill>
                <a:srgbClr val="01928F"/>
              </a:solidFill>
              <a:round/>
            </a:ln>
          </p:spPr>
        </p:sp>
        <p:sp>
          <p:nvSpPr>
            <p:cNvPr id="878" name="MMConnector"/>
            <p:cNvSpPr/>
            <p:nvPr/>
          </p:nvSpPr>
          <p:spPr>
            <a:xfrm>
              <a:off x="3220125" y="1948125"/>
              <a:ext cx="162000" cy="92250"/>
            </a:xfrm>
            <a:custGeom>
              <a:avLst/>
              <a:gdLst/>
              <a:ahLst/>
              <a:cxnLst/>
              <a:rect l="0" t="0" r="0" b="0"/>
              <a:pathLst>
                <a:path w="162000" h="92250" fill="none">
                  <a:moveTo>
                    <a:pt x="-81000" y="-46125"/>
                  </a:moveTo>
                  <a:cubicBezTo>
                    <a:pt x="-5422" y="-46125"/>
                    <a:pt x="7252" y="46125"/>
                    <a:pt x="81000" y="46125"/>
                  </a:cubicBezTo>
                </a:path>
              </a:pathLst>
            </a:custGeom>
            <a:noFill/>
            <a:ln w="12000" cap="rnd">
              <a:solidFill>
                <a:srgbClr val="01928F"/>
              </a:solidFill>
              <a:round/>
            </a:ln>
          </p:spPr>
        </p:sp>
        <p:sp>
          <p:nvSpPr>
            <p:cNvPr id="879" name="MMConnector"/>
            <p:cNvSpPr/>
            <p:nvPr/>
          </p:nvSpPr>
          <p:spPr>
            <a:xfrm>
              <a:off x="3850125" y="1948125"/>
              <a:ext cx="162000" cy="92250"/>
            </a:xfrm>
            <a:custGeom>
              <a:avLst/>
              <a:gdLst/>
              <a:ahLst/>
              <a:cxnLst/>
              <a:rect l="0" t="0" r="0" b="0"/>
              <a:pathLst>
                <a:path w="162000" h="92250" fill="none">
                  <a:moveTo>
                    <a:pt x="-81000" y="46125"/>
                  </a:moveTo>
                  <a:cubicBezTo>
                    <a:pt x="-5422" y="46125"/>
                    <a:pt x="7252" y="-46125"/>
                    <a:pt x="81000" y="-46125"/>
                  </a:cubicBezTo>
                </a:path>
              </a:pathLst>
            </a:custGeom>
            <a:noFill/>
            <a:ln w="12000" cap="rnd">
              <a:solidFill>
                <a:srgbClr val="01928F"/>
              </a:solidFill>
              <a:round/>
            </a:ln>
          </p:spPr>
        </p:sp>
        <p:sp>
          <p:nvSpPr>
            <p:cNvPr id="880" name="MMConnector"/>
            <p:cNvSpPr/>
            <p:nvPr/>
          </p:nvSpPr>
          <p:spPr>
            <a:xfrm>
              <a:off x="3850125" y="2040375"/>
              <a:ext cx="162000" cy="92250"/>
            </a:xfrm>
            <a:custGeom>
              <a:avLst/>
              <a:gdLst/>
              <a:ahLst/>
              <a:cxnLst/>
              <a:rect l="0" t="0" r="0" b="0"/>
              <a:pathLst>
                <a:path w="162000" h="92250" fill="none">
                  <a:moveTo>
                    <a:pt x="-81000" y="-46125"/>
                  </a:moveTo>
                  <a:cubicBezTo>
                    <a:pt x="-5422" y="-46125"/>
                    <a:pt x="7252" y="46125"/>
                    <a:pt x="81000" y="46125"/>
                  </a:cubicBezTo>
                </a:path>
              </a:pathLst>
            </a:custGeom>
            <a:noFill/>
            <a:ln w="12000" cap="rnd">
              <a:solidFill>
                <a:srgbClr val="01928F"/>
              </a:solidFill>
              <a:round/>
            </a:ln>
          </p:spPr>
        </p:sp>
        <p:sp>
          <p:nvSpPr>
            <p:cNvPr id="881" name="MMConnector"/>
            <p:cNvSpPr/>
            <p:nvPr/>
          </p:nvSpPr>
          <p:spPr>
            <a:xfrm>
              <a:off x="3760125" y="2363250"/>
              <a:ext cx="162000" cy="184500"/>
            </a:xfrm>
            <a:custGeom>
              <a:avLst/>
              <a:gdLst/>
              <a:ahLst/>
              <a:cxnLst/>
              <a:rect l="0" t="0" r="0" b="0"/>
              <a:pathLst>
                <a:path w="162000" h="184500" fill="none">
                  <a:moveTo>
                    <a:pt x="-81000" y="92250"/>
                  </a:moveTo>
                  <a:cubicBezTo>
                    <a:pt x="4818" y="92250"/>
                    <a:pt x="-16643" y="-92250"/>
                    <a:pt x="81000" y="-92250"/>
                  </a:cubicBezTo>
                </a:path>
              </a:pathLst>
            </a:custGeom>
            <a:noFill/>
            <a:ln w="12000" cap="rnd">
              <a:solidFill>
                <a:srgbClr val="01928F"/>
              </a:solidFill>
              <a:round/>
            </a:ln>
          </p:spPr>
        </p:sp>
        <p:sp>
          <p:nvSpPr>
            <p:cNvPr id="882" name="MMConnector"/>
            <p:cNvSpPr/>
            <p:nvPr/>
          </p:nvSpPr>
          <p:spPr>
            <a:xfrm>
              <a:off x="3760125" y="2501625"/>
              <a:ext cx="162000" cy="92250"/>
            </a:xfrm>
            <a:custGeom>
              <a:avLst/>
              <a:gdLst/>
              <a:ahLst/>
              <a:cxnLst/>
              <a:rect l="0" t="0" r="0" b="0"/>
              <a:pathLst>
                <a:path w="162000" h="92250" fill="none">
                  <a:moveTo>
                    <a:pt x="-81000" y="-46125"/>
                  </a:moveTo>
                  <a:cubicBezTo>
                    <a:pt x="-5422" y="-46125"/>
                    <a:pt x="7252" y="46125"/>
                    <a:pt x="81000" y="46125"/>
                  </a:cubicBezTo>
                </a:path>
              </a:pathLst>
            </a:custGeom>
            <a:noFill/>
            <a:ln w="12000" cap="rnd">
              <a:solidFill>
                <a:srgbClr val="01928F"/>
              </a:solidFill>
              <a:round/>
            </a:ln>
          </p:spPr>
        </p:sp>
        <p:sp>
          <p:nvSpPr>
            <p:cNvPr id="883" name="MMConnector"/>
            <p:cNvSpPr/>
            <p:nvPr/>
          </p:nvSpPr>
          <p:spPr>
            <a:xfrm>
              <a:off x="4390125" y="2501625"/>
              <a:ext cx="162000" cy="92250"/>
            </a:xfrm>
            <a:custGeom>
              <a:avLst/>
              <a:gdLst/>
              <a:ahLst/>
              <a:cxnLst/>
              <a:rect l="0" t="0" r="0" b="0"/>
              <a:pathLst>
                <a:path w="162000" h="92250" fill="none">
                  <a:moveTo>
                    <a:pt x="-81000" y="46125"/>
                  </a:moveTo>
                  <a:cubicBezTo>
                    <a:pt x="-5422" y="46125"/>
                    <a:pt x="7252" y="-46125"/>
                    <a:pt x="81000" y="-46125"/>
                  </a:cubicBezTo>
                </a:path>
              </a:pathLst>
            </a:custGeom>
            <a:noFill/>
            <a:ln w="12000" cap="rnd">
              <a:solidFill>
                <a:srgbClr val="01928F"/>
              </a:solidFill>
              <a:round/>
            </a:ln>
          </p:spPr>
        </p:sp>
        <p:sp>
          <p:nvSpPr>
            <p:cNvPr id="884" name="MMConnector"/>
            <p:cNvSpPr/>
            <p:nvPr/>
          </p:nvSpPr>
          <p:spPr>
            <a:xfrm>
              <a:off x="4390125" y="2593875"/>
              <a:ext cx="162000" cy="92250"/>
            </a:xfrm>
            <a:custGeom>
              <a:avLst/>
              <a:gdLst/>
              <a:ahLst/>
              <a:cxnLst/>
              <a:rect l="0" t="0" r="0" b="0"/>
              <a:pathLst>
                <a:path w="162000" h="92250" fill="none">
                  <a:moveTo>
                    <a:pt x="-81000" y="-46125"/>
                  </a:moveTo>
                  <a:cubicBezTo>
                    <a:pt x="-5422" y="-46125"/>
                    <a:pt x="7252" y="46125"/>
                    <a:pt x="81000" y="46125"/>
                  </a:cubicBezTo>
                </a:path>
              </a:pathLst>
            </a:custGeom>
            <a:noFill/>
            <a:ln w="12000" cap="rnd">
              <a:solidFill>
                <a:srgbClr val="01928F"/>
              </a:solidFill>
              <a:round/>
            </a:ln>
          </p:spPr>
        </p:sp>
        <p:sp>
          <p:nvSpPr>
            <p:cNvPr id="885" name="MainIdea"/>
            <p:cNvSpPr/>
            <p:nvPr/>
          </p:nvSpPr>
          <p:spPr>
            <a:xfrm>
              <a:off x="393000" y="1004948"/>
              <a:ext cx="1123950" cy="642000"/>
            </a:xfrm>
            <a:custGeom>
              <a:avLst/>
              <a:gdLst>
                <a:gd name="rtl" fmla="*/ 225440 w 1182000"/>
                <a:gd name="rtt" fmla="*/ 101700 h 642000"/>
                <a:gd name="rtr" fmla="*/ 1106160 w 1182000"/>
                <a:gd name="rtb" fmla="*/ 533700 h 642000"/>
              </a:gdLst>
              <a:ahLst/>
              <a:cxnLst/>
              <a:rect l="rtl" t="rtt" r="rtr" b="rtb"/>
              <a:pathLst>
                <a:path w="1182000" h="642000">
                  <a:moveTo>
                    <a:pt x="370811" y="0"/>
                  </a:moveTo>
                  <a:lnTo>
                    <a:pt x="1182000" y="0"/>
                  </a:lnTo>
                  <a:lnTo>
                    <a:pt x="1182000" y="281853"/>
                  </a:lnTo>
                  <a:lnTo>
                    <a:pt x="1182000" y="360147"/>
                  </a:lnTo>
                  <a:cubicBezTo>
                    <a:pt x="1182000" y="515810"/>
                    <a:pt x="1055810" y="642000"/>
                    <a:pt x="925200" y="642000"/>
                  </a:cubicBezTo>
                  <a:lnTo>
                    <a:pt x="370811" y="642000"/>
                  </a:lnTo>
                  <a:lnTo>
                    <a:pt x="0" y="642000"/>
                  </a:lnTo>
                  <a:lnTo>
                    <a:pt x="0" y="281853"/>
                  </a:lnTo>
                  <a:cubicBezTo>
                    <a:pt x="0" y="126190"/>
                    <a:pt x="126190" y="0"/>
                    <a:pt x="256800" y="0"/>
                  </a:cubicBezTo>
                  <a:lnTo>
                    <a:pt x="370811" y="0"/>
                  </a:lnTo>
                  <a:close/>
                </a:path>
              </a:pathLst>
            </a:custGeom>
            <a:solidFill>
              <a:srgbClr val="FFFFFF"/>
            </a:solidFill>
            <a:ln w="12000" cap="flat">
              <a:solidFill>
                <a:srgbClr val="00B0F0"/>
              </a:solidFill>
              <a:round/>
            </a:ln>
          </p:spPr>
          <p:txBody>
            <a:bodyPr wrap="square" lIns="0" tIns="0" rIns="0" bIns="0" rtlCol="0" anchor="ctr"/>
            <a:lstStyle/>
            <a:p>
              <a:pPr algn="l">
                <a:lnSpc>
                  <a:spcPct val="100000"/>
                </a:lnSpc>
              </a:pPr>
              <a:r>
                <a:rPr lang="en-US" altLang="zh-CN" sz="1400" b="1"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任务三</a:t>
              </a:r>
              <a:r>
                <a:rPr lang="en-US" altLang="zh-CN" sz="1400" b="1"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 </a:t>
              </a:r>
              <a:r>
                <a:rPr lang="en-US" altLang="zh-CN" sz="1400" b="1"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认知智能</a:t>
              </a:r>
              <a:endParaRPr lang="en-US" altLang="zh-CN" kern="100" dirty="0">
                <a:latin typeface="Times New Roman" panose="02020603050405020304"/>
                <a:ea typeface="宋体" panose="02010600030101010101" pitchFamily="2" charset="-122"/>
                <a:cs typeface="Times New Roman" panose="02020603050405020304"/>
                <a:sym typeface="Times New Roman" panose="02020603050405020304"/>
              </a:endParaRPr>
            </a:p>
            <a:p>
              <a:pPr algn="ctr">
                <a:lnSpc>
                  <a:spcPct val="100000"/>
                </a:lnSpc>
              </a:pPr>
              <a:r>
                <a:rPr lang="en-US" altLang="zh-CN" sz="1400" b="1"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a:t>
              </a:r>
              <a:r>
                <a:rPr lang="en-US" altLang="zh-CN" sz="1400" b="1"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机器如何</a:t>
              </a:r>
              <a:endParaRPr lang="en-US" altLang="zh-CN" kern="100" dirty="0">
                <a:latin typeface="Times New Roman" panose="02020603050405020304"/>
                <a:ea typeface="宋体" panose="02010600030101010101" pitchFamily="2" charset="-122"/>
                <a:cs typeface="Times New Roman" panose="02020603050405020304"/>
                <a:sym typeface="Times New Roman" panose="02020603050405020304"/>
              </a:endParaRPr>
            </a:p>
            <a:p>
              <a:pPr algn="ctr">
                <a:lnSpc>
                  <a:spcPct val="100000"/>
                </a:lnSpc>
              </a:pPr>
              <a:r>
                <a:rPr lang="en-US" altLang="zh-CN" sz="1400" b="1"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懂语义、会思考</a:t>
              </a:r>
              <a:endParaRPr lang="en-US" altLang="zh-CN" sz="1400" b="1"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904" name="MainTopic"/>
            <p:cNvSpPr/>
            <p:nvPr/>
          </p:nvSpPr>
          <p:spPr>
            <a:xfrm>
              <a:off x="1572000" y="1931250"/>
              <a:ext cx="937125" cy="340500"/>
            </a:xfrm>
            <a:custGeom>
              <a:avLst/>
              <a:gdLst>
                <a:gd name="rtl" fmla="*/ 132535 w 937125"/>
                <a:gd name="rtt" fmla="*/ 33600 h 340500"/>
                <a:gd name="rtr" fmla="*/ 881834 w 937125"/>
                <a:gd name="rtb" fmla="*/ 297600 h 340500"/>
              </a:gdLst>
              <a:ahLst/>
              <a:cxnLst/>
              <a:rect l="rtl" t="rtt" r="rtr" b="rtb"/>
              <a:pathLst>
                <a:path w="937125" h="340500" stroke="0">
                  <a:moveTo>
                    <a:pt x="0" y="0"/>
                  </a:moveTo>
                  <a:lnTo>
                    <a:pt x="937125" y="0"/>
                  </a:lnTo>
                  <a:lnTo>
                    <a:pt x="937125" y="340500"/>
                  </a:lnTo>
                  <a:lnTo>
                    <a:pt x="0" y="340500"/>
                  </a:lnTo>
                  <a:lnTo>
                    <a:pt x="0" y="0"/>
                  </a:lnTo>
                  <a:close/>
                </a:path>
                <a:path w="937125" h="340500" fill="none">
                  <a:moveTo>
                    <a:pt x="0" y="340500"/>
                  </a:moveTo>
                  <a:lnTo>
                    <a:pt x="937125" y="340500"/>
                  </a:lnTo>
                </a:path>
              </a:pathLst>
            </a:custGeom>
            <a:noFill/>
            <a:ln w="12000" cap="flat">
              <a:solidFill>
                <a:srgbClr val="01928F"/>
              </a:solidFill>
              <a:round/>
            </a:ln>
          </p:spPr>
          <p:txBody>
            <a:bodyPr wrap="square" lIns="0" tIns="0" rIns="0" bIns="0" rtlCol="0" anchor="ctr"/>
            <a:lstStyle/>
            <a:p>
              <a:pPr algn="l">
                <a:lnSpc>
                  <a:spcPct val="100000"/>
                </a:lnSpc>
              </a:pPr>
              <a:r>
                <a:rPr lang="en-US" altLang="zh-CN" sz="1050" b="1"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3.3.3 数据智能推动人机协同</a:t>
              </a:r>
            </a:p>
          </p:txBody>
        </p:sp>
        <p:sp>
          <p:nvSpPr>
            <p:cNvPr id="905" name="SubTopic"/>
            <p:cNvSpPr/>
            <p:nvPr/>
          </p:nvSpPr>
          <p:spPr>
            <a:xfrm>
              <a:off x="2671125" y="1747500"/>
              <a:ext cx="468000" cy="154500"/>
            </a:xfrm>
            <a:custGeom>
              <a:avLst/>
              <a:gdLst>
                <a:gd name="rtl" fmla="*/ 34200 w 468000"/>
                <a:gd name="rtt" fmla="*/ 11850 h 154500"/>
                <a:gd name="rtr" fmla="*/ 435300 w 468000"/>
                <a:gd name="rtb" fmla="*/ 131850 h 154500"/>
              </a:gdLst>
              <a:ahLst/>
              <a:cxnLst/>
              <a:rect l="rtl" t="rtt" r="rtr" b="rtb"/>
              <a:pathLst>
                <a:path w="468000" h="154500" stroke="0">
                  <a:moveTo>
                    <a:pt x="0" y="0"/>
                  </a:moveTo>
                  <a:lnTo>
                    <a:pt x="468000" y="0"/>
                  </a:lnTo>
                  <a:lnTo>
                    <a:pt x="468000" y="154500"/>
                  </a:lnTo>
                  <a:lnTo>
                    <a:pt x="0" y="154500"/>
                  </a:lnTo>
                  <a:lnTo>
                    <a:pt x="0" y="0"/>
                  </a:lnTo>
                  <a:close/>
                </a:path>
                <a:path w="468000" h="154500" fill="none">
                  <a:moveTo>
                    <a:pt x="0" y="154500"/>
                  </a:moveTo>
                  <a:lnTo>
                    <a:pt x="468000" y="154500"/>
                  </a:lnTo>
                </a:path>
              </a:pathLst>
            </a:custGeom>
            <a:noFill/>
            <a:ln w="12000" cap="flat">
              <a:solidFill>
                <a:srgbClr val="01928F"/>
              </a:solidFill>
              <a:round/>
            </a:ln>
          </p:spPr>
          <p:txBody>
            <a:bodyPr wrap="square" lIns="0" tIns="0" rIns="0" bIns="0" rtlCol="0" anchor="ctr"/>
            <a:lstStyle/>
            <a:p>
              <a:pPr algn="l">
                <a:lnSpc>
                  <a:spcPct val="100000"/>
                </a:lnSpc>
              </a:pPr>
              <a:r>
                <a:rPr lang="en-US" altLang="zh-CN" sz="10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数据智能</a:t>
              </a:r>
            </a:p>
          </p:txBody>
        </p:sp>
        <p:sp>
          <p:nvSpPr>
            <p:cNvPr id="906" name="SubTopic"/>
            <p:cNvSpPr/>
            <p:nvPr/>
          </p:nvSpPr>
          <p:spPr>
            <a:xfrm>
              <a:off x="2671125" y="2301000"/>
              <a:ext cx="1008000" cy="154500"/>
            </a:xfrm>
            <a:custGeom>
              <a:avLst/>
              <a:gdLst>
                <a:gd name="rtl" fmla="*/ 34200 w 1008000"/>
                <a:gd name="rtt" fmla="*/ 11850 h 154500"/>
                <a:gd name="rtr" fmla="*/ 975300 w 1008000"/>
                <a:gd name="rtb" fmla="*/ 131850 h 154500"/>
              </a:gdLst>
              <a:ahLst/>
              <a:cxnLst/>
              <a:rect l="rtl" t="rtt" r="rtr" b="rtb"/>
              <a:pathLst>
                <a:path w="1008000" h="154500" stroke="0">
                  <a:moveTo>
                    <a:pt x="0" y="0"/>
                  </a:moveTo>
                  <a:lnTo>
                    <a:pt x="1008000" y="0"/>
                  </a:lnTo>
                  <a:lnTo>
                    <a:pt x="1008000" y="154500"/>
                  </a:lnTo>
                  <a:lnTo>
                    <a:pt x="0" y="154500"/>
                  </a:lnTo>
                  <a:lnTo>
                    <a:pt x="0" y="0"/>
                  </a:lnTo>
                  <a:close/>
                </a:path>
                <a:path w="1008000" h="154500" fill="none">
                  <a:moveTo>
                    <a:pt x="0" y="154500"/>
                  </a:moveTo>
                  <a:lnTo>
                    <a:pt x="1008000" y="154500"/>
                  </a:lnTo>
                </a:path>
              </a:pathLst>
            </a:custGeom>
            <a:noFill/>
            <a:ln w="12000" cap="flat">
              <a:solidFill>
                <a:srgbClr val="01928F"/>
              </a:solidFill>
              <a:round/>
            </a:ln>
          </p:spPr>
          <p:txBody>
            <a:bodyPr wrap="square" lIns="0" tIns="0" rIns="0" bIns="0" rtlCol="0" anchor="ctr"/>
            <a:lstStyle/>
            <a:p>
              <a:pPr algn="l">
                <a:lnSpc>
                  <a:spcPct val="100000"/>
                </a:lnSpc>
              </a:pPr>
              <a:r>
                <a:rPr lang="en-US" altLang="zh-CN" sz="10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定义及数据中台的价值</a:t>
              </a:r>
            </a:p>
          </p:txBody>
        </p:sp>
        <p:sp>
          <p:nvSpPr>
            <p:cNvPr id="907" name="MainTopic"/>
            <p:cNvSpPr/>
            <p:nvPr/>
          </p:nvSpPr>
          <p:spPr>
            <a:xfrm>
              <a:off x="1572000" y="1005000"/>
              <a:ext cx="1062000" cy="208500"/>
            </a:xfrm>
            <a:custGeom>
              <a:avLst/>
              <a:gdLst>
                <a:gd name="rtl" fmla="*/ 77400 w 1062000"/>
                <a:gd name="rtt" fmla="*/ 33600 h 208500"/>
                <a:gd name="rtr" fmla="*/ 986100 w 1062000"/>
                <a:gd name="rtb" fmla="*/ 165600 h 208500"/>
              </a:gdLst>
              <a:ahLst/>
              <a:cxnLst/>
              <a:rect l="rtl" t="rtt" r="rtr" b="rtb"/>
              <a:pathLst>
                <a:path w="1062000" h="208500" stroke="0">
                  <a:moveTo>
                    <a:pt x="0" y="0"/>
                  </a:moveTo>
                  <a:lnTo>
                    <a:pt x="1062000" y="0"/>
                  </a:lnTo>
                  <a:lnTo>
                    <a:pt x="1062000" y="208500"/>
                  </a:lnTo>
                  <a:lnTo>
                    <a:pt x="0" y="208500"/>
                  </a:lnTo>
                  <a:lnTo>
                    <a:pt x="0" y="0"/>
                  </a:lnTo>
                  <a:close/>
                </a:path>
                <a:path w="1062000" h="208500" fill="none">
                  <a:moveTo>
                    <a:pt x="0" y="208500"/>
                  </a:moveTo>
                  <a:lnTo>
                    <a:pt x="1062000" y="208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050" b="1"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3.3.2 走近知识图谱</a:t>
              </a:r>
            </a:p>
          </p:txBody>
        </p:sp>
        <p:sp>
          <p:nvSpPr>
            <p:cNvPr id="908" name="SubTopic"/>
            <p:cNvSpPr/>
            <p:nvPr/>
          </p:nvSpPr>
          <p:spPr>
            <a:xfrm>
              <a:off x="2796000" y="787500"/>
              <a:ext cx="828000" cy="154500"/>
            </a:xfrm>
            <a:custGeom>
              <a:avLst/>
              <a:gdLst>
                <a:gd name="rtl" fmla="*/ 34200 w 828000"/>
                <a:gd name="rtt" fmla="*/ 11850 h 154500"/>
                <a:gd name="rtr" fmla="*/ 795300 w 828000"/>
                <a:gd name="rtb" fmla="*/ 131850 h 154500"/>
              </a:gdLst>
              <a:ahLst/>
              <a:cxnLst/>
              <a:rect l="rtl" t="rtt" r="rtr" b="rtb"/>
              <a:pathLst>
                <a:path w="828000" h="154500" stroke="0">
                  <a:moveTo>
                    <a:pt x="0" y="0"/>
                  </a:moveTo>
                  <a:lnTo>
                    <a:pt x="828000" y="0"/>
                  </a:lnTo>
                  <a:lnTo>
                    <a:pt x="828000" y="154500"/>
                  </a:lnTo>
                  <a:lnTo>
                    <a:pt x="0" y="154500"/>
                  </a:lnTo>
                  <a:lnTo>
                    <a:pt x="0" y="0"/>
                  </a:lnTo>
                  <a:close/>
                </a:path>
                <a:path w="828000" h="154500" fill="none">
                  <a:moveTo>
                    <a:pt x="0" y="154500"/>
                  </a:moveTo>
                  <a:lnTo>
                    <a:pt x="828000" y="154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0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什么是知识图谱？</a:t>
              </a:r>
            </a:p>
          </p:txBody>
        </p:sp>
        <p:sp>
          <p:nvSpPr>
            <p:cNvPr id="909" name="MainTopic"/>
            <p:cNvSpPr/>
            <p:nvPr/>
          </p:nvSpPr>
          <p:spPr>
            <a:xfrm>
              <a:off x="1572000" y="163500"/>
              <a:ext cx="961125" cy="340500"/>
            </a:xfrm>
            <a:custGeom>
              <a:avLst/>
              <a:gdLst>
                <a:gd name="rtl" fmla="*/ 134002 w 961125"/>
                <a:gd name="rtt" fmla="*/ 33600 h 340500"/>
                <a:gd name="rtr" fmla="*/ 906034 w 961125"/>
                <a:gd name="rtb" fmla="*/ 297600 h 340500"/>
              </a:gdLst>
              <a:ahLst/>
              <a:cxnLst/>
              <a:rect l="rtl" t="rtt" r="rtr" b="rtb"/>
              <a:pathLst>
                <a:path w="961125" h="340500" stroke="0">
                  <a:moveTo>
                    <a:pt x="0" y="0"/>
                  </a:moveTo>
                  <a:lnTo>
                    <a:pt x="961125" y="0"/>
                  </a:lnTo>
                  <a:lnTo>
                    <a:pt x="961125" y="340500"/>
                  </a:lnTo>
                  <a:lnTo>
                    <a:pt x="0" y="340500"/>
                  </a:lnTo>
                  <a:lnTo>
                    <a:pt x="0" y="0"/>
                  </a:lnTo>
                  <a:close/>
                </a:path>
                <a:path w="961125" h="340500" fill="none">
                  <a:moveTo>
                    <a:pt x="0" y="340500"/>
                  </a:moveTo>
                  <a:lnTo>
                    <a:pt x="961125" y="340500"/>
                  </a:lnTo>
                </a:path>
              </a:pathLst>
            </a:custGeom>
            <a:noFill/>
            <a:ln w="12000" cap="flat">
              <a:solidFill>
                <a:srgbClr val="FF7575"/>
              </a:solidFill>
              <a:round/>
            </a:ln>
          </p:spPr>
          <p:txBody>
            <a:bodyPr wrap="square" lIns="0" tIns="0" rIns="0" bIns="0" rtlCol="0" anchor="ctr"/>
            <a:lstStyle/>
            <a:p>
              <a:pPr algn="l">
                <a:lnSpc>
                  <a:spcPct val="100000"/>
                </a:lnSpc>
              </a:pPr>
              <a:r>
                <a:rPr lang="en-US" altLang="zh-CN" sz="1050" b="1"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3.3.1 认知自然语言处理及应用</a:t>
              </a:r>
            </a:p>
          </p:txBody>
        </p:sp>
        <p:sp>
          <p:nvSpPr>
            <p:cNvPr id="910" name="SubTopic"/>
            <p:cNvSpPr/>
            <p:nvPr/>
          </p:nvSpPr>
          <p:spPr>
            <a:xfrm>
              <a:off x="2695125" y="72000"/>
              <a:ext cx="288000" cy="154500"/>
            </a:xfrm>
            <a:custGeom>
              <a:avLst/>
              <a:gdLst>
                <a:gd name="rtl" fmla="*/ 34200 w 288000"/>
                <a:gd name="rtt" fmla="*/ 11850 h 154500"/>
                <a:gd name="rtr" fmla="*/ 255300 w 288000"/>
                <a:gd name="rtb" fmla="*/ 131850 h 154500"/>
              </a:gdLst>
              <a:ahLst/>
              <a:cxnLst/>
              <a:rect l="rtl" t="rtt" r="rtr" b="rtb"/>
              <a:pathLst>
                <a:path w="288000" h="154500" stroke="0">
                  <a:moveTo>
                    <a:pt x="0" y="0"/>
                  </a:moveTo>
                  <a:lnTo>
                    <a:pt x="288000" y="0"/>
                  </a:lnTo>
                  <a:lnTo>
                    <a:pt x="288000" y="154500"/>
                  </a:lnTo>
                  <a:lnTo>
                    <a:pt x="0" y="154500"/>
                  </a:lnTo>
                  <a:lnTo>
                    <a:pt x="0" y="0"/>
                  </a:lnTo>
                  <a:close/>
                </a:path>
                <a:path w="288000" h="154500" fill="none">
                  <a:moveTo>
                    <a:pt x="0" y="154500"/>
                  </a:moveTo>
                  <a:lnTo>
                    <a:pt x="288000" y="154500"/>
                  </a:lnTo>
                </a:path>
              </a:pathLst>
            </a:custGeom>
            <a:noFill/>
            <a:ln w="12000" cap="flat">
              <a:solidFill>
                <a:srgbClr val="FF7575"/>
              </a:solidFill>
              <a:round/>
            </a:ln>
          </p:spPr>
          <p:txBody>
            <a:bodyPr wrap="square" lIns="0" tIns="0" rIns="0" bIns="0" rtlCol="0" anchor="ctr"/>
            <a:lstStyle/>
            <a:p>
              <a:pPr algn="l">
                <a:lnSpc>
                  <a:spcPct val="100000"/>
                </a:lnSpc>
              </a:pPr>
              <a:r>
                <a:rPr lang="en-US" altLang="zh-CN" sz="10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定义</a:t>
              </a:r>
            </a:p>
          </p:txBody>
        </p:sp>
        <p:sp>
          <p:nvSpPr>
            <p:cNvPr id="911" name="SubTopic"/>
            <p:cNvSpPr/>
            <p:nvPr/>
          </p:nvSpPr>
          <p:spPr>
            <a:xfrm>
              <a:off x="2796000" y="972000"/>
              <a:ext cx="918000" cy="154500"/>
            </a:xfrm>
            <a:custGeom>
              <a:avLst/>
              <a:gdLst>
                <a:gd name="rtl" fmla="*/ 34200 w 918000"/>
                <a:gd name="rtt" fmla="*/ 11850 h 154500"/>
                <a:gd name="rtr" fmla="*/ 885300 w 918000"/>
                <a:gd name="rtb" fmla="*/ 131850 h 154500"/>
              </a:gdLst>
              <a:ahLst/>
              <a:cxnLst/>
              <a:rect l="rtl" t="rtt" r="rtr" b="rtb"/>
              <a:pathLst>
                <a:path w="918000" h="154500" stroke="0">
                  <a:moveTo>
                    <a:pt x="0" y="0"/>
                  </a:moveTo>
                  <a:lnTo>
                    <a:pt x="918000" y="0"/>
                  </a:lnTo>
                  <a:lnTo>
                    <a:pt x="918000" y="154500"/>
                  </a:lnTo>
                  <a:lnTo>
                    <a:pt x="0" y="154500"/>
                  </a:lnTo>
                  <a:lnTo>
                    <a:pt x="0" y="0"/>
                  </a:lnTo>
                  <a:close/>
                </a:path>
                <a:path w="918000" h="154500" fill="none">
                  <a:moveTo>
                    <a:pt x="0" y="154500"/>
                  </a:moveTo>
                  <a:lnTo>
                    <a:pt x="918000" y="154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0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知识图谱的体系架构</a:t>
              </a:r>
            </a:p>
          </p:txBody>
        </p:sp>
        <p:sp>
          <p:nvSpPr>
            <p:cNvPr id="912" name="SubTopic"/>
            <p:cNvSpPr/>
            <p:nvPr/>
          </p:nvSpPr>
          <p:spPr>
            <a:xfrm>
              <a:off x="2695125" y="501000"/>
              <a:ext cx="468000" cy="154500"/>
            </a:xfrm>
            <a:custGeom>
              <a:avLst/>
              <a:gdLst>
                <a:gd name="rtl" fmla="*/ 34200 w 468000"/>
                <a:gd name="rtt" fmla="*/ 11850 h 154500"/>
                <a:gd name="rtr" fmla="*/ 435300 w 468000"/>
                <a:gd name="rtb" fmla="*/ 131850 h 154500"/>
              </a:gdLst>
              <a:ahLst/>
              <a:cxnLst/>
              <a:rect l="rtl" t="rtt" r="rtr" b="rtb"/>
              <a:pathLst>
                <a:path w="468000" h="154500" stroke="0">
                  <a:moveTo>
                    <a:pt x="0" y="0"/>
                  </a:moveTo>
                  <a:lnTo>
                    <a:pt x="468000" y="0"/>
                  </a:lnTo>
                  <a:lnTo>
                    <a:pt x="468000" y="154500"/>
                  </a:lnTo>
                  <a:lnTo>
                    <a:pt x="0" y="154500"/>
                  </a:lnTo>
                  <a:lnTo>
                    <a:pt x="0" y="0"/>
                  </a:lnTo>
                  <a:close/>
                </a:path>
                <a:path w="468000" h="154500" fill="none">
                  <a:moveTo>
                    <a:pt x="0" y="154500"/>
                  </a:moveTo>
                  <a:lnTo>
                    <a:pt x="468000" y="154500"/>
                  </a:lnTo>
                </a:path>
              </a:pathLst>
            </a:custGeom>
            <a:noFill/>
            <a:ln w="12000" cap="flat">
              <a:solidFill>
                <a:srgbClr val="FF7575"/>
              </a:solidFill>
              <a:round/>
            </a:ln>
          </p:spPr>
          <p:txBody>
            <a:bodyPr wrap="square" lIns="0" tIns="0" rIns="0" bIns="0" rtlCol="0" anchor="ctr"/>
            <a:lstStyle/>
            <a:p>
              <a:pPr algn="l">
                <a:lnSpc>
                  <a:spcPct val="100000"/>
                </a:lnSpc>
              </a:pPr>
              <a:r>
                <a:rPr lang="en-US" altLang="zh-CN" sz="10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发展趋势</a:t>
              </a:r>
            </a:p>
          </p:txBody>
        </p:sp>
        <p:sp>
          <p:nvSpPr>
            <p:cNvPr id="918" name="SubTopic"/>
            <p:cNvSpPr/>
            <p:nvPr/>
          </p:nvSpPr>
          <p:spPr>
            <a:xfrm>
              <a:off x="2695125" y="316500"/>
              <a:ext cx="468000" cy="154500"/>
            </a:xfrm>
            <a:custGeom>
              <a:avLst/>
              <a:gdLst>
                <a:gd name="rtl" fmla="*/ 34200 w 468000"/>
                <a:gd name="rtt" fmla="*/ 11850 h 154500"/>
                <a:gd name="rtr" fmla="*/ 435300 w 468000"/>
                <a:gd name="rtb" fmla="*/ 131850 h 154500"/>
              </a:gdLst>
              <a:ahLst/>
              <a:cxnLst/>
              <a:rect l="rtl" t="rtt" r="rtr" b="rtb"/>
              <a:pathLst>
                <a:path w="468000" h="154500" stroke="0">
                  <a:moveTo>
                    <a:pt x="0" y="0"/>
                  </a:moveTo>
                  <a:lnTo>
                    <a:pt x="468000" y="0"/>
                  </a:lnTo>
                  <a:lnTo>
                    <a:pt x="468000" y="154500"/>
                  </a:lnTo>
                  <a:lnTo>
                    <a:pt x="0" y="154500"/>
                  </a:lnTo>
                  <a:lnTo>
                    <a:pt x="0" y="0"/>
                  </a:lnTo>
                  <a:close/>
                </a:path>
                <a:path w="468000" h="154500" fill="none">
                  <a:moveTo>
                    <a:pt x="0" y="154500"/>
                  </a:moveTo>
                  <a:lnTo>
                    <a:pt x="468000" y="154500"/>
                  </a:lnTo>
                </a:path>
              </a:pathLst>
            </a:custGeom>
            <a:noFill/>
            <a:ln w="12000" cap="flat">
              <a:solidFill>
                <a:srgbClr val="FF7575"/>
              </a:solidFill>
              <a:round/>
            </a:ln>
          </p:spPr>
          <p:txBody>
            <a:bodyPr wrap="square" lIns="0" tIns="0" rIns="0" bIns="0" rtlCol="0" anchor="ctr"/>
            <a:lstStyle/>
            <a:p>
              <a:pPr algn="l">
                <a:lnSpc>
                  <a:spcPct val="100000"/>
                </a:lnSpc>
              </a:pPr>
              <a:r>
                <a:rPr lang="en-US" altLang="zh-CN" sz="10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常见应用</a:t>
              </a:r>
            </a:p>
          </p:txBody>
        </p:sp>
        <p:sp>
          <p:nvSpPr>
            <p:cNvPr id="919" name="SubTopic"/>
            <p:cNvSpPr/>
            <p:nvPr/>
          </p:nvSpPr>
          <p:spPr>
            <a:xfrm>
              <a:off x="2796000" y="1216500"/>
              <a:ext cx="738000" cy="154500"/>
            </a:xfrm>
            <a:custGeom>
              <a:avLst/>
              <a:gdLst>
                <a:gd name="rtl" fmla="*/ 34200 w 738000"/>
                <a:gd name="rtt" fmla="*/ 11850 h 154500"/>
                <a:gd name="rtr" fmla="*/ 705300 w 738000"/>
                <a:gd name="rtb" fmla="*/ 131850 h 154500"/>
              </a:gdLst>
              <a:ahLst/>
              <a:cxnLst/>
              <a:rect l="rtl" t="rtt" r="rtr" b="rtb"/>
              <a:pathLst>
                <a:path w="738000" h="154500" stroke="0">
                  <a:moveTo>
                    <a:pt x="0" y="0"/>
                  </a:moveTo>
                  <a:lnTo>
                    <a:pt x="738000" y="0"/>
                  </a:lnTo>
                  <a:lnTo>
                    <a:pt x="738000" y="154500"/>
                  </a:lnTo>
                  <a:lnTo>
                    <a:pt x="0" y="154500"/>
                  </a:lnTo>
                  <a:lnTo>
                    <a:pt x="0" y="0"/>
                  </a:lnTo>
                  <a:close/>
                </a:path>
                <a:path w="738000" h="154500" fill="none">
                  <a:moveTo>
                    <a:pt x="0" y="154500"/>
                  </a:moveTo>
                  <a:lnTo>
                    <a:pt x="738000" y="154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0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知识图谱的应用</a:t>
              </a:r>
            </a:p>
          </p:txBody>
        </p:sp>
        <p:sp>
          <p:nvSpPr>
            <p:cNvPr id="922" name="SubTopic"/>
            <p:cNvSpPr/>
            <p:nvPr/>
          </p:nvSpPr>
          <p:spPr>
            <a:xfrm>
              <a:off x="3786000" y="787500"/>
              <a:ext cx="2538000" cy="154500"/>
            </a:xfrm>
            <a:custGeom>
              <a:avLst/>
              <a:gdLst>
                <a:gd name="rtl" fmla="*/ 34200 w 2538000"/>
                <a:gd name="rtt" fmla="*/ 11850 h 154500"/>
                <a:gd name="rtr" fmla="*/ 2505300 w 2538000"/>
                <a:gd name="rtb" fmla="*/ 131850 h 154500"/>
              </a:gdLst>
              <a:ahLst/>
              <a:cxnLst/>
              <a:rect l="rtl" t="rtt" r="rtr" b="rtb"/>
              <a:pathLst>
                <a:path w="2538000" h="154500" stroke="0">
                  <a:moveTo>
                    <a:pt x="0" y="0"/>
                  </a:moveTo>
                  <a:lnTo>
                    <a:pt x="2538000" y="0"/>
                  </a:lnTo>
                  <a:lnTo>
                    <a:pt x="2538000" y="154500"/>
                  </a:lnTo>
                  <a:lnTo>
                    <a:pt x="0" y="154500"/>
                  </a:lnTo>
                  <a:lnTo>
                    <a:pt x="0" y="0"/>
                  </a:lnTo>
                  <a:close/>
                </a:path>
                <a:path w="2538000" h="154500" fill="none">
                  <a:moveTo>
                    <a:pt x="0" y="154500"/>
                  </a:moveTo>
                  <a:lnTo>
                    <a:pt x="2538000" y="154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0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把复杂的知识通过数据挖掘处理，实现客观规律的归纳和总结</a:t>
              </a:r>
            </a:p>
          </p:txBody>
        </p:sp>
        <p:sp>
          <p:nvSpPr>
            <p:cNvPr id="923" name="SubTopic"/>
            <p:cNvSpPr/>
            <p:nvPr/>
          </p:nvSpPr>
          <p:spPr>
            <a:xfrm>
              <a:off x="3876000" y="972000"/>
              <a:ext cx="1368000" cy="154500"/>
            </a:xfrm>
            <a:custGeom>
              <a:avLst/>
              <a:gdLst>
                <a:gd name="rtl" fmla="*/ 34200 w 1368000"/>
                <a:gd name="rtt" fmla="*/ 11850 h 154500"/>
                <a:gd name="rtr" fmla="*/ 1335300 w 1368000"/>
                <a:gd name="rtb" fmla="*/ 131850 h 154500"/>
              </a:gdLst>
              <a:ahLst/>
              <a:cxnLst/>
              <a:rect l="rtl" t="rtt" r="rtr" b="rtb"/>
              <a:pathLst>
                <a:path w="1368000" h="154500" stroke="0">
                  <a:moveTo>
                    <a:pt x="0" y="0"/>
                  </a:moveTo>
                  <a:lnTo>
                    <a:pt x="1368000" y="0"/>
                  </a:lnTo>
                  <a:lnTo>
                    <a:pt x="1368000" y="154500"/>
                  </a:lnTo>
                  <a:lnTo>
                    <a:pt x="0" y="154500"/>
                  </a:lnTo>
                  <a:lnTo>
                    <a:pt x="0" y="0"/>
                  </a:lnTo>
                  <a:close/>
                </a:path>
                <a:path w="1368000" h="154500" fill="none">
                  <a:moveTo>
                    <a:pt x="0" y="154500"/>
                  </a:moveTo>
                  <a:lnTo>
                    <a:pt x="1368000" y="154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0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知识抽取、知识表示、知识融合</a:t>
              </a:r>
            </a:p>
          </p:txBody>
        </p:sp>
        <p:sp>
          <p:nvSpPr>
            <p:cNvPr id="924" name="SubTopic"/>
            <p:cNvSpPr/>
            <p:nvPr/>
          </p:nvSpPr>
          <p:spPr>
            <a:xfrm>
              <a:off x="3696000" y="1156500"/>
              <a:ext cx="2619000" cy="274500"/>
            </a:xfrm>
            <a:custGeom>
              <a:avLst/>
              <a:gdLst>
                <a:gd name="rtl" fmla="*/ 123800 w 2619000"/>
                <a:gd name="rtt" fmla="*/ 11850 h 274500"/>
                <a:gd name="rtr" fmla="*/ 2570700 w 2619000"/>
                <a:gd name="rtb" fmla="*/ 251850 h 274500"/>
              </a:gdLst>
              <a:ahLst/>
              <a:cxnLst/>
              <a:rect l="rtl" t="rtt" r="rtr" b="rtb"/>
              <a:pathLst>
                <a:path w="2619000" h="274500" stroke="0">
                  <a:moveTo>
                    <a:pt x="0" y="0"/>
                  </a:moveTo>
                  <a:lnTo>
                    <a:pt x="2619000" y="0"/>
                  </a:lnTo>
                  <a:lnTo>
                    <a:pt x="2619000" y="274500"/>
                  </a:lnTo>
                  <a:lnTo>
                    <a:pt x="0" y="274500"/>
                  </a:lnTo>
                  <a:lnTo>
                    <a:pt x="0" y="0"/>
                  </a:lnTo>
                  <a:close/>
                </a:path>
                <a:path w="2619000" h="274500" fill="none">
                  <a:moveTo>
                    <a:pt x="0" y="274500"/>
                  </a:moveTo>
                  <a:lnTo>
                    <a:pt x="2619000" y="274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0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语义搜索、智能推荐、私人助理、知识存储、数据校验、专家系统、客服机器人</a:t>
              </a:r>
            </a:p>
          </p:txBody>
        </p:sp>
        <p:sp>
          <p:nvSpPr>
            <p:cNvPr id="925" name="SubTopic"/>
            <p:cNvSpPr/>
            <p:nvPr/>
          </p:nvSpPr>
          <p:spPr>
            <a:xfrm>
              <a:off x="3145125" y="12000"/>
              <a:ext cx="3084000" cy="274500"/>
            </a:xfrm>
            <a:custGeom>
              <a:avLst/>
              <a:gdLst>
                <a:gd name="rtl" fmla="*/ 123800 w 3084000"/>
                <a:gd name="rtt" fmla="*/ 11850 h 274500"/>
                <a:gd name="rtr" fmla="*/ 3035700 w 3084000"/>
                <a:gd name="rtb" fmla="*/ 251850 h 274500"/>
              </a:gdLst>
              <a:ahLst/>
              <a:cxnLst/>
              <a:rect l="rtl" t="rtt" r="rtr" b="rtb"/>
              <a:pathLst>
                <a:path w="3084000" h="274500" stroke="0">
                  <a:moveTo>
                    <a:pt x="0" y="0"/>
                  </a:moveTo>
                  <a:lnTo>
                    <a:pt x="3084000" y="0"/>
                  </a:lnTo>
                  <a:lnTo>
                    <a:pt x="3084000" y="274500"/>
                  </a:lnTo>
                  <a:lnTo>
                    <a:pt x="0" y="274500"/>
                  </a:lnTo>
                  <a:lnTo>
                    <a:pt x="0" y="0"/>
                  </a:lnTo>
                  <a:close/>
                </a:path>
                <a:path w="3084000" h="274500" fill="none">
                  <a:moveTo>
                    <a:pt x="0" y="274500"/>
                  </a:moveTo>
                  <a:lnTo>
                    <a:pt x="3084000" y="274500"/>
                  </a:lnTo>
                </a:path>
              </a:pathLst>
            </a:custGeom>
            <a:noFill/>
            <a:ln w="12000" cap="flat">
              <a:solidFill>
                <a:srgbClr val="FF7575"/>
              </a:solidFill>
              <a:round/>
            </a:ln>
          </p:spPr>
          <p:txBody>
            <a:bodyPr wrap="square" lIns="0" tIns="0" rIns="0" bIns="0" rtlCol="0" anchor="ctr"/>
            <a:lstStyle/>
            <a:p>
              <a:pPr algn="l">
                <a:lnSpc>
                  <a:spcPct val="100000"/>
                </a:lnSpc>
              </a:pPr>
              <a:r>
                <a:rPr lang="en-US" altLang="zh-CN" sz="10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人类语言和机器语言之间的桥梁，使机器拥有能够理解、处理、并使用人类语言的能力</a:t>
              </a:r>
            </a:p>
          </p:txBody>
        </p:sp>
        <p:sp>
          <p:nvSpPr>
            <p:cNvPr id="926" name="SubTopic"/>
            <p:cNvSpPr/>
            <p:nvPr/>
          </p:nvSpPr>
          <p:spPr>
            <a:xfrm>
              <a:off x="3325125" y="316500"/>
              <a:ext cx="2358000" cy="154500"/>
            </a:xfrm>
            <a:custGeom>
              <a:avLst/>
              <a:gdLst>
                <a:gd name="rtl" fmla="*/ 34200 w 2358000"/>
                <a:gd name="rtt" fmla="*/ 11850 h 154500"/>
                <a:gd name="rtr" fmla="*/ 2325300 w 2358000"/>
                <a:gd name="rtb" fmla="*/ 131850 h 154500"/>
              </a:gdLst>
              <a:ahLst/>
              <a:cxnLst/>
              <a:rect l="rtl" t="rtt" r="rtr" b="rtb"/>
              <a:pathLst>
                <a:path w="2358000" h="154500" stroke="0">
                  <a:moveTo>
                    <a:pt x="0" y="0"/>
                  </a:moveTo>
                  <a:lnTo>
                    <a:pt x="2358000" y="0"/>
                  </a:lnTo>
                  <a:lnTo>
                    <a:pt x="2358000" y="154500"/>
                  </a:lnTo>
                  <a:lnTo>
                    <a:pt x="0" y="154500"/>
                  </a:lnTo>
                  <a:lnTo>
                    <a:pt x="0" y="0"/>
                  </a:lnTo>
                  <a:close/>
                </a:path>
                <a:path w="2358000" h="154500" fill="none">
                  <a:moveTo>
                    <a:pt x="0" y="154500"/>
                  </a:moveTo>
                  <a:lnTo>
                    <a:pt x="2358000" y="154500"/>
                  </a:lnTo>
                </a:path>
              </a:pathLst>
            </a:custGeom>
            <a:noFill/>
            <a:ln w="12000" cap="flat">
              <a:solidFill>
                <a:srgbClr val="FF7575"/>
              </a:solidFill>
              <a:round/>
            </a:ln>
          </p:spPr>
          <p:txBody>
            <a:bodyPr wrap="square" lIns="0" tIns="0" rIns="0" bIns="0" rtlCol="0" anchor="ctr"/>
            <a:lstStyle/>
            <a:p>
              <a:pPr algn="l">
                <a:lnSpc>
                  <a:spcPct val="100000"/>
                </a:lnSpc>
              </a:pPr>
              <a:r>
                <a:rPr lang="en-US" altLang="zh-CN" sz="10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机器翻译、情感分析、智能问答、个性化推荐、文本分类</a:t>
              </a:r>
            </a:p>
          </p:txBody>
        </p:sp>
        <p:sp>
          <p:nvSpPr>
            <p:cNvPr id="927" name="SubTopic"/>
            <p:cNvSpPr/>
            <p:nvPr/>
          </p:nvSpPr>
          <p:spPr>
            <a:xfrm>
              <a:off x="3325125" y="501000"/>
              <a:ext cx="2034000" cy="154500"/>
            </a:xfrm>
            <a:custGeom>
              <a:avLst/>
              <a:gdLst>
                <a:gd name="rtl" fmla="*/ 34200 w 2034000"/>
                <a:gd name="rtt" fmla="*/ 11850 h 154500"/>
                <a:gd name="rtr" fmla="*/ 2001300 w 2034000"/>
                <a:gd name="rtb" fmla="*/ 131850 h 154500"/>
              </a:gdLst>
              <a:ahLst/>
              <a:cxnLst/>
              <a:rect l="rtl" t="rtt" r="rtr" b="rtb"/>
              <a:pathLst>
                <a:path w="2034000" h="154500" stroke="0">
                  <a:moveTo>
                    <a:pt x="0" y="0"/>
                  </a:moveTo>
                  <a:lnTo>
                    <a:pt x="2034000" y="0"/>
                  </a:lnTo>
                  <a:lnTo>
                    <a:pt x="2034000" y="154500"/>
                  </a:lnTo>
                  <a:lnTo>
                    <a:pt x="0" y="154500"/>
                  </a:lnTo>
                  <a:lnTo>
                    <a:pt x="0" y="0"/>
                  </a:lnTo>
                  <a:close/>
                </a:path>
                <a:path w="2034000" h="154500" fill="none">
                  <a:moveTo>
                    <a:pt x="0" y="154500"/>
                  </a:moveTo>
                  <a:lnTo>
                    <a:pt x="2034000" y="154500"/>
                  </a:lnTo>
                </a:path>
              </a:pathLst>
            </a:custGeom>
            <a:noFill/>
            <a:ln w="12000" cap="flat">
              <a:solidFill>
                <a:srgbClr val="FF7575"/>
              </a:solidFill>
              <a:round/>
            </a:ln>
          </p:spPr>
          <p:txBody>
            <a:bodyPr wrap="square" lIns="0" tIns="0" rIns="0" bIns="0" rtlCol="0" anchor="ctr"/>
            <a:lstStyle/>
            <a:p>
              <a:pPr algn="l">
                <a:lnSpc>
                  <a:spcPct val="100000"/>
                </a:lnSpc>
              </a:pPr>
              <a:r>
                <a:rPr lang="en-US" altLang="zh-CN" sz="10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大规模语言数据的分析处理能力、人-机交互方式</a:t>
              </a:r>
            </a:p>
          </p:txBody>
        </p:sp>
        <p:sp>
          <p:nvSpPr>
            <p:cNvPr id="928" name="SubTopic"/>
            <p:cNvSpPr/>
            <p:nvPr/>
          </p:nvSpPr>
          <p:spPr>
            <a:xfrm>
              <a:off x="3301125" y="1563000"/>
              <a:ext cx="2178000" cy="154500"/>
            </a:xfrm>
            <a:custGeom>
              <a:avLst/>
              <a:gdLst>
                <a:gd name="rtl" fmla="*/ 34200 w 2178000"/>
                <a:gd name="rtt" fmla="*/ 11850 h 154500"/>
                <a:gd name="rtr" fmla="*/ 2145300 w 2178000"/>
                <a:gd name="rtb" fmla="*/ 131850 h 154500"/>
              </a:gdLst>
              <a:ahLst/>
              <a:cxnLst/>
              <a:rect l="rtl" t="rtt" r="rtr" b="rtb"/>
              <a:pathLst>
                <a:path w="2178000" h="154500" stroke="0">
                  <a:moveTo>
                    <a:pt x="0" y="0"/>
                  </a:moveTo>
                  <a:lnTo>
                    <a:pt x="2178000" y="0"/>
                  </a:lnTo>
                  <a:lnTo>
                    <a:pt x="2178000" y="154500"/>
                  </a:lnTo>
                  <a:lnTo>
                    <a:pt x="0" y="154500"/>
                  </a:lnTo>
                  <a:lnTo>
                    <a:pt x="0" y="0"/>
                  </a:lnTo>
                  <a:close/>
                </a:path>
                <a:path w="2178000" h="154500" fill="none">
                  <a:moveTo>
                    <a:pt x="0" y="154500"/>
                  </a:moveTo>
                  <a:lnTo>
                    <a:pt x="2178000" y="154500"/>
                  </a:lnTo>
                </a:path>
              </a:pathLst>
            </a:custGeom>
            <a:noFill/>
            <a:ln w="12000" cap="flat">
              <a:solidFill>
                <a:srgbClr val="01928F"/>
              </a:solidFill>
              <a:round/>
            </a:ln>
          </p:spPr>
          <p:txBody>
            <a:bodyPr wrap="square" lIns="0" tIns="0" rIns="0" bIns="0" rtlCol="0" anchor="ctr"/>
            <a:lstStyle/>
            <a:p>
              <a:pPr algn="l">
                <a:lnSpc>
                  <a:spcPct val="100000"/>
                </a:lnSpc>
              </a:pPr>
              <a:r>
                <a:rPr lang="en-US" altLang="zh-CN" sz="10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目标是让数据驱动决策，让机器具备推理等认知能力</a:t>
              </a:r>
            </a:p>
          </p:txBody>
        </p:sp>
        <p:sp>
          <p:nvSpPr>
            <p:cNvPr id="929" name="SubTopic"/>
            <p:cNvSpPr/>
            <p:nvPr/>
          </p:nvSpPr>
          <p:spPr>
            <a:xfrm>
              <a:off x="3301125" y="1839750"/>
              <a:ext cx="468000" cy="154500"/>
            </a:xfrm>
            <a:custGeom>
              <a:avLst/>
              <a:gdLst>
                <a:gd name="rtl" fmla="*/ 34200 w 468000"/>
                <a:gd name="rtt" fmla="*/ 11850 h 154500"/>
                <a:gd name="rtr" fmla="*/ 435300 w 468000"/>
                <a:gd name="rtb" fmla="*/ 131850 h 154500"/>
              </a:gdLst>
              <a:ahLst/>
              <a:cxnLst/>
              <a:rect l="rtl" t="rtt" r="rtr" b="rtb"/>
              <a:pathLst>
                <a:path w="468000" h="154500" stroke="0">
                  <a:moveTo>
                    <a:pt x="0" y="0"/>
                  </a:moveTo>
                  <a:lnTo>
                    <a:pt x="468000" y="0"/>
                  </a:lnTo>
                  <a:lnTo>
                    <a:pt x="468000" y="154500"/>
                  </a:lnTo>
                  <a:lnTo>
                    <a:pt x="0" y="154500"/>
                  </a:lnTo>
                  <a:lnTo>
                    <a:pt x="0" y="0"/>
                  </a:lnTo>
                  <a:close/>
                </a:path>
                <a:path w="468000" h="154500" fill="none">
                  <a:moveTo>
                    <a:pt x="0" y="154500"/>
                  </a:moveTo>
                  <a:lnTo>
                    <a:pt x="468000" y="154500"/>
                  </a:lnTo>
                </a:path>
              </a:pathLst>
            </a:custGeom>
            <a:noFill/>
            <a:ln w="12000" cap="flat">
              <a:solidFill>
                <a:srgbClr val="01928F"/>
              </a:solidFill>
              <a:round/>
            </a:ln>
          </p:spPr>
          <p:txBody>
            <a:bodyPr wrap="square" lIns="0" tIns="0" rIns="0" bIns="0" rtlCol="0" anchor="ctr"/>
            <a:lstStyle/>
            <a:p>
              <a:pPr algn="l">
                <a:lnSpc>
                  <a:spcPct val="100000"/>
                </a:lnSpc>
              </a:pPr>
              <a:r>
                <a:rPr lang="en-US" altLang="zh-CN" sz="10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发展进程</a:t>
              </a:r>
            </a:p>
          </p:txBody>
        </p:sp>
        <p:sp>
          <p:nvSpPr>
            <p:cNvPr id="930" name="SubTopic"/>
            <p:cNvSpPr/>
            <p:nvPr/>
          </p:nvSpPr>
          <p:spPr>
            <a:xfrm>
              <a:off x="3931125" y="1747500"/>
              <a:ext cx="1854000" cy="154500"/>
            </a:xfrm>
            <a:custGeom>
              <a:avLst/>
              <a:gdLst>
                <a:gd name="rtl" fmla="*/ 34200 w 1854000"/>
                <a:gd name="rtt" fmla="*/ 11850 h 154500"/>
                <a:gd name="rtr" fmla="*/ 1821300 w 1854000"/>
                <a:gd name="rtb" fmla="*/ 131850 h 154500"/>
              </a:gdLst>
              <a:ahLst/>
              <a:cxnLst/>
              <a:rect l="rtl" t="rtt" r="rtr" b="rtb"/>
              <a:pathLst>
                <a:path w="1854000" h="154500" stroke="0">
                  <a:moveTo>
                    <a:pt x="0" y="0"/>
                  </a:moveTo>
                  <a:lnTo>
                    <a:pt x="1854000" y="0"/>
                  </a:lnTo>
                  <a:lnTo>
                    <a:pt x="1854000" y="154500"/>
                  </a:lnTo>
                  <a:lnTo>
                    <a:pt x="0" y="154500"/>
                  </a:lnTo>
                  <a:lnTo>
                    <a:pt x="0" y="0"/>
                  </a:lnTo>
                  <a:close/>
                </a:path>
                <a:path w="1854000" h="154500" fill="none">
                  <a:moveTo>
                    <a:pt x="0" y="154500"/>
                  </a:moveTo>
                  <a:lnTo>
                    <a:pt x="1854000" y="154500"/>
                  </a:lnTo>
                </a:path>
              </a:pathLst>
            </a:custGeom>
            <a:noFill/>
            <a:ln w="12000" cap="flat">
              <a:solidFill>
                <a:srgbClr val="01928F"/>
              </a:solidFill>
              <a:round/>
            </a:ln>
          </p:spPr>
          <p:txBody>
            <a:bodyPr wrap="square" lIns="0" tIns="0" rIns="0" bIns="0" rtlCol="0" anchor="ctr"/>
            <a:lstStyle/>
            <a:p>
              <a:pPr algn="l">
                <a:lnSpc>
                  <a:spcPct val="100000"/>
                </a:lnSpc>
              </a:pPr>
              <a:r>
                <a:rPr lang="en-US" altLang="zh-CN" sz="10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业务数据化（收集、监测、洞察）-描述跟踪</a:t>
              </a:r>
            </a:p>
          </p:txBody>
        </p:sp>
        <p:sp>
          <p:nvSpPr>
            <p:cNvPr id="931" name="SubTopic"/>
            <p:cNvSpPr/>
            <p:nvPr/>
          </p:nvSpPr>
          <p:spPr>
            <a:xfrm>
              <a:off x="3931125" y="1932000"/>
              <a:ext cx="1584000" cy="154500"/>
            </a:xfrm>
            <a:custGeom>
              <a:avLst/>
              <a:gdLst>
                <a:gd name="rtl" fmla="*/ 34200 w 1584000"/>
                <a:gd name="rtt" fmla="*/ 11850 h 154500"/>
                <a:gd name="rtr" fmla="*/ 1551300 w 1584000"/>
                <a:gd name="rtb" fmla="*/ 131850 h 154500"/>
              </a:gdLst>
              <a:ahLst/>
              <a:cxnLst/>
              <a:rect l="rtl" t="rtt" r="rtr" b="rtb"/>
              <a:pathLst>
                <a:path w="1584000" h="154500" stroke="0">
                  <a:moveTo>
                    <a:pt x="0" y="0"/>
                  </a:moveTo>
                  <a:lnTo>
                    <a:pt x="1584000" y="0"/>
                  </a:lnTo>
                  <a:lnTo>
                    <a:pt x="1584000" y="154500"/>
                  </a:lnTo>
                  <a:lnTo>
                    <a:pt x="0" y="154500"/>
                  </a:lnTo>
                  <a:lnTo>
                    <a:pt x="0" y="0"/>
                  </a:lnTo>
                  <a:close/>
                </a:path>
                <a:path w="1584000" h="154500" fill="none">
                  <a:moveTo>
                    <a:pt x="0" y="154500"/>
                  </a:moveTo>
                  <a:lnTo>
                    <a:pt x="1584000" y="154500"/>
                  </a:lnTo>
                </a:path>
              </a:pathLst>
            </a:custGeom>
            <a:noFill/>
            <a:ln w="12000" cap="flat">
              <a:solidFill>
                <a:srgbClr val="01928F"/>
              </a:solidFill>
              <a:round/>
            </a:ln>
          </p:spPr>
          <p:txBody>
            <a:bodyPr wrap="square" lIns="0" tIns="0" rIns="0" bIns="0" rtlCol="0" anchor="ctr"/>
            <a:lstStyle/>
            <a:p>
              <a:pPr algn="l">
                <a:lnSpc>
                  <a:spcPct val="100000"/>
                </a:lnSpc>
              </a:pPr>
              <a:r>
                <a:rPr lang="en-US" altLang="zh-CN" sz="10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业务智能化（决策、重塑）-改造提升</a:t>
              </a:r>
            </a:p>
          </p:txBody>
        </p:sp>
        <p:sp>
          <p:nvSpPr>
            <p:cNvPr id="932" name="SubTopic"/>
            <p:cNvSpPr/>
            <p:nvPr/>
          </p:nvSpPr>
          <p:spPr>
            <a:xfrm>
              <a:off x="3841125" y="2116500"/>
              <a:ext cx="2448000" cy="154500"/>
            </a:xfrm>
            <a:custGeom>
              <a:avLst/>
              <a:gdLst>
                <a:gd name="rtl" fmla="*/ 34200 w 2448000"/>
                <a:gd name="rtt" fmla="*/ 11850 h 154500"/>
                <a:gd name="rtr" fmla="*/ 2415300 w 2448000"/>
                <a:gd name="rtb" fmla="*/ 131850 h 154500"/>
              </a:gdLst>
              <a:ahLst/>
              <a:cxnLst/>
              <a:rect l="rtl" t="rtt" r="rtr" b="rtb"/>
              <a:pathLst>
                <a:path w="2448000" h="154500" stroke="0">
                  <a:moveTo>
                    <a:pt x="0" y="0"/>
                  </a:moveTo>
                  <a:lnTo>
                    <a:pt x="2448000" y="0"/>
                  </a:lnTo>
                  <a:lnTo>
                    <a:pt x="2448000" y="154500"/>
                  </a:lnTo>
                  <a:lnTo>
                    <a:pt x="0" y="154500"/>
                  </a:lnTo>
                  <a:lnTo>
                    <a:pt x="0" y="0"/>
                  </a:lnTo>
                  <a:close/>
                </a:path>
                <a:path w="2448000" h="154500" fill="none">
                  <a:moveTo>
                    <a:pt x="0" y="154500"/>
                  </a:moveTo>
                  <a:lnTo>
                    <a:pt x="2448000" y="154500"/>
                  </a:lnTo>
                </a:path>
              </a:pathLst>
            </a:custGeom>
            <a:noFill/>
            <a:ln w="12000" cap="flat">
              <a:solidFill>
                <a:srgbClr val="01928F"/>
              </a:solidFill>
              <a:round/>
            </a:ln>
          </p:spPr>
          <p:txBody>
            <a:bodyPr wrap="square" lIns="0" tIns="0" rIns="0" bIns="0" rtlCol="0" anchor="ctr"/>
            <a:lstStyle/>
            <a:p>
              <a:pPr algn="l">
                <a:lnSpc>
                  <a:spcPct val="100000"/>
                </a:lnSpc>
              </a:pPr>
              <a:r>
                <a:rPr lang="en-US" altLang="zh-CN" sz="10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细分：中台（技术中台、数据中台、业务中台）和应用场景</a:t>
              </a:r>
            </a:p>
          </p:txBody>
        </p:sp>
        <p:sp>
          <p:nvSpPr>
            <p:cNvPr id="935" name="SubTopic"/>
            <p:cNvSpPr/>
            <p:nvPr/>
          </p:nvSpPr>
          <p:spPr>
            <a:xfrm>
              <a:off x="3841125" y="2393250"/>
              <a:ext cx="468000" cy="154500"/>
            </a:xfrm>
            <a:custGeom>
              <a:avLst/>
              <a:gdLst>
                <a:gd name="rtl" fmla="*/ 34200 w 468000"/>
                <a:gd name="rtt" fmla="*/ 11850 h 154500"/>
                <a:gd name="rtr" fmla="*/ 435300 w 468000"/>
                <a:gd name="rtb" fmla="*/ 131850 h 154500"/>
              </a:gdLst>
              <a:ahLst/>
              <a:cxnLst/>
              <a:rect l="rtl" t="rtt" r="rtr" b="rtb"/>
              <a:pathLst>
                <a:path w="468000" h="154500" stroke="0">
                  <a:moveTo>
                    <a:pt x="0" y="0"/>
                  </a:moveTo>
                  <a:lnTo>
                    <a:pt x="468000" y="0"/>
                  </a:lnTo>
                  <a:lnTo>
                    <a:pt x="468000" y="154500"/>
                  </a:lnTo>
                  <a:lnTo>
                    <a:pt x="0" y="154500"/>
                  </a:lnTo>
                  <a:lnTo>
                    <a:pt x="0" y="0"/>
                  </a:lnTo>
                  <a:close/>
                </a:path>
                <a:path w="468000" h="154500" fill="none">
                  <a:moveTo>
                    <a:pt x="0" y="154500"/>
                  </a:moveTo>
                  <a:lnTo>
                    <a:pt x="468000" y="154500"/>
                  </a:lnTo>
                </a:path>
              </a:pathLst>
            </a:custGeom>
            <a:noFill/>
            <a:ln w="12000" cap="flat">
              <a:solidFill>
                <a:srgbClr val="01928F"/>
              </a:solidFill>
              <a:round/>
            </a:ln>
          </p:spPr>
          <p:txBody>
            <a:bodyPr wrap="square" lIns="0" tIns="0" rIns="0" bIns="0" rtlCol="0" anchor="ctr"/>
            <a:lstStyle/>
            <a:p>
              <a:pPr algn="l">
                <a:lnSpc>
                  <a:spcPct val="100000"/>
                </a:lnSpc>
              </a:pPr>
              <a:r>
                <a:rPr lang="en-US" altLang="zh-CN" sz="10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数据中台</a:t>
              </a:r>
            </a:p>
          </p:txBody>
        </p:sp>
        <p:sp>
          <p:nvSpPr>
            <p:cNvPr id="940" name="SubTopic"/>
            <p:cNvSpPr/>
            <p:nvPr/>
          </p:nvSpPr>
          <p:spPr>
            <a:xfrm>
              <a:off x="4471125" y="2301000"/>
              <a:ext cx="1548000" cy="154500"/>
            </a:xfrm>
            <a:custGeom>
              <a:avLst/>
              <a:gdLst>
                <a:gd name="rtl" fmla="*/ 34200 w 1548000"/>
                <a:gd name="rtt" fmla="*/ 11850 h 154500"/>
                <a:gd name="rtr" fmla="*/ 1515300 w 1548000"/>
                <a:gd name="rtb" fmla="*/ 131850 h 154500"/>
              </a:gdLst>
              <a:ahLst/>
              <a:cxnLst/>
              <a:rect l="rtl" t="rtt" r="rtr" b="rtb"/>
              <a:pathLst>
                <a:path w="1548000" h="154500" stroke="0">
                  <a:moveTo>
                    <a:pt x="0" y="0"/>
                  </a:moveTo>
                  <a:lnTo>
                    <a:pt x="1548000" y="0"/>
                  </a:lnTo>
                  <a:lnTo>
                    <a:pt x="1548000" y="154500"/>
                  </a:lnTo>
                  <a:lnTo>
                    <a:pt x="0" y="154500"/>
                  </a:lnTo>
                  <a:lnTo>
                    <a:pt x="0" y="0"/>
                  </a:lnTo>
                  <a:close/>
                </a:path>
                <a:path w="1548000" h="154500" fill="none">
                  <a:moveTo>
                    <a:pt x="0" y="154500"/>
                  </a:moveTo>
                  <a:lnTo>
                    <a:pt x="1548000" y="154500"/>
                  </a:lnTo>
                </a:path>
              </a:pathLst>
            </a:custGeom>
            <a:noFill/>
            <a:ln w="12000" cap="flat">
              <a:solidFill>
                <a:srgbClr val="01928F"/>
              </a:solidFill>
              <a:round/>
            </a:ln>
          </p:spPr>
          <p:txBody>
            <a:bodyPr wrap="square" lIns="0" tIns="0" rIns="0" bIns="0" rtlCol="0" anchor="ctr"/>
            <a:lstStyle/>
            <a:p>
              <a:pPr algn="l">
                <a:lnSpc>
                  <a:spcPct val="100000"/>
                </a:lnSpc>
              </a:pPr>
              <a:r>
                <a:rPr lang="en-US" altLang="zh-CN" sz="10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价值是将数据资产化，为应用打基础</a:t>
              </a:r>
            </a:p>
          </p:txBody>
        </p:sp>
        <p:sp>
          <p:nvSpPr>
            <p:cNvPr id="941" name="SubTopic"/>
            <p:cNvSpPr/>
            <p:nvPr/>
          </p:nvSpPr>
          <p:spPr>
            <a:xfrm>
              <a:off x="4471125" y="2485500"/>
              <a:ext cx="1728000" cy="154500"/>
            </a:xfrm>
            <a:custGeom>
              <a:avLst/>
              <a:gdLst>
                <a:gd name="rtl" fmla="*/ 34200 w 1728000"/>
                <a:gd name="rtt" fmla="*/ 11850 h 154500"/>
                <a:gd name="rtr" fmla="*/ 1695300 w 1728000"/>
                <a:gd name="rtb" fmla="*/ 131850 h 154500"/>
              </a:gdLst>
              <a:ahLst/>
              <a:cxnLst/>
              <a:rect l="rtl" t="rtt" r="rtr" b="rtb"/>
              <a:pathLst>
                <a:path w="1728000" h="154500" stroke="0">
                  <a:moveTo>
                    <a:pt x="0" y="0"/>
                  </a:moveTo>
                  <a:lnTo>
                    <a:pt x="1728000" y="0"/>
                  </a:lnTo>
                  <a:lnTo>
                    <a:pt x="1728000" y="154500"/>
                  </a:lnTo>
                  <a:lnTo>
                    <a:pt x="0" y="154500"/>
                  </a:lnTo>
                  <a:lnTo>
                    <a:pt x="0" y="0"/>
                  </a:lnTo>
                  <a:close/>
                </a:path>
                <a:path w="1728000" h="154500" fill="none">
                  <a:moveTo>
                    <a:pt x="0" y="154500"/>
                  </a:moveTo>
                  <a:lnTo>
                    <a:pt x="1728000" y="154500"/>
                  </a:lnTo>
                </a:path>
              </a:pathLst>
            </a:custGeom>
            <a:noFill/>
            <a:ln w="12000" cap="flat">
              <a:solidFill>
                <a:srgbClr val="01928F"/>
              </a:solidFill>
              <a:round/>
            </a:ln>
          </p:spPr>
          <p:txBody>
            <a:bodyPr wrap="square" lIns="0" tIns="0" rIns="0" bIns="0" rtlCol="0" anchor="ctr"/>
            <a:lstStyle/>
            <a:p>
              <a:pPr algn="l">
                <a:lnSpc>
                  <a:spcPct val="100000"/>
                </a:lnSpc>
              </a:pPr>
              <a:r>
                <a:rPr lang="en-US" altLang="zh-CN" sz="10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应用方式：数据集、数据模型、数据应用</a:t>
              </a: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相关知识</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pic>
        <p:nvPicPr>
          <p:cNvPr id="103" name="图片 102"/>
          <p:cNvPicPr/>
          <p:nvPr/>
        </p:nvPicPr>
        <p:blipFill>
          <a:blip r:embed="rId2"/>
          <a:stretch>
            <a:fillRect/>
          </a:stretch>
        </p:blipFill>
        <p:spPr>
          <a:xfrm>
            <a:off x="2733675" y="1485900"/>
            <a:ext cx="6721475" cy="3886835"/>
          </a:xfrm>
          <a:prstGeom prst="rect">
            <a:avLst/>
          </a:prstGeom>
          <a:noFill/>
          <a:ln w="9525">
            <a:noFill/>
          </a:ln>
        </p:spPr>
      </p:pic>
      <p:sp>
        <p:nvSpPr>
          <p:cNvPr id="104" name="文本框 103"/>
          <p:cNvSpPr txBox="1"/>
          <p:nvPr/>
        </p:nvSpPr>
        <p:spPr>
          <a:xfrm>
            <a:off x="3556318" y="5676582"/>
            <a:ext cx="5080000" cy="337185"/>
          </a:xfrm>
          <a:prstGeom prst="rect">
            <a:avLst/>
          </a:prstGeom>
          <a:noFill/>
          <a:ln w="9525">
            <a:noFill/>
          </a:ln>
        </p:spPr>
        <p:txBody>
          <a:bodyPr>
            <a:spAutoFit/>
          </a:bodyPr>
          <a:lstStyle/>
          <a:p>
            <a:pPr indent="0" algn="ctr"/>
            <a:r>
              <a:rPr lang="zh-CN" sz="1600" b="0">
                <a:solidFill>
                  <a:schemeClr val="bg1"/>
                </a:solidFill>
                <a:ea typeface="宋体" panose="02010600030101010101" pitchFamily="2" charset="-122"/>
              </a:rPr>
              <a:t>自然语言处理与知识图谱</a:t>
            </a:r>
            <a:endParaRPr lang="zh-CN" altLang="en-US" sz="1600" b="0">
              <a:solidFill>
                <a:schemeClr val="bg1"/>
              </a:solidFill>
              <a:ea typeface="宋体" panose="02010600030101010101" pitchFamily="2"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图片 84"/>
          <p:cNvPicPr>
            <a:picLocks noChangeAspect="1"/>
          </p:cNvPicPr>
          <p:nvPr/>
        </p:nvPicPr>
        <p:blipFill>
          <a:blip r:embed="rId2"/>
          <a:stretch>
            <a:fillRect/>
          </a:stretch>
        </p:blipFill>
        <p:spPr>
          <a:xfrm>
            <a:off x="2483485" y="3043555"/>
            <a:ext cx="7818120" cy="3307080"/>
          </a:xfrm>
          <a:prstGeom prst="rect">
            <a:avLst/>
          </a:prstGeom>
        </p:spPr>
      </p:pic>
      <p:sp>
        <p:nvSpPr>
          <p:cNvPr id="3" name="内容占位符 2"/>
          <p:cNvSpPr>
            <a:spLocks noGrp="1"/>
          </p:cNvSpPr>
          <p:nvPr>
            <p:ph idx="1"/>
          </p:nvPr>
        </p:nvSpPr>
        <p:spPr>
          <a:xfrm>
            <a:off x="1141730" y="1208405"/>
            <a:ext cx="9772015" cy="1667510"/>
          </a:xfrm>
        </p:spPr>
        <p:txBody>
          <a:bodyPr>
            <a:noAutofit/>
          </a:bodyPr>
          <a:lstStyle/>
          <a:p>
            <a:pPr algn="just">
              <a:lnSpc>
                <a:spcPct val="150000"/>
              </a:lnSpc>
              <a:buClr>
                <a:srgbClr val="0070C0"/>
              </a:buClr>
              <a:buFont typeface="Wingdings" panose="05000000000000000000" charset="0"/>
              <a:buChar char="n"/>
            </a:pPr>
            <a:r>
              <a:rPr lang="en-US" sz="2000" b="1" dirty="0">
                <a:solidFill>
                  <a:schemeClr val="bg1"/>
                </a:solidFill>
                <a:latin typeface="宋体" panose="02010600030101010101" pitchFamily="2" charset="-122"/>
                <a:ea typeface="宋体" panose="02010600030101010101" pitchFamily="2" charset="-122"/>
                <a:sym typeface="+mn-ea"/>
              </a:rPr>
              <a:t> </a:t>
            </a:r>
            <a:r>
              <a:rPr sz="2000" b="1" dirty="0">
                <a:solidFill>
                  <a:schemeClr val="bg1"/>
                </a:solidFill>
                <a:latin typeface="宋体" panose="02010600030101010101" pitchFamily="2" charset="-122"/>
                <a:ea typeface="宋体" panose="02010600030101010101" pitchFamily="2" charset="-122"/>
                <a:sym typeface="+mn-ea"/>
              </a:rPr>
              <a:t>什么是自然语言处理？</a:t>
            </a:r>
          </a:p>
          <a:p>
            <a:pPr marL="0" indent="0" algn="just">
              <a:lnSpc>
                <a:spcPct val="150000"/>
              </a:lnSpc>
              <a:buClr>
                <a:srgbClr val="0070C0"/>
              </a:buClr>
              <a:buFont typeface="Arial" panose="020B0604020202020204" pitchFamily="34" charset="0"/>
              <a:buNone/>
            </a:pPr>
            <a:r>
              <a:rPr sz="1800" dirty="0">
                <a:solidFill>
                  <a:schemeClr val="bg1"/>
                </a:solidFill>
                <a:latin typeface="宋体" panose="02010600030101010101" pitchFamily="2" charset="-122"/>
                <a:ea typeface="宋体" panose="02010600030101010101" pitchFamily="2" charset="-122"/>
              </a:rPr>
              <a:t>自然语言处理的目标是弥补人类交流(自然语言)与计算机理解(机器语言)</a:t>
            </a:r>
            <a:r>
              <a:rPr sz="1800" dirty="0" err="1">
                <a:solidFill>
                  <a:schemeClr val="bg1"/>
                </a:solidFill>
                <a:latin typeface="宋体" panose="02010600030101010101" pitchFamily="2" charset="-122"/>
                <a:ea typeface="宋体" panose="02010600030101010101" pitchFamily="2" charset="-122"/>
              </a:rPr>
              <a:t>之间的差距，最终实现计算机在理解自然语言上像人类一样智能，使计算机拥有能够理解、处理、并使用人类语言的能力</a:t>
            </a:r>
            <a:r>
              <a:rPr sz="1800" dirty="0">
                <a:solidFill>
                  <a:schemeClr val="bg1"/>
                </a:solidFill>
                <a:latin typeface="宋体" panose="02010600030101010101" pitchFamily="2" charset="-122"/>
                <a:ea typeface="宋体" panose="02010600030101010101" pitchFamily="2" charset="-122"/>
              </a:rPr>
              <a:t>。</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一、认知自然语言处理及应用</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208405"/>
            <a:ext cx="6388100" cy="5649595"/>
          </a:xfrm>
        </p:spPr>
        <p:txBody>
          <a:bodyPr>
            <a:noAutofit/>
          </a:bodyPr>
          <a:lstStyle/>
          <a:p>
            <a:pPr algn="just">
              <a:lnSpc>
                <a:spcPct val="150000"/>
              </a:lnSpc>
              <a:buClr>
                <a:srgbClr val="0070C0"/>
              </a:buClr>
              <a:buFont typeface="Wingdings" panose="05000000000000000000" charset="0"/>
              <a:buChar char="n"/>
            </a:pPr>
            <a:r>
              <a:rPr lang="en-US" sz="2000" b="1" dirty="0">
                <a:solidFill>
                  <a:schemeClr val="bg1"/>
                </a:solidFill>
                <a:latin typeface="宋体" panose="02010600030101010101" pitchFamily="2" charset="-122"/>
                <a:ea typeface="宋体" panose="02010600030101010101" pitchFamily="2" charset="-122"/>
                <a:sym typeface="+mn-ea"/>
              </a:rPr>
              <a:t> </a:t>
            </a:r>
            <a:r>
              <a:rPr sz="2000" b="1" dirty="0">
                <a:solidFill>
                  <a:schemeClr val="bg1"/>
                </a:solidFill>
                <a:latin typeface="宋体" panose="02010600030101010101" pitchFamily="2" charset="-122"/>
                <a:ea typeface="宋体" panose="02010600030101010101" pitchFamily="2" charset="-122"/>
                <a:sym typeface="+mn-ea"/>
              </a:rPr>
              <a:t>自然语言处理的常见应用</a:t>
            </a:r>
          </a:p>
          <a:p>
            <a:pPr algn="just">
              <a:lnSpc>
                <a:spcPct val="150000"/>
              </a:lnSpc>
              <a:buClr>
                <a:srgbClr val="0070C0"/>
              </a:buClr>
              <a:buFont typeface="Arial" panose="020B0604020202020204" pitchFamily="34" charset="0"/>
              <a:buChar char="•"/>
            </a:pPr>
            <a:r>
              <a:rPr sz="1800" b="1" dirty="0">
                <a:solidFill>
                  <a:schemeClr val="bg1"/>
                </a:solidFill>
                <a:latin typeface="宋体" panose="02010600030101010101" pitchFamily="2" charset="-122"/>
                <a:ea typeface="宋体" panose="02010600030101010101" pitchFamily="2" charset="-122"/>
              </a:rPr>
              <a:t>“机器翻译”</a:t>
            </a:r>
            <a:r>
              <a:rPr sz="1800" dirty="0">
                <a:solidFill>
                  <a:schemeClr val="bg1"/>
                </a:solidFill>
                <a:latin typeface="宋体" panose="02010600030101010101" pitchFamily="2" charset="-122"/>
                <a:ea typeface="宋体" panose="02010600030101010101" pitchFamily="2" charset="-122"/>
              </a:rPr>
              <a:t>让世界变成真正意义上的地球村，因其效率高、成本低满足了全球各国多语言信息快速翻译的需求。</a:t>
            </a:r>
          </a:p>
          <a:p>
            <a:pPr algn="just">
              <a:lnSpc>
                <a:spcPct val="150000"/>
              </a:lnSpc>
              <a:buClr>
                <a:srgbClr val="0070C0"/>
              </a:buClr>
              <a:buFont typeface="Arial" panose="020B0604020202020204" pitchFamily="34" charset="0"/>
              <a:buChar char="•"/>
            </a:pPr>
            <a:r>
              <a:rPr sz="1800" b="1" dirty="0">
                <a:solidFill>
                  <a:schemeClr val="bg1"/>
                </a:solidFill>
                <a:latin typeface="宋体" panose="02010600030101010101" pitchFamily="2" charset="-122"/>
                <a:ea typeface="宋体" panose="02010600030101010101" pitchFamily="2" charset="-122"/>
              </a:rPr>
              <a:t>“情感分析”</a:t>
            </a:r>
            <a:r>
              <a:rPr sz="1800" dirty="0">
                <a:solidFill>
                  <a:schemeClr val="bg1"/>
                </a:solidFill>
                <a:latin typeface="宋体" panose="02010600030101010101" pitchFamily="2" charset="-122"/>
                <a:ea typeface="宋体" panose="02010600030101010101" pitchFamily="2" charset="-122"/>
              </a:rPr>
              <a:t>可以从大量数据中识别和吸收相关信息，而且能够判断出一段文字所表达观点和态度的正负面性。</a:t>
            </a:r>
          </a:p>
          <a:p>
            <a:pPr algn="just">
              <a:lnSpc>
                <a:spcPct val="150000"/>
              </a:lnSpc>
              <a:buClr>
                <a:srgbClr val="0070C0"/>
              </a:buClr>
              <a:buFont typeface="Arial" panose="020B0604020202020204" pitchFamily="34" charset="0"/>
              <a:buChar char="•"/>
            </a:pPr>
            <a:r>
              <a:rPr sz="1800" b="1" dirty="0">
                <a:solidFill>
                  <a:schemeClr val="bg1"/>
                </a:solidFill>
                <a:latin typeface="宋体" panose="02010600030101010101" pitchFamily="2" charset="-122"/>
                <a:ea typeface="宋体" panose="02010600030101010101" pitchFamily="2" charset="-122"/>
              </a:rPr>
              <a:t>“智能问答”</a:t>
            </a:r>
            <a:r>
              <a:rPr sz="1800" dirty="0">
                <a:solidFill>
                  <a:schemeClr val="bg1"/>
                </a:solidFill>
                <a:latin typeface="宋体" panose="02010600030101010101" pitchFamily="2" charset="-122"/>
                <a:ea typeface="宋体" panose="02010600030101010101" pitchFamily="2" charset="-122"/>
              </a:rPr>
              <a:t>能够指利用计算机自动回答用户所提出的问题</a:t>
            </a:r>
            <a:r>
              <a:rPr lang="zh-CN" sz="1800" dirty="0">
                <a:solidFill>
                  <a:schemeClr val="bg1"/>
                </a:solidFill>
                <a:latin typeface="宋体" panose="02010600030101010101" pitchFamily="2" charset="-122"/>
                <a:ea typeface="宋体" panose="02010600030101010101" pitchFamily="2" charset="-122"/>
              </a:rPr>
              <a:t>。</a:t>
            </a:r>
            <a:endParaRPr sz="1800" dirty="0">
              <a:solidFill>
                <a:schemeClr val="bg1"/>
              </a:solidFill>
              <a:latin typeface="宋体" panose="02010600030101010101" pitchFamily="2" charset="-122"/>
              <a:ea typeface="宋体" panose="02010600030101010101" pitchFamily="2" charset="-122"/>
            </a:endParaRPr>
          </a:p>
          <a:p>
            <a:pPr algn="just">
              <a:lnSpc>
                <a:spcPct val="150000"/>
              </a:lnSpc>
              <a:buClr>
                <a:srgbClr val="0070C0"/>
              </a:buClr>
              <a:buFont typeface="Arial" panose="020B0604020202020204" pitchFamily="34" charset="0"/>
              <a:buChar char="•"/>
            </a:pPr>
            <a:r>
              <a:rPr sz="1800" b="1" dirty="0">
                <a:solidFill>
                  <a:schemeClr val="bg1"/>
                </a:solidFill>
                <a:latin typeface="宋体" panose="02010600030101010101" pitchFamily="2" charset="-122"/>
                <a:ea typeface="宋体" panose="02010600030101010101" pitchFamily="2" charset="-122"/>
              </a:rPr>
              <a:t>“个性化推荐”</a:t>
            </a:r>
            <a:r>
              <a:rPr sz="1800" dirty="0">
                <a:solidFill>
                  <a:schemeClr val="bg1"/>
                </a:solidFill>
                <a:latin typeface="宋体" panose="02010600030101010101" pitchFamily="2" charset="-122"/>
                <a:ea typeface="宋体" panose="02010600030101010101" pitchFamily="2" charset="-122"/>
              </a:rPr>
              <a:t>可以依据大数据和历史行为记录，学习用户兴趣爱好，实现对用户意图的精准理解，实现精准匹配。</a:t>
            </a:r>
          </a:p>
          <a:p>
            <a:pPr algn="just">
              <a:lnSpc>
                <a:spcPct val="150000"/>
              </a:lnSpc>
              <a:buClr>
                <a:srgbClr val="0070C0"/>
              </a:buClr>
              <a:buFont typeface="Arial" panose="020B0604020202020204" pitchFamily="34" charset="0"/>
              <a:buChar char="•"/>
            </a:pPr>
            <a:r>
              <a:rPr sz="1800" b="1" dirty="0">
                <a:solidFill>
                  <a:schemeClr val="bg1"/>
                </a:solidFill>
                <a:latin typeface="宋体" panose="02010600030101010101" pitchFamily="2" charset="-122"/>
                <a:ea typeface="宋体" panose="02010600030101010101" pitchFamily="2" charset="-122"/>
              </a:rPr>
              <a:t>“文本分类”</a:t>
            </a:r>
            <a:r>
              <a:rPr sz="1800" dirty="0">
                <a:solidFill>
                  <a:schemeClr val="bg1"/>
                </a:solidFill>
                <a:latin typeface="宋体" panose="02010600030101010101" pitchFamily="2" charset="-122"/>
                <a:ea typeface="宋体" panose="02010600030101010101" pitchFamily="2" charset="-122"/>
              </a:rPr>
              <a:t>通过分析邮件中的文本内容，能够相对准确地判断邮件是否为垃圾邮件。</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一、认知自然语言处理及应用</a:t>
            </a:r>
          </a:p>
        </p:txBody>
      </p:sp>
      <p:pic>
        <p:nvPicPr>
          <p:cNvPr id="1108" name="图片 1108" descr="https://timgsa.baidu.com/timg?image&amp;quality=80&amp;size=b9999_10000&amp;sec=1572496629825&amp;di=5eb1faaa394812b21ef18939a01176cd&amp;imgtype=0&amp;src=http%3A%2F%2Fupload.news.esnai.com%2F2019%2F0403%2F1554252501789.jpg"/>
          <p:cNvPicPr>
            <a:picLocks noChangeAspect="1" noChangeArrowheads="1"/>
          </p:cNvPicPr>
          <p:nvPr/>
        </p:nvPicPr>
        <p:blipFill>
          <a:blip r:embed="rId2">
            <a:extLst>
              <a:ext uri="{28A0092B-C50C-407E-A947-70E740481C1C}">
                <a14:useLocalDpi xmlns:a14="http://schemas.microsoft.com/office/drawing/2010/main" val="0"/>
              </a:ext>
            </a:extLst>
          </a:blip>
          <a:srcRect l="12901" r="7624"/>
          <a:stretch>
            <a:fillRect/>
          </a:stretch>
        </p:blipFill>
        <p:spPr>
          <a:xfrm>
            <a:off x="7529830" y="1922145"/>
            <a:ext cx="4170045" cy="301371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9426" y="1208405"/>
            <a:ext cx="5959475" cy="5649595"/>
          </a:xfrm>
        </p:spPr>
        <p:txBody>
          <a:bodyPr>
            <a:noAutofit/>
          </a:bodyPr>
          <a:lstStyle/>
          <a:p>
            <a:pPr algn="just">
              <a:lnSpc>
                <a:spcPct val="200000"/>
              </a:lnSpc>
              <a:buClr>
                <a:srgbClr val="0070C0"/>
              </a:buClr>
              <a:buFont typeface="Wingdings" panose="05000000000000000000" charset="0"/>
              <a:buChar char="n"/>
            </a:pPr>
            <a:r>
              <a:rPr lang="en-US" sz="2000" b="1" dirty="0">
                <a:solidFill>
                  <a:schemeClr val="bg1"/>
                </a:solidFill>
                <a:latin typeface="宋体" panose="02010600030101010101" pitchFamily="2" charset="-122"/>
                <a:ea typeface="宋体" panose="02010600030101010101" pitchFamily="2" charset="-122"/>
                <a:sym typeface="+mn-ea"/>
              </a:rPr>
              <a:t> </a:t>
            </a:r>
            <a:r>
              <a:rPr sz="2000" b="1" dirty="0">
                <a:solidFill>
                  <a:schemeClr val="bg1"/>
                </a:solidFill>
                <a:latin typeface="宋体" panose="02010600030101010101" pitchFamily="2" charset="-122"/>
                <a:ea typeface="宋体" panose="02010600030101010101" pitchFamily="2" charset="-122"/>
                <a:sym typeface="+mn-ea"/>
              </a:rPr>
              <a:t>自然语言处理的常见应用</a:t>
            </a:r>
          </a:p>
          <a:p>
            <a:pPr marL="0" indent="0" algn="just">
              <a:lnSpc>
                <a:spcPct val="200000"/>
              </a:lnSpc>
              <a:buClr>
                <a:srgbClr val="0070C0"/>
              </a:buClr>
              <a:buFont typeface="Arial" panose="020B0604020202020204" pitchFamily="34" charset="0"/>
              <a:buNone/>
            </a:pPr>
            <a:r>
              <a:rPr lang="zh-CN" sz="1800" dirty="0">
                <a:solidFill>
                  <a:schemeClr val="bg1"/>
                </a:solidFill>
                <a:latin typeface="宋体" panose="02010600030101010101" pitchFamily="2" charset="-122"/>
                <a:ea typeface="宋体" panose="02010600030101010101" pitchFamily="2" charset="-122"/>
              </a:rPr>
              <a:t>电子商务背后的自然语言处理应用</a:t>
            </a:r>
          </a:p>
          <a:p>
            <a:pPr algn="just">
              <a:lnSpc>
                <a:spcPct val="200000"/>
              </a:lnSpc>
              <a:buClr>
                <a:srgbClr val="0070C0"/>
              </a:buClr>
              <a:buFont typeface="Arial" panose="020B0604020202020204" pitchFamily="34" charset="0"/>
              <a:buChar char="•"/>
            </a:pPr>
            <a:r>
              <a:rPr lang="zh-CN" sz="1800" dirty="0">
                <a:solidFill>
                  <a:schemeClr val="bg1"/>
                </a:solidFill>
                <a:latin typeface="宋体" panose="02010600030101010101" pitchFamily="2" charset="-122"/>
                <a:ea typeface="宋体" panose="02010600030101010101" pitchFamily="2" charset="-122"/>
              </a:rPr>
              <a:t>分析用户词句</a:t>
            </a:r>
            <a:endParaRPr lang="en-US" altLang="zh-CN" sz="1800" dirty="0">
              <a:solidFill>
                <a:schemeClr val="bg1"/>
              </a:solidFill>
              <a:latin typeface="宋体" panose="02010600030101010101" pitchFamily="2" charset="-122"/>
              <a:ea typeface="宋体" panose="02010600030101010101" pitchFamily="2" charset="-122"/>
            </a:endParaRPr>
          </a:p>
          <a:p>
            <a:pPr algn="just">
              <a:lnSpc>
                <a:spcPct val="200000"/>
              </a:lnSpc>
              <a:buClr>
                <a:srgbClr val="0070C0"/>
              </a:buClr>
              <a:buFont typeface="Arial" panose="020B0604020202020204" pitchFamily="34" charset="0"/>
              <a:buChar char="•"/>
            </a:pPr>
            <a:r>
              <a:rPr lang="zh-CN" sz="1800" dirty="0">
                <a:solidFill>
                  <a:schemeClr val="bg1"/>
                </a:solidFill>
                <a:latin typeface="宋体" panose="02010600030101010101" pitchFamily="2" charset="-122"/>
                <a:ea typeface="宋体" panose="02010600030101010101" pitchFamily="2" charset="-122"/>
              </a:rPr>
              <a:t>个性化推荐</a:t>
            </a:r>
            <a:endParaRPr lang="en-US" altLang="zh-CN" sz="1800" dirty="0">
              <a:solidFill>
                <a:schemeClr val="bg1"/>
              </a:solidFill>
              <a:latin typeface="宋体" panose="02010600030101010101" pitchFamily="2" charset="-122"/>
              <a:ea typeface="宋体" panose="02010600030101010101" pitchFamily="2" charset="-122"/>
            </a:endParaRPr>
          </a:p>
          <a:p>
            <a:pPr algn="just">
              <a:lnSpc>
                <a:spcPct val="200000"/>
              </a:lnSpc>
              <a:buClr>
                <a:srgbClr val="0070C0"/>
              </a:buClr>
              <a:buFont typeface="Arial" panose="020B0604020202020204" pitchFamily="34" charset="0"/>
              <a:buChar char="•"/>
            </a:pPr>
            <a:r>
              <a:rPr lang="zh-CN" sz="1800" dirty="0">
                <a:solidFill>
                  <a:schemeClr val="bg1"/>
                </a:solidFill>
                <a:latin typeface="宋体" panose="02010600030101010101" pitchFamily="2" charset="-122"/>
                <a:ea typeface="宋体" panose="02010600030101010101" pitchFamily="2" charset="-122"/>
              </a:rPr>
              <a:t>情感分析</a:t>
            </a:r>
            <a:endParaRPr lang="en-US" altLang="zh-CN" sz="1800" dirty="0">
              <a:solidFill>
                <a:schemeClr val="bg1"/>
              </a:solidFill>
              <a:latin typeface="宋体" panose="02010600030101010101" pitchFamily="2" charset="-122"/>
              <a:ea typeface="宋体" panose="02010600030101010101" pitchFamily="2" charset="-122"/>
            </a:endParaRPr>
          </a:p>
          <a:p>
            <a:pPr algn="just">
              <a:lnSpc>
                <a:spcPct val="200000"/>
              </a:lnSpc>
              <a:buClr>
                <a:srgbClr val="0070C0"/>
              </a:buClr>
              <a:buFont typeface="Arial" panose="020B0604020202020204" pitchFamily="34" charset="0"/>
              <a:buChar char="•"/>
            </a:pPr>
            <a:r>
              <a:rPr lang="zh-CN" sz="1800" dirty="0">
                <a:solidFill>
                  <a:schemeClr val="bg1"/>
                </a:solidFill>
                <a:latin typeface="宋体" panose="02010600030101010101" pitchFamily="2" charset="-122"/>
                <a:ea typeface="宋体" panose="02010600030101010101" pitchFamily="2" charset="-122"/>
              </a:rPr>
              <a:t>智能问答</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一、认知自然语言处理及应用</a:t>
            </a:r>
          </a:p>
        </p:txBody>
      </p:sp>
      <p:pic>
        <p:nvPicPr>
          <p:cNvPr id="34" name="图片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083099" y="1992031"/>
            <a:ext cx="5911452" cy="3946341"/>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131131"/>
            <a:ext cx="9906000" cy="5649595"/>
          </a:xfrm>
        </p:spPr>
        <p:txBody>
          <a:bodyPr>
            <a:noAutofit/>
          </a:bodyPr>
          <a:lstStyle/>
          <a:p>
            <a:pPr algn="just">
              <a:lnSpc>
                <a:spcPct val="120000"/>
              </a:lnSpc>
              <a:buClr>
                <a:srgbClr val="0070C0"/>
              </a:buClr>
              <a:buFont typeface="Wingdings" panose="05000000000000000000" charset="0"/>
              <a:buChar char="n"/>
            </a:pPr>
            <a:r>
              <a:rPr lang="en-US" sz="2000" b="1" dirty="0">
                <a:solidFill>
                  <a:schemeClr val="bg1"/>
                </a:solidFill>
                <a:latin typeface="宋体" panose="02010600030101010101" pitchFamily="2" charset="-122"/>
                <a:ea typeface="宋体" panose="02010600030101010101" pitchFamily="2" charset="-122"/>
                <a:sym typeface="+mn-ea"/>
              </a:rPr>
              <a:t> </a:t>
            </a:r>
            <a:r>
              <a:rPr sz="2000" b="1" dirty="0">
                <a:solidFill>
                  <a:schemeClr val="bg1"/>
                </a:solidFill>
                <a:latin typeface="宋体" panose="02010600030101010101" pitchFamily="2" charset="-122"/>
                <a:ea typeface="宋体" panose="02010600030101010101" pitchFamily="2" charset="-122"/>
                <a:sym typeface="+mn-ea"/>
              </a:rPr>
              <a:t>自然语言处理的发展趋势</a:t>
            </a:r>
          </a:p>
          <a:p>
            <a:pPr marL="0" indent="0" algn="just">
              <a:lnSpc>
                <a:spcPct val="120000"/>
              </a:lnSpc>
              <a:buClr>
                <a:srgbClr val="0070C0"/>
              </a:buClr>
              <a:buFont typeface="Arial" panose="020B0604020202020204" pitchFamily="34" charset="0"/>
              <a:buNone/>
            </a:pPr>
            <a:r>
              <a:rPr lang="zh-CN" sz="1800" dirty="0">
                <a:solidFill>
                  <a:schemeClr val="bg1"/>
                </a:solidFill>
                <a:latin typeface="宋体" panose="02010600030101010101" pitchFamily="2" charset="-122"/>
                <a:ea typeface="宋体" panose="02010600030101010101" pitchFamily="2" charset="-122"/>
              </a:rPr>
              <a:t>未来自然语言处理将朝着两个互补式的方向发展：“大规模语言数据的分析处理能力”和“人</a:t>
            </a:r>
            <a:r>
              <a:rPr lang="en-US" altLang="zh-CN" sz="1800" dirty="0">
                <a:solidFill>
                  <a:schemeClr val="bg1"/>
                </a:solidFill>
                <a:latin typeface="宋体" panose="02010600030101010101" pitchFamily="2" charset="-122"/>
                <a:ea typeface="宋体" panose="02010600030101010101" pitchFamily="2" charset="-122"/>
              </a:rPr>
              <a:t>-</a:t>
            </a:r>
            <a:r>
              <a:rPr lang="zh-CN" sz="1800" dirty="0">
                <a:solidFill>
                  <a:schemeClr val="bg1"/>
                </a:solidFill>
                <a:latin typeface="宋体" panose="02010600030101010101" pitchFamily="2" charset="-122"/>
                <a:ea typeface="宋体" panose="02010600030101010101" pitchFamily="2" charset="-122"/>
              </a:rPr>
              <a:t>机交互方式”。</a:t>
            </a:r>
          </a:p>
          <a:p>
            <a:pPr algn="just">
              <a:lnSpc>
                <a:spcPct val="120000"/>
              </a:lnSpc>
              <a:buClr>
                <a:srgbClr val="0070C0"/>
              </a:buClr>
              <a:buFont typeface="Arial" panose="020B0604020202020204" pitchFamily="34" charset="0"/>
              <a:buChar char="•"/>
            </a:pPr>
            <a:r>
              <a:rPr lang="zh-CN" sz="1800" b="1" dirty="0">
                <a:solidFill>
                  <a:schemeClr val="bg1"/>
                </a:solidFill>
                <a:latin typeface="宋体" panose="02010600030101010101" pitchFamily="2" charset="-122"/>
                <a:ea typeface="宋体" panose="02010600030101010101" pitchFamily="2" charset="-122"/>
              </a:rPr>
              <a:t>1. 大规模语言数据的分析处理能力：</a:t>
            </a:r>
            <a:r>
              <a:rPr lang="zh-CN" sz="1800" dirty="0">
                <a:solidFill>
                  <a:schemeClr val="bg1"/>
                </a:solidFill>
                <a:latin typeface="宋体" panose="02010600030101010101" pitchFamily="2" charset="-122"/>
                <a:ea typeface="宋体" panose="02010600030101010101" pitchFamily="2" charset="-122"/>
              </a:rPr>
              <a:t>指的是建立在自然语言处理上对语言信息进行获取、分析、推理和整合的能力。</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一、认知自然语言处理及应用</a:t>
            </a:r>
          </a:p>
        </p:txBody>
      </p:sp>
      <p:pic>
        <p:nvPicPr>
          <p:cNvPr id="35" name="图片 35"/>
          <p:cNvPicPr>
            <a:picLocks noChangeAspect="1" noChangeArrowheads="1"/>
          </p:cNvPicPr>
          <p:nvPr/>
        </p:nvPicPr>
        <p:blipFill>
          <a:blip r:embed="rId2" cstate="print">
            <a:extLst>
              <a:ext uri="{28A0092B-C50C-407E-A947-70E740481C1C}">
                <a14:useLocalDpi xmlns:a14="http://schemas.microsoft.com/office/drawing/2010/main" val="0"/>
              </a:ext>
            </a:extLst>
          </a:blip>
          <a:srcRect t="22375" b="2889"/>
          <a:stretch>
            <a:fillRect/>
          </a:stretch>
        </p:blipFill>
        <p:spPr>
          <a:xfrm>
            <a:off x="4712651" y="3032760"/>
            <a:ext cx="6334760" cy="355727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208405"/>
            <a:ext cx="9711055" cy="4700905"/>
          </a:xfrm>
        </p:spPr>
        <p:txBody>
          <a:bodyPr>
            <a:noAutofit/>
          </a:bodyPr>
          <a:lstStyle/>
          <a:p>
            <a:pPr algn="just">
              <a:lnSpc>
                <a:spcPct val="140000"/>
              </a:lnSpc>
              <a:buClr>
                <a:srgbClr val="0070C0"/>
              </a:buClr>
              <a:buFont typeface="Wingdings" panose="05000000000000000000" charset="0"/>
              <a:buChar char="n"/>
            </a:pPr>
            <a:r>
              <a:rPr lang="en-US" sz="2000" b="1" dirty="0">
                <a:solidFill>
                  <a:schemeClr val="bg1"/>
                </a:solidFill>
                <a:latin typeface="宋体" panose="02010600030101010101" pitchFamily="2" charset="-122"/>
                <a:ea typeface="宋体" panose="02010600030101010101" pitchFamily="2" charset="-122"/>
                <a:sym typeface="+mn-ea"/>
              </a:rPr>
              <a:t> </a:t>
            </a:r>
            <a:r>
              <a:rPr sz="2000" b="1" dirty="0">
                <a:solidFill>
                  <a:schemeClr val="bg1"/>
                </a:solidFill>
                <a:latin typeface="宋体" panose="02010600030101010101" pitchFamily="2" charset="-122"/>
                <a:ea typeface="宋体" panose="02010600030101010101" pitchFamily="2" charset="-122"/>
                <a:sym typeface="+mn-ea"/>
              </a:rPr>
              <a:t>自然语言处理的发展趋势</a:t>
            </a:r>
          </a:p>
          <a:p>
            <a:pPr algn="just">
              <a:lnSpc>
                <a:spcPct val="140000"/>
              </a:lnSpc>
              <a:buClr>
                <a:srgbClr val="0070C0"/>
              </a:buClr>
              <a:buFont typeface="Arial" panose="020B0604020202020204" pitchFamily="34" charset="0"/>
              <a:buChar char="•"/>
            </a:pPr>
            <a:r>
              <a:rPr lang="en-US" altLang="zh-CN" sz="1800" b="1" dirty="0">
                <a:solidFill>
                  <a:schemeClr val="bg1"/>
                </a:solidFill>
                <a:latin typeface="宋体" panose="02010600030101010101" pitchFamily="2" charset="-122"/>
                <a:ea typeface="宋体" panose="02010600030101010101" pitchFamily="2" charset="-122"/>
              </a:rPr>
              <a:t>2</a:t>
            </a:r>
            <a:r>
              <a:rPr lang="zh-CN" sz="1800" b="1" dirty="0">
                <a:solidFill>
                  <a:schemeClr val="bg1"/>
                </a:solidFill>
                <a:latin typeface="宋体" panose="02010600030101010101" pitchFamily="2" charset="-122"/>
                <a:ea typeface="宋体" panose="02010600030101010101" pitchFamily="2" charset="-122"/>
              </a:rPr>
              <a:t>. 人-机交互方式：</a:t>
            </a:r>
          </a:p>
          <a:p>
            <a:pPr marL="0" indent="0" algn="just">
              <a:lnSpc>
                <a:spcPct val="140000"/>
              </a:lnSpc>
              <a:buClr>
                <a:srgbClr val="0070C0"/>
              </a:buClr>
              <a:buFont typeface="Arial" panose="020B0604020202020204" pitchFamily="34" charset="0"/>
              <a:buNone/>
            </a:pPr>
            <a:r>
              <a:rPr lang="zh-CN" sz="1800" dirty="0">
                <a:solidFill>
                  <a:schemeClr val="bg1"/>
                </a:solidFill>
                <a:latin typeface="宋体" panose="02010600030101010101" pitchFamily="2" charset="-122"/>
                <a:ea typeface="宋体" panose="02010600030101010101" pitchFamily="2" charset="-122"/>
              </a:rPr>
              <a:t>指的是将自然语言作为人与机器交互的自然接口和统一的交互方式。不同的机器，通常要使用不同的开发语言或方式，这严重影响了人们对机器的开发与使用。只有通过采用自然语言处理，才能让机器具有理解人类语言的能力，从而实现建立在自然语言基础上的人机交互。</a:t>
            </a:r>
          </a:p>
          <a:p>
            <a:pPr algn="just">
              <a:lnSpc>
                <a:spcPct val="140000"/>
              </a:lnSpc>
              <a:buClr>
                <a:srgbClr val="0070C0"/>
              </a:buClr>
              <a:buFont typeface="Arial" panose="020B0604020202020204" pitchFamily="34" charset="0"/>
              <a:buChar char="•"/>
            </a:pPr>
            <a:r>
              <a:rPr lang="zh-CN" sz="1800" b="1" dirty="0">
                <a:solidFill>
                  <a:schemeClr val="bg1"/>
                </a:solidFill>
                <a:latin typeface="宋体" panose="02010600030101010101" pitchFamily="2" charset="-122"/>
                <a:ea typeface="宋体" panose="02010600030101010101" pitchFamily="2" charset="-122"/>
              </a:rPr>
              <a:t>总结：</a:t>
            </a:r>
          </a:p>
          <a:p>
            <a:pPr marL="0" indent="0" algn="just">
              <a:lnSpc>
                <a:spcPct val="140000"/>
              </a:lnSpc>
              <a:buClr>
                <a:srgbClr val="0070C0"/>
              </a:buClr>
              <a:buFont typeface="Arial" panose="020B0604020202020204" pitchFamily="34" charset="0"/>
              <a:buNone/>
            </a:pPr>
            <a:r>
              <a:rPr lang="zh-CN" sz="1800" dirty="0">
                <a:solidFill>
                  <a:schemeClr val="bg1"/>
                </a:solidFill>
                <a:latin typeface="宋体" panose="02010600030101010101" pitchFamily="2" charset="-122"/>
                <a:ea typeface="宋体" panose="02010600030101010101" pitchFamily="2" charset="-122"/>
              </a:rPr>
              <a:t>自然语言处理作为一门新兴学科，其最终目标是为了弥补人类交流（自然语言）与计算机理解（机器语言）之间的差距，最终实现计算机在理解自然语言上像人类一样智能。</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一、认知自然语言处理及应用</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208405"/>
            <a:ext cx="4640884" cy="4700905"/>
          </a:xfrm>
        </p:spPr>
        <p:txBody>
          <a:bodyPr>
            <a:noAutofit/>
          </a:bodyPr>
          <a:lstStyle/>
          <a:p>
            <a:pPr algn="just">
              <a:lnSpc>
                <a:spcPct val="140000"/>
              </a:lnSpc>
              <a:buClr>
                <a:srgbClr val="0070C0"/>
              </a:buClr>
              <a:buFont typeface="Wingdings" panose="05000000000000000000" charset="0"/>
              <a:buChar char="n"/>
            </a:pPr>
            <a:r>
              <a:rPr lang="en-US" sz="2000" b="1" dirty="0">
                <a:solidFill>
                  <a:schemeClr val="bg1"/>
                </a:solidFill>
                <a:latin typeface="宋体" panose="02010600030101010101" pitchFamily="2" charset="-122"/>
                <a:ea typeface="宋体" panose="02010600030101010101" pitchFamily="2" charset="-122"/>
                <a:sym typeface="+mn-ea"/>
              </a:rPr>
              <a:t> </a:t>
            </a:r>
            <a:r>
              <a:rPr sz="2000" b="1" dirty="0">
                <a:solidFill>
                  <a:schemeClr val="bg1"/>
                </a:solidFill>
                <a:latin typeface="宋体" panose="02010600030101010101" pitchFamily="2" charset="-122"/>
                <a:ea typeface="宋体" panose="02010600030101010101" pitchFamily="2" charset="-122"/>
                <a:sym typeface="+mn-ea"/>
              </a:rPr>
              <a:t>什么是知识图谱？</a:t>
            </a:r>
          </a:p>
          <a:p>
            <a:pPr algn="just">
              <a:lnSpc>
                <a:spcPct val="14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知识图谱(Knowledge Graph)是一门典型的多学科融合，通过将应用数学、图形学、信息科学等学科理论、方法与计量学、统计学等方法结合，并利用可视化的图谱形象地展示出来。</a:t>
            </a:r>
            <a:endParaRPr lang="en-US" altLang="zh-CN" sz="1800" dirty="0">
              <a:solidFill>
                <a:schemeClr val="bg1"/>
              </a:solidFill>
              <a:latin typeface="宋体" panose="02010600030101010101" pitchFamily="2" charset="-122"/>
              <a:ea typeface="宋体" panose="02010600030101010101" pitchFamily="2" charset="-122"/>
            </a:endParaRPr>
          </a:p>
          <a:p>
            <a:pPr algn="just">
              <a:lnSpc>
                <a:spcPct val="140000"/>
              </a:lnSpc>
              <a:buClr>
                <a:srgbClr val="0070C0"/>
              </a:buClr>
              <a:buFont typeface="Arial" panose="020B0604020202020204" pitchFamily="34" charset="0"/>
              <a:buChar char="•"/>
            </a:pPr>
            <a:r>
              <a:rPr sz="1800" dirty="0" err="1">
                <a:solidFill>
                  <a:schemeClr val="bg1"/>
                </a:solidFill>
                <a:latin typeface="宋体" panose="02010600030101010101" pitchFamily="2" charset="-122"/>
                <a:ea typeface="宋体" panose="02010600030101010101" pitchFamily="2" charset="-122"/>
              </a:rPr>
              <a:t>其核心目标是把复杂的知识领域通过数据挖掘、信息处理、知识计量和图形绘制显示出来，揭示知识的动态发展规律</a:t>
            </a:r>
            <a:r>
              <a:rPr sz="1800" dirty="0">
                <a:solidFill>
                  <a:schemeClr val="bg1"/>
                </a:solidFill>
                <a:latin typeface="宋体" panose="02010600030101010101" pitchFamily="2" charset="-122"/>
                <a:ea typeface="宋体" panose="02010600030101010101" pitchFamily="2" charset="-122"/>
              </a:rPr>
              <a:t>。</a:t>
            </a:r>
          </a:p>
          <a:p>
            <a:pPr algn="just">
              <a:lnSpc>
                <a:spcPct val="14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知识图谱，本质上，是一种揭示实体之间关系的语义网络。</a:t>
            </a:r>
            <a:endParaRPr lang="zh-CN" sz="1800" dirty="0">
              <a:solidFill>
                <a:schemeClr val="bg1"/>
              </a:solidFill>
              <a:latin typeface="宋体" panose="02010600030101010101" pitchFamily="2" charset="-122"/>
              <a:ea typeface="宋体" panose="02010600030101010101" pitchFamily="2" charset="-122"/>
            </a:endParaRP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二、走近知识图谱</a:t>
            </a:r>
          </a:p>
        </p:txBody>
      </p:sp>
      <p:pic>
        <p:nvPicPr>
          <p:cNvPr id="164" name="图片 1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409388" y="1805241"/>
            <a:ext cx="4372872" cy="3436459"/>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208405"/>
            <a:ext cx="4178300" cy="4700905"/>
          </a:xfrm>
        </p:spPr>
        <p:txBody>
          <a:bodyPr>
            <a:noAutofit/>
          </a:bodyPr>
          <a:lstStyle/>
          <a:p>
            <a:pPr algn="just">
              <a:lnSpc>
                <a:spcPct val="140000"/>
              </a:lnSpc>
              <a:buClr>
                <a:srgbClr val="0070C0"/>
              </a:buClr>
              <a:buFont typeface="Wingdings" panose="05000000000000000000" charset="0"/>
              <a:buChar char="n"/>
            </a:pPr>
            <a:r>
              <a:rPr lang="en-US" sz="2000" b="1" dirty="0">
                <a:solidFill>
                  <a:schemeClr val="bg1"/>
                </a:solidFill>
                <a:latin typeface="宋体" panose="02010600030101010101" pitchFamily="2" charset="-122"/>
                <a:ea typeface="宋体" panose="02010600030101010101" pitchFamily="2" charset="-122"/>
                <a:sym typeface="+mn-ea"/>
              </a:rPr>
              <a:t> </a:t>
            </a:r>
            <a:r>
              <a:rPr sz="2000" b="1" dirty="0">
                <a:solidFill>
                  <a:schemeClr val="bg1"/>
                </a:solidFill>
                <a:latin typeface="宋体" panose="02010600030101010101" pitchFamily="2" charset="-122"/>
                <a:ea typeface="宋体" panose="02010600030101010101" pitchFamily="2" charset="-122"/>
                <a:sym typeface="+mn-ea"/>
              </a:rPr>
              <a:t>什么是知识图谱？</a:t>
            </a:r>
          </a:p>
          <a:p>
            <a:pPr marL="0" indent="0" algn="just">
              <a:lnSpc>
                <a:spcPct val="140000"/>
              </a:lnSpc>
              <a:buClr>
                <a:srgbClr val="0070C0"/>
              </a:buClr>
              <a:buFont typeface="Arial" panose="020B0604020202020204" pitchFamily="34" charset="0"/>
              <a:buNone/>
            </a:pPr>
            <a:r>
              <a:rPr sz="1800" dirty="0">
                <a:solidFill>
                  <a:schemeClr val="bg1"/>
                </a:solidFill>
                <a:latin typeface="宋体" panose="02010600030101010101" pitchFamily="2" charset="-122"/>
                <a:ea typeface="宋体" panose="02010600030101010101" pitchFamily="2" charset="-122"/>
              </a:rPr>
              <a:t>在信息的基础上，建立实体之间的联系，就能行成 “</a:t>
            </a:r>
            <a:r>
              <a:rPr sz="1800" dirty="0" err="1">
                <a:solidFill>
                  <a:schemeClr val="bg1"/>
                </a:solidFill>
                <a:latin typeface="宋体" panose="02010600030101010101" pitchFamily="2" charset="-122"/>
                <a:ea typeface="宋体" panose="02010600030101010101" pitchFamily="2" charset="-122"/>
              </a:rPr>
              <a:t>知识</a:t>
            </a:r>
            <a:r>
              <a:rPr sz="1800" dirty="0">
                <a:solidFill>
                  <a:schemeClr val="bg1"/>
                </a:solidFill>
                <a:latin typeface="宋体" panose="02010600030101010101" pitchFamily="2" charset="-122"/>
                <a:ea typeface="宋体" panose="02010600030101010101" pitchFamily="2" charset="-122"/>
              </a:rPr>
              <a:t>”。</a:t>
            </a:r>
            <a:endParaRPr lang="en-US" altLang="zh-CN" sz="1800" dirty="0">
              <a:solidFill>
                <a:schemeClr val="bg1"/>
              </a:solidFill>
              <a:latin typeface="宋体" panose="02010600030101010101" pitchFamily="2" charset="-122"/>
              <a:ea typeface="宋体" panose="02010600030101010101" pitchFamily="2" charset="-122"/>
            </a:endParaRPr>
          </a:p>
          <a:p>
            <a:pPr marL="0" indent="0" algn="just">
              <a:lnSpc>
                <a:spcPct val="140000"/>
              </a:lnSpc>
              <a:buClr>
                <a:srgbClr val="0070C0"/>
              </a:buClr>
              <a:buFont typeface="Arial" panose="020B0604020202020204" pitchFamily="34" charset="0"/>
              <a:buNone/>
            </a:pPr>
            <a:r>
              <a:rPr sz="1800" dirty="0">
                <a:solidFill>
                  <a:schemeClr val="bg1"/>
                </a:solidFill>
                <a:latin typeface="宋体" panose="02010600030101010101" pitchFamily="2" charset="-122"/>
                <a:ea typeface="宋体" panose="02010600030101010101" pitchFamily="2" charset="-122"/>
              </a:rPr>
              <a:t>知识图谱是由一条条知识组成，每条知识表示为一个SPO三元组（Subject-Predicate-Object主谓宾，用来表示事物的一种方法和形式），</a:t>
            </a:r>
            <a:r>
              <a:rPr sz="1800" dirty="0" err="1">
                <a:solidFill>
                  <a:schemeClr val="bg1"/>
                </a:solidFill>
                <a:latin typeface="宋体" panose="02010600030101010101" pitchFamily="2" charset="-122"/>
                <a:ea typeface="宋体" panose="02010600030101010101" pitchFamily="2" charset="-122"/>
              </a:rPr>
              <a:t>而这个三元组集合可以抽象为一张图。大量与之相关的实体信息会不断关联并结构化地呈现出来，实现了数据图谱化</a:t>
            </a:r>
            <a:r>
              <a:rPr sz="1800" dirty="0">
                <a:solidFill>
                  <a:schemeClr val="bg1"/>
                </a:solidFill>
                <a:latin typeface="宋体" panose="02010600030101010101" pitchFamily="2" charset="-122"/>
                <a:ea typeface="宋体" panose="02010600030101010101" pitchFamily="2" charset="-122"/>
              </a:rPr>
              <a:t>。</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二、走近知识图谱</a:t>
            </a:r>
          </a:p>
        </p:txBody>
      </p:sp>
      <p:pic>
        <p:nvPicPr>
          <p:cNvPr id="85" name="图片 85"/>
          <p:cNvPicPr>
            <a:picLocks noChangeAspect="1"/>
          </p:cNvPicPr>
          <p:nvPr/>
        </p:nvPicPr>
        <p:blipFill>
          <a:blip r:embed="rId2"/>
          <a:stretch>
            <a:fillRect/>
          </a:stretch>
        </p:blipFill>
        <p:spPr>
          <a:xfrm>
            <a:off x="5320030" y="1957705"/>
            <a:ext cx="6556375" cy="34537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413" y="1263374"/>
            <a:ext cx="9082087" cy="4452730"/>
          </a:xfrm>
        </p:spPr>
        <p:txBody>
          <a:bodyPr>
            <a:noAutofit/>
          </a:bodyPr>
          <a:lstStyle/>
          <a:p>
            <a:pPr marL="0" indent="0" algn="just">
              <a:lnSpc>
                <a:spcPct val="150000"/>
              </a:lnSpc>
              <a:buNone/>
            </a:pPr>
            <a:r>
              <a:rPr b="1" dirty="0">
                <a:solidFill>
                  <a:schemeClr val="bg1"/>
                </a:solidFill>
                <a:latin typeface="宋体" panose="02010600030101010101" pitchFamily="2" charset="-122"/>
                <a:ea typeface="宋体" panose="02010600030101010101" pitchFamily="2" charset="-122"/>
                <a:cs typeface="+mn-ea"/>
              </a:rPr>
              <a:t>1. 知识点</a:t>
            </a:r>
          </a:p>
          <a:p>
            <a:pPr marL="0" indent="0" algn="just">
              <a:lnSpc>
                <a:spcPct val="150000"/>
              </a:lnSpc>
              <a:buNone/>
            </a:pPr>
            <a:r>
              <a:rPr sz="2000" dirty="0">
                <a:solidFill>
                  <a:schemeClr val="bg1"/>
                </a:solidFill>
                <a:latin typeface="宋体" panose="02010600030101010101" pitchFamily="2" charset="-122"/>
                <a:ea typeface="宋体" panose="02010600030101010101" pitchFamily="2" charset="-122"/>
                <a:cs typeface="+mn-ea"/>
              </a:rPr>
              <a:t>图像识别、视频识别、人脸识别、行为识别、文字识别的概念和技术流程</a:t>
            </a:r>
          </a:p>
          <a:p>
            <a:pPr marL="0" indent="0" algn="just">
              <a:lnSpc>
                <a:spcPct val="150000"/>
              </a:lnSpc>
              <a:buNone/>
            </a:pPr>
            <a:r>
              <a:rPr b="1" dirty="0">
                <a:solidFill>
                  <a:schemeClr val="bg1"/>
                </a:solidFill>
                <a:latin typeface="宋体" panose="02010600030101010101" pitchFamily="2" charset="-122"/>
                <a:ea typeface="宋体" panose="02010600030101010101" pitchFamily="2" charset="-122"/>
                <a:cs typeface="+mn-ea"/>
              </a:rPr>
              <a:t>2. 技能点</a:t>
            </a:r>
          </a:p>
          <a:p>
            <a:pPr marL="0" indent="0" algn="just">
              <a:lnSpc>
                <a:spcPct val="150000"/>
              </a:lnSpc>
              <a:buNone/>
            </a:pPr>
            <a:r>
              <a:rPr sz="2000" dirty="0">
                <a:solidFill>
                  <a:schemeClr val="bg1"/>
                </a:solidFill>
                <a:latin typeface="宋体" panose="02010600030101010101" pitchFamily="2" charset="-122"/>
                <a:ea typeface="宋体" panose="02010600030101010101" pitchFamily="2" charset="-122"/>
                <a:cs typeface="+mn-ea"/>
              </a:rPr>
              <a:t>掌握图像识别、人脸识别、文字识别的实训操作</a:t>
            </a:r>
          </a:p>
          <a:p>
            <a:pPr marL="0" indent="0" algn="just">
              <a:lnSpc>
                <a:spcPct val="150000"/>
              </a:lnSpc>
              <a:buNone/>
            </a:pPr>
            <a:r>
              <a:rPr b="1" dirty="0">
                <a:solidFill>
                  <a:schemeClr val="bg1"/>
                </a:solidFill>
                <a:latin typeface="宋体" panose="02010600030101010101" pitchFamily="2" charset="-122"/>
                <a:ea typeface="宋体" panose="02010600030101010101" pitchFamily="2" charset="-122"/>
                <a:cs typeface="+mn-ea"/>
              </a:rPr>
              <a:t>3. 重难点</a:t>
            </a:r>
          </a:p>
          <a:p>
            <a:pPr marL="0" indent="0" algn="just">
              <a:lnSpc>
                <a:spcPct val="150000"/>
              </a:lnSpc>
              <a:buNone/>
            </a:pPr>
            <a:r>
              <a:rPr sz="2000" dirty="0">
                <a:solidFill>
                  <a:schemeClr val="bg1"/>
                </a:solidFill>
                <a:latin typeface="宋体" panose="02010600030101010101" pitchFamily="2" charset="-122"/>
                <a:ea typeface="宋体" panose="02010600030101010101" pitchFamily="2" charset="-122"/>
                <a:cs typeface="+mn-ea"/>
              </a:rPr>
              <a:t>通过本项目的学习，重点理解视觉智能包括哪些应用技术，过去的计算机视觉和现在的视觉智能有什么区别和联系，思考在生活和行业方面有哪些具体应用？从“看得见”到“看得清楚、看得明白”之间，需要我们怎么去训练机器？同时，结合每个任务后的实训项目进一步思考，尝试拓展更多实训任务。</a:t>
            </a:r>
          </a:p>
        </p:txBody>
      </p:sp>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教学要求</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pic>
        <p:nvPicPr>
          <p:cNvPr id="8" name="图片 7"/>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24025" y="2760112"/>
            <a:ext cx="1337775" cy="1337775"/>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208405"/>
            <a:ext cx="9069705" cy="1386840"/>
          </a:xfrm>
        </p:spPr>
        <p:txBody>
          <a:bodyPr>
            <a:noAutofit/>
          </a:bodyPr>
          <a:lstStyle/>
          <a:p>
            <a:pPr algn="just">
              <a:lnSpc>
                <a:spcPct val="140000"/>
              </a:lnSpc>
              <a:buClr>
                <a:srgbClr val="0070C0"/>
              </a:buClr>
              <a:buFont typeface="Wingdings" panose="05000000000000000000" charset="0"/>
              <a:buChar char="n"/>
            </a:pPr>
            <a:r>
              <a:rPr lang="en-US" sz="2000" b="1" dirty="0">
                <a:solidFill>
                  <a:schemeClr val="bg1"/>
                </a:solidFill>
                <a:latin typeface="宋体" panose="02010600030101010101" pitchFamily="2" charset="-122"/>
                <a:ea typeface="宋体" panose="02010600030101010101" pitchFamily="2" charset="-122"/>
                <a:sym typeface="+mn-ea"/>
              </a:rPr>
              <a:t> </a:t>
            </a:r>
            <a:r>
              <a:rPr sz="2000" b="1" dirty="0">
                <a:solidFill>
                  <a:schemeClr val="bg1"/>
                </a:solidFill>
                <a:latin typeface="宋体" panose="02010600030101010101" pitchFamily="2" charset="-122"/>
                <a:ea typeface="宋体" panose="02010600030101010101" pitchFamily="2" charset="-122"/>
                <a:sym typeface="+mn-ea"/>
              </a:rPr>
              <a:t>知识图谱的体系架构</a:t>
            </a:r>
          </a:p>
          <a:p>
            <a:pPr marL="0" indent="0" algn="just">
              <a:lnSpc>
                <a:spcPct val="140000"/>
              </a:lnSpc>
              <a:buClr>
                <a:srgbClr val="0070C0"/>
              </a:buClr>
              <a:buFont typeface="Arial" panose="020B0604020202020204" pitchFamily="34" charset="0"/>
              <a:buNone/>
            </a:pPr>
            <a:r>
              <a:rPr sz="1800" dirty="0">
                <a:solidFill>
                  <a:schemeClr val="bg1"/>
                </a:solidFill>
                <a:latin typeface="宋体" panose="02010600030101010101" pitchFamily="2" charset="-122"/>
                <a:ea typeface="宋体" panose="02010600030101010101" pitchFamily="2" charset="-122"/>
              </a:rPr>
              <a:t>知识图谱的体系架构是指其构建自身模式的结构</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二、走近知识图谱</a:t>
            </a:r>
          </a:p>
        </p:txBody>
      </p:sp>
      <p:pic>
        <p:nvPicPr>
          <p:cNvPr id="155" name="图片 1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619250" y="2400935"/>
            <a:ext cx="9204325" cy="360426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208405"/>
            <a:ext cx="9673590" cy="4555490"/>
          </a:xfrm>
        </p:spPr>
        <p:txBody>
          <a:bodyPr>
            <a:noAutofit/>
          </a:bodyPr>
          <a:lstStyle/>
          <a:p>
            <a:pPr algn="just">
              <a:lnSpc>
                <a:spcPct val="160000"/>
              </a:lnSpc>
              <a:buClr>
                <a:srgbClr val="0070C0"/>
              </a:buClr>
              <a:buFont typeface="Wingdings" panose="05000000000000000000" charset="0"/>
              <a:buChar char="n"/>
            </a:pPr>
            <a:r>
              <a:rPr lang="en-US" sz="2000" b="1" dirty="0">
                <a:solidFill>
                  <a:schemeClr val="bg1"/>
                </a:solidFill>
                <a:latin typeface="宋体" panose="02010600030101010101" pitchFamily="2" charset="-122"/>
                <a:ea typeface="宋体" panose="02010600030101010101" pitchFamily="2" charset="-122"/>
                <a:sym typeface="+mn-ea"/>
              </a:rPr>
              <a:t> </a:t>
            </a:r>
            <a:r>
              <a:rPr sz="2000" b="1" dirty="0">
                <a:solidFill>
                  <a:schemeClr val="bg1"/>
                </a:solidFill>
                <a:latin typeface="宋体" panose="02010600030101010101" pitchFamily="2" charset="-122"/>
                <a:ea typeface="宋体" panose="02010600030101010101" pitchFamily="2" charset="-122"/>
                <a:sym typeface="+mn-ea"/>
              </a:rPr>
              <a:t>知识图谱的体系架构</a:t>
            </a:r>
          </a:p>
          <a:p>
            <a:pPr marL="0" indent="0" algn="just">
              <a:lnSpc>
                <a:spcPct val="160000"/>
              </a:lnSpc>
              <a:buClr>
                <a:srgbClr val="0070C0"/>
              </a:buClr>
              <a:buFont typeface="Arial" panose="020B0604020202020204" pitchFamily="34" charset="0"/>
              <a:buNone/>
            </a:pPr>
            <a:r>
              <a:rPr sz="1800" dirty="0">
                <a:solidFill>
                  <a:schemeClr val="bg1"/>
                </a:solidFill>
                <a:latin typeface="宋体" panose="02010600030101010101" pitchFamily="2" charset="-122"/>
                <a:ea typeface="宋体" panose="02010600030101010101" pitchFamily="2" charset="-122"/>
              </a:rPr>
              <a:t>共分为三个步骤：</a:t>
            </a:r>
          </a:p>
          <a:p>
            <a:pPr algn="just">
              <a:lnSpc>
                <a:spcPct val="16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知识抽取：从一些公开的半结构化、非结构化的数据中，抽取出可用的知识单元。知识单元主要包括实体抽取、关系抽取以及属性抽取3个知识要素。</a:t>
            </a:r>
          </a:p>
          <a:p>
            <a:pPr algn="just">
              <a:lnSpc>
                <a:spcPct val="16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知识表示：把知识客体中的知识因子与知识关联起来，便于人们识别和理解知识，分为主观知识表示和客观知识表示两种。</a:t>
            </a:r>
          </a:p>
          <a:p>
            <a:pPr algn="just">
              <a:lnSpc>
                <a:spcPct val="16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知识融合：是高层次的知识组织，使来自不同知识源的知识在同一框架规范下进行组织，实现数据、信息、经验以及人的思想的融合，形成高质量的知识库。</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二、走近知识图谱</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208405"/>
            <a:ext cx="2476959" cy="5125085"/>
          </a:xfrm>
        </p:spPr>
        <p:txBody>
          <a:bodyPr>
            <a:noAutofit/>
          </a:bodyPr>
          <a:lstStyle/>
          <a:p>
            <a:pPr algn="just">
              <a:lnSpc>
                <a:spcPct val="140000"/>
              </a:lnSpc>
              <a:buClr>
                <a:srgbClr val="0070C0"/>
              </a:buClr>
              <a:buFont typeface="Wingdings" panose="05000000000000000000" charset="0"/>
              <a:buChar char="n"/>
            </a:pPr>
            <a:r>
              <a:rPr lang="en-US" sz="2000" b="1" dirty="0">
                <a:solidFill>
                  <a:schemeClr val="bg1"/>
                </a:solidFill>
                <a:latin typeface="宋体" panose="02010600030101010101" pitchFamily="2" charset="-122"/>
                <a:ea typeface="宋体" panose="02010600030101010101" pitchFamily="2" charset="-122"/>
                <a:sym typeface="+mn-ea"/>
              </a:rPr>
              <a:t> </a:t>
            </a:r>
            <a:r>
              <a:rPr sz="2000" b="1" dirty="0">
                <a:solidFill>
                  <a:schemeClr val="bg1"/>
                </a:solidFill>
                <a:latin typeface="宋体" panose="02010600030101010101" pitchFamily="2" charset="-122"/>
                <a:ea typeface="宋体" panose="02010600030101010101" pitchFamily="2" charset="-122"/>
                <a:sym typeface="+mn-ea"/>
              </a:rPr>
              <a:t>知识图谱的应用</a:t>
            </a:r>
          </a:p>
          <a:p>
            <a:pPr marL="0" indent="0" algn="just">
              <a:lnSpc>
                <a:spcPct val="140000"/>
              </a:lnSpc>
              <a:buClr>
                <a:srgbClr val="0070C0"/>
              </a:buClr>
              <a:buFont typeface="Arial" panose="020B0604020202020204" pitchFamily="34" charset="0"/>
              <a:buNone/>
            </a:pPr>
            <a:r>
              <a:rPr lang="zh-CN" altLang="en-US" sz="1800" b="1" dirty="0">
                <a:solidFill>
                  <a:schemeClr val="bg1"/>
                </a:solidFill>
                <a:latin typeface="宋体" panose="02010600030101010101" pitchFamily="2" charset="-122"/>
                <a:ea typeface="宋体" panose="02010600030101010101" pitchFamily="2" charset="-122"/>
              </a:rPr>
              <a:t>包括</a:t>
            </a:r>
            <a:r>
              <a:rPr lang="zh-CN" altLang="en-US" sz="1800" dirty="0">
                <a:solidFill>
                  <a:schemeClr val="bg1"/>
                </a:solidFill>
                <a:latin typeface="宋体" panose="02010600030101010101" pitchFamily="2" charset="-122"/>
                <a:ea typeface="宋体" panose="02010600030101010101" pitchFamily="2" charset="-122"/>
              </a:rPr>
              <a:t>：</a:t>
            </a:r>
            <a:r>
              <a:rPr sz="1800" dirty="0" err="1">
                <a:solidFill>
                  <a:schemeClr val="bg1"/>
                </a:solidFill>
                <a:latin typeface="宋体" panose="02010600030101010101" pitchFamily="2" charset="-122"/>
                <a:ea typeface="宋体" panose="02010600030101010101" pitchFamily="2" charset="-122"/>
              </a:rPr>
              <a:t>智能搜索、社交网络，网上购物、新闻查询等，知识图谱已经在我们的生活中、垂直行业应用中发挥着日益重要的作用</a:t>
            </a:r>
            <a:r>
              <a:rPr sz="1800" dirty="0">
                <a:solidFill>
                  <a:schemeClr val="bg1"/>
                </a:solidFill>
                <a:latin typeface="宋体" panose="02010600030101010101" pitchFamily="2" charset="-122"/>
                <a:ea typeface="宋体" panose="02010600030101010101" pitchFamily="2" charset="-122"/>
              </a:rPr>
              <a:t>。</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二、走近知识图谱</a:t>
            </a:r>
          </a:p>
        </p:txBody>
      </p:sp>
      <p:pic>
        <p:nvPicPr>
          <p:cNvPr id="1120" name="图片 1120"/>
          <p:cNvPicPr>
            <a:picLocks noChangeAspect="1"/>
          </p:cNvPicPr>
          <p:nvPr/>
        </p:nvPicPr>
        <p:blipFill>
          <a:blip r:embed="rId2"/>
          <a:stretch>
            <a:fillRect/>
          </a:stretch>
        </p:blipFill>
        <p:spPr>
          <a:xfrm>
            <a:off x="3618689" y="1208405"/>
            <a:ext cx="7782101" cy="4299585"/>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29" y="1208405"/>
            <a:ext cx="9792433" cy="1694815"/>
          </a:xfrm>
        </p:spPr>
        <p:txBody>
          <a:bodyPr>
            <a:noAutofit/>
          </a:bodyPr>
          <a:lstStyle/>
          <a:p>
            <a:pPr algn="just">
              <a:lnSpc>
                <a:spcPct val="140000"/>
              </a:lnSpc>
              <a:buClr>
                <a:srgbClr val="0070C0"/>
              </a:buClr>
              <a:buFont typeface="Wingdings" panose="05000000000000000000" charset="0"/>
              <a:buChar char="n"/>
            </a:pPr>
            <a:r>
              <a:rPr lang="en-US" sz="2000" b="1" dirty="0">
                <a:solidFill>
                  <a:schemeClr val="bg1"/>
                </a:solidFill>
                <a:latin typeface="宋体" panose="02010600030101010101" pitchFamily="2" charset="-122"/>
                <a:ea typeface="宋体" panose="02010600030101010101" pitchFamily="2" charset="-122"/>
                <a:sym typeface="+mn-ea"/>
              </a:rPr>
              <a:t> </a:t>
            </a:r>
            <a:r>
              <a:rPr sz="2000" b="1" dirty="0">
                <a:solidFill>
                  <a:schemeClr val="bg1"/>
                </a:solidFill>
                <a:latin typeface="宋体" panose="02010600030101010101" pitchFamily="2" charset="-122"/>
                <a:ea typeface="宋体" panose="02010600030101010101" pitchFamily="2" charset="-122"/>
                <a:sym typeface="+mn-ea"/>
              </a:rPr>
              <a:t>大数据的新篇章——数据智能</a:t>
            </a:r>
          </a:p>
          <a:p>
            <a:pPr marL="0" indent="0" algn="just">
              <a:lnSpc>
                <a:spcPct val="140000"/>
              </a:lnSpc>
              <a:buClr>
                <a:srgbClr val="0070C0"/>
              </a:buClr>
              <a:buFont typeface="Arial" panose="020B0604020202020204" pitchFamily="34" charset="0"/>
              <a:buNone/>
            </a:pPr>
            <a:r>
              <a:rPr sz="1800" dirty="0">
                <a:solidFill>
                  <a:schemeClr val="bg1"/>
                </a:solidFill>
                <a:latin typeface="宋体" panose="02010600030101010101" pitchFamily="2" charset="-122"/>
                <a:ea typeface="宋体" panose="02010600030101010101" pitchFamily="2" charset="-122"/>
              </a:rPr>
              <a:t>数据智能的目标是让数据驱动决策，让机器具备推理等认知能力。只有业务数据化进程的完成，才能真正进入到业务智能化，依靠数据去改变业务、指导决策。</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三、数据智能推动人机协同</a:t>
            </a:r>
          </a:p>
        </p:txBody>
      </p:sp>
      <p:pic>
        <p:nvPicPr>
          <p:cNvPr id="1121" name="图片 1121" descr="一文看懂数据智能的前世今生：技术融合与模式跃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861820" y="3053080"/>
            <a:ext cx="8468360" cy="1905000"/>
          </a:xfrm>
          <a:prstGeom prst="rect">
            <a:avLst/>
          </a:prstGeom>
          <a:noFill/>
          <a:ln>
            <a:noFill/>
          </a:ln>
        </p:spPr>
      </p:pic>
      <p:sp>
        <p:nvSpPr>
          <p:cNvPr id="104" name="文本框 103"/>
          <p:cNvSpPr txBox="1"/>
          <p:nvPr/>
        </p:nvSpPr>
        <p:spPr>
          <a:xfrm>
            <a:off x="3556000" y="5332730"/>
            <a:ext cx="5080000" cy="337185"/>
          </a:xfrm>
          <a:prstGeom prst="rect">
            <a:avLst/>
          </a:prstGeom>
          <a:noFill/>
          <a:ln w="9525">
            <a:noFill/>
          </a:ln>
        </p:spPr>
        <p:txBody>
          <a:bodyPr>
            <a:spAutoFit/>
          </a:bodyPr>
          <a:lstStyle/>
          <a:p>
            <a:pPr indent="0" algn="ctr"/>
            <a:r>
              <a:rPr lang="zh-CN" sz="1600" b="0">
                <a:solidFill>
                  <a:schemeClr val="bg1"/>
                </a:solidFill>
                <a:ea typeface="宋体" panose="02010600030101010101" pitchFamily="2" charset="-122"/>
              </a:rPr>
              <a:t>大数据行业发展阶段</a:t>
            </a:r>
            <a:endParaRPr lang="zh-CN" altLang="en-US" sz="1600" b="0">
              <a:solidFill>
                <a:schemeClr val="bg1"/>
              </a:solidFill>
              <a:ea typeface="宋体" panose="02010600030101010101" pitchFamily="2"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208405"/>
            <a:ext cx="9613900" cy="1694815"/>
          </a:xfrm>
        </p:spPr>
        <p:txBody>
          <a:bodyPr>
            <a:noAutofit/>
          </a:bodyPr>
          <a:lstStyle/>
          <a:p>
            <a:pPr algn="just">
              <a:lnSpc>
                <a:spcPct val="140000"/>
              </a:lnSpc>
              <a:buClr>
                <a:srgbClr val="0070C0"/>
              </a:buClr>
              <a:buFont typeface="Wingdings" panose="05000000000000000000" charset="0"/>
              <a:buChar char="n"/>
            </a:pPr>
            <a:r>
              <a:rPr lang="en-US" sz="2000" b="1" dirty="0">
                <a:solidFill>
                  <a:schemeClr val="bg1"/>
                </a:solidFill>
                <a:latin typeface="宋体" panose="02010600030101010101" pitchFamily="2" charset="-122"/>
                <a:ea typeface="宋体" panose="02010600030101010101" pitchFamily="2" charset="-122"/>
                <a:sym typeface="+mn-ea"/>
              </a:rPr>
              <a:t> </a:t>
            </a:r>
            <a:r>
              <a:rPr sz="2000" b="1" dirty="0">
                <a:solidFill>
                  <a:schemeClr val="bg1"/>
                </a:solidFill>
                <a:latin typeface="宋体" panose="02010600030101010101" pitchFamily="2" charset="-122"/>
                <a:ea typeface="宋体" panose="02010600030101010101" pitchFamily="2" charset="-122"/>
                <a:sym typeface="+mn-ea"/>
              </a:rPr>
              <a:t>大数据的新篇章——数据智能</a:t>
            </a:r>
          </a:p>
          <a:p>
            <a:pPr marL="0" indent="0" algn="just">
              <a:lnSpc>
                <a:spcPct val="140000"/>
              </a:lnSpc>
              <a:buClr>
                <a:srgbClr val="0070C0"/>
              </a:buClr>
              <a:buFont typeface="Arial" panose="020B0604020202020204" pitchFamily="34" charset="0"/>
              <a:buNone/>
            </a:pPr>
            <a:r>
              <a:rPr sz="1800" dirty="0">
                <a:solidFill>
                  <a:schemeClr val="bg1"/>
                </a:solidFill>
                <a:latin typeface="宋体" panose="02010600030101010101" pitchFamily="2" charset="-122"/>
                <a:ea typeface="宋体" panose="02010600030101010101" pitchFamily="2" charset="-122"/>
              </a:rPr>
              <a:t>让机器具备推理能力，意味着自然语言处理、知识图谱等认知技术需要不断成熟。而数据驱动决策、数据驱动业务发展的新需求，标志着智能数据时代的兴起。</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三、数据智能推动人机协同</a:t>
            </a:r>
          </a:p>
        </p:txBody>
      </p:sp>
      <p:sp>
        <p:nvSpPr>
          <p:cNvPr id="104" name="文本框 103"/>
          <p:cNvSpPr txBox="1"/>
          <p:nvPr/>
        </p:nvSpPr>
        <p:spPr>
          <a:xfrm>
            <a:off x="3556000" y="5332730"/>
            <a:ext cx="5080000" cy="337185"/>
          </a:xfrm>
          <a:prstGeom prst="rect">
            <a:avLst/>
          </a:prstGeom>
          <a:noFill/>
          <a:ln w="9525">
            <a:noFill/>
          </a:ln>
        </p:spPr>
        <p:txBody>
          <a:bodyPr>
            <a:spAutoFit/>
          </a:bodyPr>
          <a:lstStyle/>
          <a:p>
            <a:pPr indent="0" algn="ctr"/>
            <a:r>
              <a:rPr lang="zh-CN" sz="1600" b="0">
                <a:solidFill>
                  <a:schemeClr val="bg1"/>
                </a:solidFill>
                <a:ea typeface="宋体" panose="02010600030101010101" pitchFamily="2" charset="-122"/>
              </a:rPr>
              <a:t>不同阶段大数据与业务的关系</a:t>
            </a:r>
          </a:p>
        </p:txBody>
      </p:sp>
      <p:pic>
        <p:nvPicPr>
          <p:cNvPr id="2" name="图片 1"/>
          <p:cNvPicPr>
            <a:picLocks noChangeAspect="1"/>
          </p:cNvPicPr>
          <p:nvPr/>
        </p:nvPicPr>
        <p:blipFill>
          <a:blip r:embed="rId2"/>
          <a:stretch>
            <a:fillRect/>
          </a:stretch>
        </p:blipFill>
        <p:spPr>
          <a:xfrm>
            <a:off x="3068320" y="2903220"/>
            <a:ext cx="6753225" cy="189484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208405"/>
            <a:ext cx="9732010" cy="4862830"/>
          </a:xfrm>
        </p:spPr>
        <p:txBody>
          <a:bodyPr>
            <a:noAutofit/>
          </a:bodyPr>
          <a:lstStyle/>
          <a:p>
            <a:pPr algn="just">
              <a:lnSpc>
                <a:spcPct val="120000"/>
              </a:lnSpc>
              <a:buClr>
                <a:srgbClr val="0070C0"/>
              </a:buClr>
              <a:buFont typeface="Wingdings" panose="05000000000000000000" charset="0"/>
              <a:buChar char="n"/>
            </a:pPr>
            <a:r>
              <a:rPr lang="en-US" sz="2000" b="1" dirty="0">
                <a:solidFill>
                  <a:schemeClr val="bg1"/>
                </a:solidFill>
                <a:latin typeface="宋体" panose="02010600030101010101" pitchFamily="2" charset="-122"/>
                <a:ea typeface="宋体" panose="02010600030101010101" pitchFamily="2" charset="-122"/>
                <a:sym typeface="+mn-ea"/>
              </a:rPr>
              <a:t> </a:t>
            </a:r>
            <a:r>
              <a:rPr sz="2000" b="1" dirty="0">
                <a:solidFill>
                  <a:schemeClr val="bg1"/>
                </a:solidFill>
                <a:latin typeface="宋体" panose="02010600030101010101" pitchFamily="2" charset="-122"/>
                <a:ea typeface="宋体" panose="02010600030101010101" pitchFamily="2" charset="-122"/>
                <a:sym typeface="+mn-ea"/>
              </a:rPr>
              <a:t>数据智能的定义及数据中台的价值</a:t>
            </a:r>
          </a:p>
          <a:p>
            <a:pPr algn="just">
              <a:lnSpc>
                <a:spcPct val="16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数据智能核心分为两个细分领域：中台和应用场景。其中，中台包含技术中台、数据中台和业务中台，应用场景则按照不同行业进行划分。</a:t>
            </a:r>
          </a:p>
          <a:p>
            <a:pPr algn="just">
              <a:lnSpc>
                <a:spcPct val="16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数字化已不可抵挡，在企业数字化转型进程中，传统企业需要具备互联网公司那样快速迭代升级的能力，因此，数据驱动业务发展的中台建设至关重要。</a:t>
            </a:r>
          </a:p>
          <a:p>
            <a:pPr algn="just">
              <a:lnSpc>
                <a:spcPct val="16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数据中台的价值是将数据资产化，实现不同体系数据的打通，为下一步数据应用打好基础。</a:t>
            </a:r>
          </a:p>
          <a:p>
            <a:pPr algn="just">
              <a:lnSpc>
                <a:spcPct val="16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数据中台涵盖了从数据采集、数据处理、数据存储、数据分析等环节的所有工具及平台，包括基础平台、用户行为分析、数据报表可视化、数据科学平台、自然语言处理和知识图谱等诸多技术体系。</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三、数据智能推动人机协同</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29" y="1208405"/>
            <a:ext cx="7100749" cy="4862830"/>
          </a:xfrm>
        </p:spPr>
        <p:txBody>
          <a:bodyPr>
            <a:noAutofit/>
          </a:bodyPr>
          <a:lstStyle/>
          <a:p>
            <a:pPr algn="just">
              <a:lnSpc>
                <a:spcPct val="130000"/>
              </a:lnSpc>
              <a:buClr>
                <a:srgbClr val="0070C0"/>
              </a:buClr>
              <a:buFont typeface="Wingdings" panose="05000000000000000000" charset="0"/>
              <a:buChar char="n"/>
            </a:pPr>
            <a:r>
              <a:rPr lang="en-US" sz="2000" b="1" dirty="0">
                <a:solidFill>
                  <a:schemeClr val="bg1"/>
                </a:solidFill>
                <a:latin typeface="宋体" panose="02010600030101010101" pitchFamily="2" charset="-122"/>
                <a:ea typeface="宋体" panose="02010600030101010101" pitchFamily="2" charset="-122"/>
                <a:sym typeface="+mn-ea"/>
              </a:rPr>
              <a:t> </a:t>
            </a:r>
            <a:r>
              <a:rPr sz="2000" b="1" dirty="0">
                <a:solidFill>
                  <a:schemeClr val="bg1"/>
                </a:solidFill>
                <a:latin typeface="宋体" panose="02010600030101010101" pitchFamily="2" charset="-122"/>
                <a:ea typeface="宋体" panose="02010600030101010101" pitchFamily="2" charset="-122"/>
                <a:sym typeface="+mn-ea"/>
              </a:rPr>
              <a:t>数据智能的定义及数据中台的价值</a:t>
            </a:r>
          </a:p>
          <a:p>
            <a:pPr algn="just">
              <a:lnSpc>
                <a:spcPct val="13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基于数据中台有三种应用方式：</a:t>
            </a:r>
          </a:p>
          <a:p>
            <a:pPr lvl="1" algn="just">
              <a:lnSpc>
                <a:spcPct val="130000"/>
              </a:lnSpc>
              <a:buClr>
                <a:srgbClr val="0070C0"/>
              </a:buClr>
              <a:buFont typeface="Wingdings" panose="05000000000000000000" charset="0"/>
              <a:buChar char="ü"/>
            </a:pPr>
            <a:r>
              <a:rPr sz="1800" dirty="0">
                <a:solidFill>
                  <a:schemeClr val="bg1"/>
                </a:solidFill>
                <a:latin typeface="宋体" panose="02010600030101010101" pitchFamily="2" charset="-122"/>
                <a:ea typeface="宋体" panose="02010600030101010101" pitchFamily="2" charset="-122"/>
              </a:rPr>
              <a:t>数据集：主要是数据标签、用户画像等；</a:t>
            </a:r>
          </a:p>
          <a:p>
            <a:pPr lvl="1" algn="just">
              <a:lnSpc>
                <a:spcPct val="130000"/>
              </a:lnSpc>
              <a:buClr>
                <a:srgbClr val="0070C0"/>
              </a:buClr>
              <a:buFont typeface="Wingdings" panose="05000000000000000000" charset="0"/>
              <a:buChar char="ü"/>
            </a:pPr>
            <a:r>
              <a:rPr sz="1800" dirty="0">
                <a:solidFill>
                  <a:schemeClr val="bg1"/>
                </a:solidFill>
                <a:latin typeface="宋体" panose="02010600030101010101" pitchFamily="2" charset="-122"/>
                <a:ea typeface="宋体" panose="02010600030101010101" pitchFamily="2" charset="-122"/>
              </a:rPr>
              <a:t>数据模型：融合数据和算法，比如销量预测、风控建模等；</a:t>
            </a:r>
          </a:p>
          <a:p>
            <a:pPr lvl="1" algn="just">
              <a:lnSpc>
                <a:spcPct val="130000"/>
              </a:lnSpc>
              <a:buClr>
                <a:srgbClr val="0070C0"/>
              </a:buClr>
              <a:buFont typeface="Wingdings" panose="05000000000000000000" charset="0"/>
              <a:buChar char="ü"/>
            </a:pPr>
            <a:r>
              <a:rPr sz="1800" dirty="0">
                <a:solidFill>
                  <a:schemeClr val="bg1"/>
                </a:solidFill>
                <a:latin typeface="宋体" panose="02010600030101010101" pitchFamily="2" charset="-122"/>
                <a:ea typeface="宋体" panose="02010600030101010101" pitchFamily="2" charset="-122"/>
              </a:rPr>
              <a:t>数据应用：将数据能力和软件能力封装，形成最终数据产品。</a:t>
            </a:r>
          </a:p>
          <a:p>
            <a:pPr algn="just">
              <a:lnSpc>
                <a:spcPct val="13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而业务中台则是指基于数据和技术，结合行业应用场景，从行业应用切入，在大量服务垂直行业客户，掌握大量场景需求后，逐步形成业务中台能力。</a:t>
            </a:r>
          </a:p>
          <a:p>
            <a:pPr marL="0" indent="0" algn="just">
              <a:lnSpc>
                <a:spcPct val="130000"/>
              </a:lnSpc>
              <a:buClr>
                <a:srgbClr val="0070C0"/>
              </a:buClr>
              <a:buFont typeface="Arial" panose="020B0604020202020204" pitchFamily="34" charset="0"/>
              <a:buNone/>
            </a:pPr>
            <a:r>
              <a:rPr lang="zh-CN" sz="1800" b="1" dirty="0">
                <a:solidFill>
                  <a:srgbClr val="0070C0"/>
                </a:solidFill>
                <a:latin typeface="宋体" panose="02010600030101010101" pitchFamily="2" charset="-122"/>
                <a:ea typeface="宋体" panose="02010600030101010101" pitchFamily="2" charset="-122"/>
              </a:rPr>
              <a:t>总结：</a:t>
            </a:r>
            <a:r>
              <a:rPr sz="1800" dirty="0">
                <a:solidFill>
                  <a:schemeClr val="bg1"/>
                </a:solidFill>
                <a:latin typeface="宋体" panose="02010600030101010101" pitchFamily="2" charset="-122"/>
                <a:ea typeface="宋体" panose="02010600030101010101" pitchFamily="2" charset="-122"/>
              </a:rPr>
              <a:t>未来身处竞争激烈的智能数据时代，谁能更高效利用数据，谁才能赢得最后的果实与胜利，传统产业数字化已在风口，已在路上。而认知智能的突破，一定不是由单个技术所完成，而是需要结合多种不同的技术持续完善和发展。</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三、数据智能推动人机协同</a:t>
            </a:r>
          </a:p>
        </p:txBody>
      </p:sp>
      <p:pic>
        <p:nvPicPr>
          <p:cNvPr id="166" name="图片 1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144510" y="1208405"/>
            <a:ext cx="3309620" cy="4231005"/>
          </a:xfrm>
          <a:prstGeom prst="rect">
            <a:avLst/>
          </a:prstGeom>
          <a:noFill/>
          <a:ln>
            <a:noFill/>
          </a:ln>
        </p:spPr>
      </p:pic>
      <p:sp>
        <p:nvSpPr>
          <p:cNvPr id="104" name="文本框 103"/>
          <p:cNvSpPr txBox="1"/>
          <p:nvPr/>
        </p:nvSpPr>
        <p:spPr>
          <a:xfrm>
            <a:off x="8792210" y="5638800"/>
            <a:ext cx="2014220" cy="337185"/>
          </a:xfrm>
          <a:prstGeom prst="rect">
            <a:avLst/>
          </a:prstGeom>
          <a:noFill/>
          <a:ln w="9525">
            <a:noFill/>
          </a:ln>
        </p:spPr>
        <p:txBody>
          <a:bodyPr wrap="square">
            <a:spAutoFit/>
          </a:bodyPr>
          <a:lstStyle/>
          <a:p>
            <a:pPr indent="0" algn="ctr"/>
            <a:r>
              <a:rPr lang="zh-CN" sz="1600" b="0">
                <a:solidFill>
                  <a:schemeClr val="bg1"/>
                </a:solidFill>
                <a:ea typeface="宋体" panose="02010600030101010101" pitchFamily="2" charset="-122"/>
              </a:rPr>
              <a:t>数据标签与用户画像</a:t>
            </a:r>
            <a:endParaRPr lang="zh-CN" altLang="en-US" sz="1600" b="0">
              <a:solidFill>
                <a:schemeClr val="bg1"/>
              </a:solidFill>
              <a:ea typeface="宋体" panose="02010600030101010101" pitchFamily="2"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练习与思考</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sp>
        <p:nvSpPr>
          <p:cNvPr id="7" name="矩形 6"/>
          <p:cNvSpPr/>
          <p:nvPr/>
        </p:nvSpPr>
        <p:spPr>
          <a:xfrm>
            <a:off x="1260681" y="1296497"/>
            <a:ext cx="9786730" cy="4799965"/>
          </a:xfrm>
          <a:prstGeom prst="rect">
            <a:avLst/>
          </a:prstGeom>
        </p:spPr>
        <p:txBody>
          <a:bodyPr wrap="square">
            <a:spAutoFit/>
          </a:bodyPr>
          <a:lstStyle/>
          <a:p>
            <a:pPr algn="just">
              <a:lnSpc>
                <a:spcPct val="150000"/>
              </a:lnSpc>
            </a:pPr>
            <a:r>
              <a:rPr lang="zh-CN" altLang="en-US" sz="2400" b="1" dirty="0">
                <a:solidFill>
                  <a:schemeClr val="bg1"/>
                </a:solidFill>
                <a:latin typeface="宋体" panose="02010600030101010101" pitchFamily="2" charset="-122"/>
                <a:ea typeface="宋体" panose="02010600030101010101" pitchFamily="2" charset="-122"/>
              </a:rPr>
              <a:t>选择题：</a:t>
            </a:r>
          </a:p>
          <a:p>
            <a:pPr algn="just">
              <a:lnSpc>
                <a:spcPct val="150000"/>
              </a:lnSpc>
            </a:pPr>
            <a:r>
              <a:rPr sz="2000" b="1" dirty="0">
                <a:solidFill>
                  <a:schemeClr val="bg1"/>
                </a:solidFill>
                <a:latin typeface="宋体" panose="02010600030101010101" pitchFamily="2" charset="-122"/>
                <a:ea typeface="宋体" panose="02010600030101010101" pitchFamily="2" charset="-122"/>
              </a:rPr>
              <a:t>1</a:t>
            </a:r>
            <a:r>
              <a:rPr lang="en-US" sz="2000" b="1" dirty="0">
                <a:solidFill>
                  <a:schemeClr val="bg1"/>
                </a:solidFill>
                <a:latin typeface="宋体" panose="02010600030101010101" pitchFamily="2" charset="-122"/>
                <a:ea typeface="宋体" panose="02010600030101010101" pitchFamily="2" charset="-122"/>
              </a:rPr>
              <a:t>. </a:t>
            </a:r>
            <a:r>
              <a:rPr sz="2000" b="1" dirty="0">
                <a:solidFill>
                  <a:schemeClr val="bg1"/>
                </a:solidFill>
                <a:latin typeface="宋体" panose="02010600030101010101" pitchFamily="2" charset="-122"/>
                <a:ea typeface="宋体" panose="02010600030101010101" pitchFamily="2" charset="-122"/>
              </a:rPr>
              <a:t>自然语言处理有哪此常见应用？（多选题）  </a:t>
            </a:r>
          </a:p>
          <a:p>
            <a:pPr lvl="1" algn="just">
              <a:lnSpc>
                <a:spcPct val="150000"/>
              </a:lnSpc>
            </a:pPr>
            <a:r>
              <a:rPr sz="2000" dirty="0">
                <a:solidFill>
                  <a:schemeClr val="bg1"/>
                </a:solidFill>
                <a:latin typeface="宋体" panose="02010600030101010101" pitchFamily="2" charset="-122"/>
                <a:ea typeface="宋体" panose="02010600030101010101" pitchFamily="2" charset="-122"/>
              </a:rPr>
              <a:t>A. 情感分析    B.  智能问答    C. 个性化推荐   D. 机器翻译</a:t>
            </a:r>
          </a:p>
          <a:p>
            <a:pPr algn="just">
              <a:lnSpc>
                <a:spcPct val="150000"/>
              </a:lnSpc>
            </a:pPr>
            <a:r>
              <a:rPr sz="2000" b="1" dirty="0">
                <a:solidFill>
                  <a:schemeClr val="bg1"/>
                </a:solidFill>
                <a:latin typeface="宋体" panose="02010600030101010101" pitchFamily="2" charset="-122"/>
                <a:ea typeface="宋体" panose="02010600030101010101" pitchFamily="2" charset="-122"/>
              </a:rPr>
              <a:t>2</a:t>
            </a:r>
            <a:r>
              <a:rPr lang="en-US" sz="2000" b="1" dirty="0">
                <a:solidFill>
                  <a:schemeClr val="bg1"/>
                </a:solidFill>
                <a:latin typeface="宋体" panose="02010600030101010101" pitchFamily="2" charset="-122"/>
                <a:ea typeface="宋体" panose="02010600030101010101" pitchFamily="2" charset="-122"/>
              </a:rPr>
              <a:t>. </a:t>
            </a:r>
            <a:r>
              <a:rPr sz="2000" b="1" dirty="0">
                <a:solidFill>
                  <a:schemeClr val="bg1"/>
                </a:solidFill>
                <a:latin typeface="宋体" panose="02010600030101010101" pitchFamily="2" charset="-122"/>
                <a:ea typeface="宋体" panose="02010600030101010101" pitchFamily="2" charset="-122"/>
              </a:rPr>
              <a:t>自然语言处理未来将朝点哪些方向发展？（多选题）</a:t>
            </a:r>
          </a:p>
          <a:p>
            <a:pPr lvl="1" algn="just">
              <a:lnSpc>
                <a:spcPct val="150000"/>
              </a:lnSpc>
            </a:pPr>
            <a:r>
              <a:rPr sz="2000" dirty="0">
                <a:solidFill>
                  <a:schemeClr val="bg1"/>
                </a:solidFill>
                <a:latin typeface="宋体" panose="02010600030101010101" pitchFamily="2" charset="-122"/>
                <a:ea typeface="宋体" panose="02010600030101010101" pitchFamily="2" charset="-122"/>
              </a:rPr>
              <a:t>A. 大规模语言数据的分析处理能力  </a:t>
            </a:r>
          </a:p>
          <a:p>
            <a:pPr lvl="1" algn="just">
              <a:lnSpc>
                <a:spcPct val="150000"/>
              </a:lnSpc>
            </a:pPr>
            <a:r>
              <a:rPr sz="2000" dirty="0">
                <a:solidFill>
                  <a:schemeClr val="bg1"/>
                </a:solidFill>
                <a:latin typeface="宋体" panose="02010600030101010101" pitchFamily="2" charset="-122"/>
                <a:ea typeface="宋体" panose="02010600030101010101" pitchFamily="2" charset="-122"/>
              </a:rPr>
              <a:t>B. 声纹识别</a:t>
            </a:r>
          </a:p>
          <a:p>
            <a:pPr lvl="1" algn="just">
              <a:lnSpc>
                <a:spcPct val="150000"/>
              </a:lnSpc>
            </a:pPr>
            <a:r>
              <a:rPr sz="2000" dirty="0">
                <a:solidFill>
                  <a:schemeClr val="bg1"/>
                </a:solidFill>
                <a:latin typeface="宋体" panose="02010600030101010101" pitchFamily="2" charset="-122"/>
                <a:ea typeface="宋体" panose="02010600030101010101" pitchFamily="2" charset="-122"/>
              </a:rPr>
              <a:t>C. 指纹识别</a:t>
            </a:r>
          </a:p>
          <a:p>
            <a:pPr lvl="1" algn="just">
              <a:lnSpc>
                <a:spcPct val="150000"/>
              </a:lnSpc>
            </a:pPr>
            <a:r>
              <a:rPr sz="2000" dirty="0">
                <a:solidFill>
                  <a:schemeClr val="bg1"/>
                </a:solidFill>
                <a:latin typeface="宋体" panose="02010600030101010101" pitchFamily="2" charset="-122"/>
                <a:ea typeface="宋体" panose="02010600030101010101" pitchFamily="2" charset="-122"/>
              </a:rPr>
              <a:t>D. 人-机交互方式</a:t>
            </a:r>
          </a:p>
          <a:p>
            <a:pPr algn="just">
              <a:lnSpc>
                <a:spcPct val="150000"/>
              </a:lnSpc>
            </a:pPr>
            <a:r>
              <a:rPr sz="2000" b="1" dirty="0">
                <a:solidFill>
                  <a:schemeClr val="bg1"/>
                </a:solidFill>
                <a:latin typeface="宋体" panose="02010600030101010101" pitchFamily="2" charset="-122"/>
                <a:ea typeface="宋体" panose="02010600030101010101" pitchFamily="2" charset="-122"/>
              </a:rPr>
              <a:t>3</a:t>
            </a:r>
            <a:r>
              <a:rPr lang="en-US" sz="2000" b="1" dirty="0">
                <a:solidFill>
                  <a:schemeClr val="bg1"/>
                </a:solidFill>
                <a:latin typeface="宋体" panose="02010600030101010101" pitchFamily="2" charset="-122"/>
                <a:ea typeface="宋体" panose="02010600030101010101" pitchFamily="2" charset="-122"/>
              </a:rPr>
              <a:t>. </a:t>
            </a:r>
            <a:r>
              <a:rPr sz="2000" b="1" dirty="0">
                <a:solidFill>
                  <a:schemeClr val="bg1"/>
                </a:solidFill>
                <a:latin typeface="宋体" panose="02010600030101010101" pitchFamily="2" charset="-122"/>
                <a:ea typeface="宋体" panose="02010600030101010101" pitchFamily="2" charset="-122"/>
              </a:rPr>
              <a:t>以</a:t>
            </a:r>
            <a:r>
              <a:rPr lang="zh-CN" sz="2000" b="1" dirty="0">
                <a:solidFill>
                  <a:schemeClr val="bg1"/>
                </a:solidFill>
                <a:latin typeface="宋体" panose="02010600030101010101" pitchFamily="2" charset="-122"/>
                <a:ea typeface="宋体" panose="02010600030101010101" pitchFamily="2" charset="-122"/>
              </a:rPr>
              <a:t>下</a:t>
            </a:r>
            <a:r>
              <a:rPr sz="2000" b="1" dirty="0">
                <a:solidFill>
                  <a:schemeClr val="bg1"/>
                </a:solidFill>
                <a:latin typeface="宋体" panose="02010600030101010101" pitchFamily="2" charset="-122"/>
                <a:ea typeface="宋体" panose="02010600030101010101" pitchFamily="2" charset="-122"/>
              </a:rPr>
              <a:t>哪些语言属于人工智能的编程语言？（多选题）</a:t>
            </a:r>
          </a:p>
          <a:p>
            <a:pPr lvl="1" algn="just">
              <a:lnSpc>
                <a:spcPct val="150000"/>
              </a:lnSpc>
            </a:pPr>
            <a:r>
              <a:rPr sz="2000" dirty="0">
                <a:solidFill>
                  <a:schemeClr val="bg1"/>
                </a:solidFill>
                <a:latin typeface="宋体" panose="02010600030101010101" pitchFamily="2" charset="-122"/>
                <a:ea typeface="宋体" panose="02010600030101010101" pitchFamily="2" charset="-122"/>
              </a:rPr>
              <a:t>A. Python       B. Java      C. C++      D. LISP</a:t>
            </a:r>
          </a:p>
        </p:txBody>
      </p:sp>
      <p:pic>
        <p:nvPicPr>
          <p:cNvPr id="6" name="图片 5"/>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041466" y="2622550"/>
            <a:ext cx="2150534" cy="161290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练习与思考</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sp>
        <p:nvSpPr>
          <p:cNvPr id="7" name="矩形 6"/>
          <p:cNvSpPr/>
          <p:nvPr/>
        </p:nvSpPr>
        <p:spPr>
          <a:xfrm>
            <a:off x="1260681" y="1296497"/>
            <a:ext cx="9786730" cy="4843145"/>
          </a:xfrm>
          <a:prstGeom prst="rect">
            <a:avLst/>
          </a:prstGeom>
        </p:spPr>
        <p:txBody>
          <a:bodyPr wrap="square">
            <a:spAutoFit/>
          </a:bodyPr>
          <a:lstStyle/>
          <a:p>
            <a:pPr algn="just">
              <a:lnSpc>
                <a:spcPct val="170000"/>
              </a:lnSpc>
            </a:pPr>
            <a:r>
              <a:rPr lang="zh-CN" altLang="en-US" sz="2400" b="1" dirty="0">
                <a:solidFill>
                  <a:schemeClr val="bg1"/>
                </a:solidFill>
                <a:latin typeface="宋体" panose="02010600030101010101" pitchFamily="2" charset="-122"/>
                <a:ea typeface="宋体" panose="02010600030101010101" pitchFamily="2" charset="-122"/>
              </a:rPr>
              <a:t>选择题：</a:t>
            </a:r>
          </a:p>
          <a:p>
            <a:pPr algn="just">
              <a:lnSpc>
                <a:spcPct val="170000"/>
              </a:lnSpc>
            </a:pPr>
            <a:r>
              <a:rPr sz="2000" b="1" dirty="0">
                <a:solidFill>
                  <a:schemeClr val="bg1"/>
                </a:solidFill>
                <a:latin typeface="宋体" panose="02010600030101010101" pitchFamily="2" charset="-122"/>
                <a:ea typeface="宋体" panose="02010600030101010101" pitchFamily="2" charset="-122"/>
              </a:rPr>
              <a:t>4</a:t>
            </a:r>
            <a:r>
              <a:rPr lang="en-US" sz="2000" b="1" dirty="0">
                <a:solidFill>
                  <a:schemeClr val="bg1"/>
                </a:solidFill>
                <a:latin typeface="宋体" panose="02010600030101010101" pitchFamily="2" charset="-122"/>
                <a:ea typeface="宋体" panose="02010600030101010101" pitchFamily="2" charset="-122"/>
              </a:rPr>
              <a:t>. </a:t>
            </a:r>
            <a:r>
              <a:rPr sz="2000" b="1" dirty="0">
                <a:solidFill>
                  <a:schemeClr val="bg1"/>
                </a:solidFill>
                <a:latin typeface="宋体" panose="02010600030101010101" pitchFamily="2" charset="-122"/>
                <a:ea typeface="宋体" panose="02010600030101010101" pitchFamily="2" charset="-122"/>
              </a:rPr>
              <a:t>以下哪项属于知识图谱的正常步骤？ </a:t>
            </a:r>
          </a:p>
          <a:p>
            <a:pPr lvl="1" algn="just">
              <a:lnSpc>
                <a:spcPct val="170000"/>
              </a:lnSpc>
            </a:pPr>
            <a:r>
              <a:rPr sz="2000" dirty="0">
                <a:solidFill>
                  <a:schemeClr val="bg1"/>
                </a:solidFill>
                <a:latin typeface="宋体" panose="02010600030101010101" pitchFamily="2" charset="-122"/>
                <a:ea typeface="宋体" panose="02010600030101010101" pitchFamily="2" charset="-122"/>
              </a:rPr>
              <a:t>A</a:t>
            </a:r>
            <a:r>
              <a:rPr lang="en-US" sz="2000" dirty="0">
                <a:solidFill>
                  <a:schemeClr val="bg1"/>
                </a:solidFill>
                <a:latin typeface="宋体" panose="02010600030101010101" pitchFamily="2" charset="-122"/>
                <a:ea typeface="宋体" panose="02010600030101010101" pitchFamily="2" charset="-122"/>
              </a:rPr>
              <a:t>. </a:t>
            </a:r>
            <a:r>
              <a:rPr sz="2000" dirty="0">
                <a:solidFill>
                  <a:schemeClr val="bg1"/>
                </a:solidFill>
                <a:latin typeface="宋体" panose="02010600030101010101" pitchFamily="2" charset="-122"/>
                <a:ea typeface="宋体" panose="02010600030101010101" pitchFamily="2" charset="-122"/>
              </a:rPr>
              <a:t>知识融合—知识表示—知识抽取</a:t>
            </a:r>
          </a:p>
          <a:p>
            <a:pPr lvl="1" algn="just">
              <a:lnSpc>
                <a:spcPct val="170000"/>
              </a:lnSpc>
            </a:pPr>
            <a:r>
              <a:rPr sz="2000" dirty="0">
                <a:solidFill>
                  <a:schemeClr val="bg1"/>
                </a:solidFill>
                <a:latin typeface="宋体" panose="02010600030101010101" pitchFamily="2" charset="-122"/>
                <a:ea typeface="宋体" panose="02010600030101010101" pitchFamily="2" charset="-122"/>
              </a:rPr>
              <a:t>B. 知识抽取—知识表示—知识融合</a:t>
            </a:r>
          </a:p>
          <a:p>
            <a:pPr lvl="1" algn="just">
              <a:lnSpc>
                <a:spcPct val="170000"/>
              </a:lnSpc>
            </a:pPr>
            <a:r>
              <a:rPr sz="2000" dirty="0">
                <a:solidFill>
                  <a:schemeClr val="bg1"/>
                </a:solidFill>
                <a:latin typeface="宋体" panose="02010600030101010101" pitchFamily="2" charset="-122"/>
                <a:ea typeface="宋体" panose="02010600030101010101" pitchFamily="2" charset="-122"/>
              </a:rPr>
              <a:t>C. 知识表示—知识抽取—知识融合</a:t>
            </a:r>
          </a:p>
          <a:p>
            <a:pPr lvl="1" algn="just">
              <a:lnSpc>
                <a:spcPct val="170000"/>
              </a:lnSpc>
            </a:pPr>
            <a:r>
              <a:rPr sz="2000" dirty="0">
                <a:solidFill>
                  <a:schemeClr val="bg1"/>
                </a:solidFill>
                <a:latin typeface="宋体" panose="02010600030101010101" pitchFamily="2" charset="-122"/>
                <a:ea typeface="宋体" panose="02010600030101010101" pitchFamily="2" charset="-122"/>
              </a:rPr>
              <a:t>D. 知识抽取—知识融合—知识表示</a:t>
            </a:r>
          </a:p>
          <a:p>
            <a:pPr algn="just">
              <a:lnSpc>
                <a:spcPct val="170000"/>
              </a:lnSpc>
            </a:pPr>
            <a:r>
              <a:rPr lang="en-US" sz="2000" b="1" dirty="0">
                <a:solidFill>
                  <a:schemeClr val="bg1"/>
                </a:solidFill>
                <a:latin typeface="宋体" panose="02010600030101010101" pitchFamily="2" charset="-122"/>
                <a:ea typeface="宋体" panose="02010600030101010101" pitchFamily="2" charset="-122"/>
              </a:rPr>
              <a:t>5. </a:t>
            </a:r>
            <a:r>
              <a:rPr sz="2000" b="1" dirty="0">
                <a:solidFill>
                  <a:schemeClr val="bg1"/>
                </a:solidFill>
                <a:latin typeface="宋体" panose="02010600030101010101" pitchFamily="2" charset="-122"/>
                <a:ea typeface="宋体" panose="02010600030101010101" pitchFamily="2" charset="-122"/>
              </a:rPr>
              <a:t>以下哪些应用属于知识图谱的行业应用？（多选题）  </a:t>
            </a:r>
          </a:p>
          <a:p>
            <a:pPr lvl="1" algn="just">
              <a:lnSpc>
                <a:spcPct val="170000"/>
              </a:lnSpc>
            </a:pPr>
            <a:r>
              <a:rPr sz="2000" dirty="0">
                <a:solidFill>
                  <a:schemeClr val="bg1"/>
                </a:solidFill>
                <a:latin typeface="宋体" panose="02010600030101010101" pitchFamily="2" charset="-122"/>
                <a:ea typeface="宋体" panose="02010600030101010101" pitchFamily="2" charset="-122"/>
              </a:rPr>
              <a:t>A. 今日头条      B. 淘宝     C. Google     D. 百度</a:t>
            </a:r>
          </a:p>
          <a:p>
            <a:pPr algn="just">
              <a:lnSpc>
                <a:spcPct val="150000"/>
              </a:lnSpc>
            </a:pPr>
            <a:endParaRPr lang="zh-CN" altLang="en-US" sz="2000" dirty="0">
              <a:solidFill>
                <a:schemeClr val="bg1"/>
              </a:solidFill>
              <a:latin typeface="宋体" panose="02010600030101010101" pitchFamily="2" charset="-122"/>
              <a:ea typeface="宋体" panose="02010600030101010101" pitchFamily="2" charset="-122"/>
            </a:endParaRPr>
          </a:p>
        </p:txBody>
      </p:sp>
      <p:pic>
        <p:nvPicPr>
          <p:cNvPr id="9" name="图片 8"/>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041466" y="2622550"/>
            <a:ext cx="2150534" cy="161290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练习与思考</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sp>
        <p:nvSpPr>
          <p:cNvPr id="7" name="矩形 6"/>
          <p:cNvSpPr/>
          <p:nvPr/>
        </p:nvSpPr>
        <p:spPr>
          <a:xfrm>
            <a:off x="1260475" y="1296670"/>
            <a:ext cx="8433435" cy="4079240"/>
          </a:xfrm>
          <a:prstGeom prst="rect">
            <a:avLst/>
          </a:prstGeom>
        </p:spPr>
        <p:txBody>
          <a:bodyPr wrap="square">
            <a:spAutoFit/>
          </a:bodyPr>
          <a:lstStyle/>
          <a:p>
            <a:pPr>
              <a:lnSpc>
                <a:spcPct val="180000"/>
              </a:lnSpc>
            </a:pPr>
            <a:r>
              <a:rPr lang="zh-CN" altLang="en-US" sz="2400" b="1" dirty="0">
                <a:solidFill>
                  <a:schemeClr val="bg1"/>
                </a:solidFill>
                <a:latin typeface="宋体" panose="02010600030101010101" pitchFamily="2" charset="-122"/>
                <a:ea typeface="宋体" panose="02010600030101010101" pitchFamily="2" charset="-122"/>
              </a:rPr>
              <a:t>判断题：</a:t>
            </a:r>
          </a:p>
          <a:p>
            <a:pPr>
              <a:lnSpc>
                <a:spcPct val="180000"/>
              </a:lnSpc>
            </a:pPr>
            <a:r>
              <a:rPr sz="2000" dirty="0">
                <a:solidFill>
                  <a:schemeClr val="bg1"/>
                </a:solidFill>
                <a:latin typeface="宋体" panose="02010600030101010101" pitchFamily="2" charset="-122"/>
                <a:ea typeface="宋体" panose="02010600030101010101" pitchFamily="2" charset="-122"/>
              </a:rPr>
              <a:t>1</a:t>
            </a:r>
            <a:r>
              <a:rPr lang="en-US" sz="2000" dirty="0">
                <a:solidFill>
                  <a:schemeClr val="bg1"/>
                </a:solidFill>
                <a:latin typeface="宋体" panose="02010600030101010101" pitchFamily="2" charset="-122"/>
                <a:ea typeface="宋体" panose="02010600030101010101" pitchFamily="2" charset="-122"/>
              </a:rPr>
              <a:t>. </a:t>
            </a:r>
            <a:r>
              <a:rPr sz="2000" dirty="0">
                <a:solidFill>
                  <a:schemeClr val="bg1"/>
                </a:solidFill>
                <a:latin typeface="宋体" panose="02010600030101010101" pitchFamily="2" charset="-122"/>
                <a:ea typeface="宋体" panose="02010600030101010101" pitchFamily="2" charset="-122"/>
              </a:rPr>
              <a:t>“文本分类”用于打击垃圾邮件上，属于自然语言处理的应用之一。  </a:t>
            </a:r>
          </a:p>
          <a:p>
            <a:pPr>
              <a:lnSpc>
                <a:spcPct val="180000"/>
              </a:lnSpc>
            </a:pPr>
            <a:r>
              <a:rPr sz="2000" dirty="0">
                <a:solidFill>
                  <a:schemeClr val="bg1"/>
                </a:solidFill>
                <a:latin typeface="宋体" panose="02010600030101010101" pitchFamily="2" charset="-122"/>
                <a:ea typeface="宋体" panose="02010600030101010101" pitchFamily="2" charset="-122"/>
              </a:rPr>
              <a:t>2</a:t>
            </a:r>
            <a:r>
              <a:rPr lang="en-US" sz="2000" dirty="0">
                <a:solidFill>
                  <a:schemeClr val="bg1"/>
                </a:solidFill>
                <a:latin typeface="宋体" panose="02010600030101010101" pitchFamily="2" charset="-122"/>
                <a:ea typeface="宋体" panose="02010600030101010101" pitchFamily="2" charset="-122"/>
              </a:rPr>
              <a:t>. </a:t>
            </a:r>
            <a:r>
              <a:rPr sz="2000" dirty="0">
                <a:solidFill>
                  <a:schemeClr val="bg1"/>
                </a:solidFill>
                <a:latin typeface="宋体" panose="02010600030101010101" pitchFamily="2" charset="-122"/>
                <a:ea typeface="宋体" panose="02010600030101010101" pitchFamily="2" charset="-122"/>
              </a:rPr>
              <a:t>自然语言处理的最终目标是为了弥补人类交流与计算机理解（机器语言）之间的差距。 </a:t>
            </a:r>
          </a:p>
          <a:p>
            <a:pPr>
              <a:lnSpc>
                <a:spcPct val="180000"/>
              </a:lnSpc>
            </a:pPr>
            <a:r>
              <a:rPr sz="2000" dirty="0">
                <a:solidFill>
                  <a:schemeClr val="bg1"/>
                </a:solidFill>
                <a:latin typeface="宋体" panose="02010600030101010101" pitchFamily="2" charset="-122"/>
                <a:ea typeface="宋体" panose="02010600030101010101" pitchFamily="2" charset="-122"/>
              </a:rPr>
              <a:t>3</a:t>
            </a:r>
            <a:r>
              <a:rPr lang="en-US" sz="2000" dirty="0">
                <a:solidFill>
                  <a:schemeClr val="bg1"/>
                </a:solidFill>
                <a:latin typeface="宋体" panose="02010600030101010101" pitchFamily="2" charset="-122"/>
                <a:ea typeface="宋体" panose="02010600030101010101" pitchFamily="2" charset="-122"/>
              </a:rPr>
              <a:t>. </a:t>
            </a:r>
            <a:r>
              <a:rPr sz="2000" dirty="0" err="1">
                <a:solidFill>
                  <a:schemeClr val="bg1"/>
                </a:solidFill>
                <a:latin typeface="宋体" panose="02010600030101010101" pitchFamily="2" charset="-122"/>
                <a:ea typeface="宋体" panose="02010600030101010101" pitchFamily="2" charset="-122"/>
              </a:rPr>
              <a:t>知识图谱的本质不是为了揭示实体之间的关系</a:t>
            </a:r>
            <a:r>
              <a:rPr sz="2000" dirty="0">
                <a:solidFill>
                  <a:schemeClr val="bg1"/>
                </a:solidFill>
                <a:latin typeface="宋体" panose="02010600030101010101" pitchFamily="2" charset="-122"/>
                <a:ea typeface="宋体" panose="02010600030101010101" pitchFamily="2" charset="-122"/>
              </a:rPr>
              <a:t>。   </a:t>
            </a:r>
          </a:p>
          <a:p>
            <a:pPr>
              <a:lnSpc>
                <a:spcPct val="180000"/>
              </a:lnSpc>
            </a:pPr>
            <a:r>
              <a:rPr sz="2000" dirty="0">
                <a:solidFill>
                  <a:schemeClr val="bg1"/>
                </a:solidFill>
                <a:latin typeface="宋体" panose="02010600030101010101" pitchFamily="2" charset="-122"/>
                <a:ea typeface="宋体" panose="02010600030101010101" pitchFamily="2" charset="-122"/>
              </a:rPr>
              <a:t>4</a:t>
            </a:r>
            <a:r>
              <a:rPr lang="en-US" sz="2000" dirty="0">
                <a:solidFill>
                  <a:schemeClr val="bg1"/>
                </a:solidFill>
                <a:latin typeface="宋体" panose="02010600030101010101" pitchFamily="2" charset="-122"/>
                <a:ea typeface="宋体" panose="02010600030101010101" pitchFamily="2" charset="-122"/>
              </a:rPr>
              <a:t>. </a:t>
            </a:r>
            <a:r>
              <a:rPr sz="2000" dirty="0" err="1">
                <a:solidFill>
                  <a:schemeClr val="bg1"/>
                </a:solidFill>
                <a:latin typeface="宋体" panose="02010600030101010101" pitchFamily="2" charset="-122"/>
                <a:ea typeface="宋体" panose="02010600030101010101" pitchFamily="2" charset="-122"/>
              </a:rPr>
              <a:t>只有业务数据化进程的完成，才能真正进入到业务智能化，依靠数据去改变业务、指导决策</a:t>
            </a:r>
            <a:r>
              <a:rPr sz="2000" dirty="0">
                <a:solidFill>
                  <a:schemeClr val="bg1"/>
                </a:solidFill>
                <a:latin typeface="宋体" panose="02010600030101010101" pitchFamily="2" charset="-122"/>
                <a:ea typeface="宋体" panose="02010600030101010101" pitchFamily="2" charset="-122"/>
              </a:rPr>
              <a:t>。  </a:t>
            </a:r>
          </a:p>
        </p:txBody>
      </p:sp>
      <p:pic>
        <p:nvPicPr>
          <p:cNvPr id="9" name="图片 8"/>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041466" y="2622550"/>
            <a:ext cx="2150534" cy="16129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内容概览</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grpSp>
        <p:nvGrpSpPr>
          <p:cNvPr id="2" name="Page"/>
          <p:cNvGrpSpPr/>
          <p:nvPr/>
        </p:nvGrpSpPr>
        <p:grpSpPr>
          <a:xfrm>
            <a:off x="1035685" y="1208405"/>
            <a:ext cx="10287635" cy="4997450"/>
            <a:chOff x="373748" y="12000"/>
            <a:chExt cx="6397252" cy="2506875"/>
          </a:xfrm>
        </p:grpSpPr>
        <p:sp>
          <p:nvSpPr>
            <p:cNvPr id="3" name="MMConnector"/>
            <p:cNvSpPr/>
            <p:nvPr/>
          </p:nvSpPr>
          <p:spPr>
            <a:xfrm>
              <a:off x="1087500" y="1693875"/>
              <a:ext cx="575428" cy="606314"/>
            </a:xfrm>
            <a:custGeom>
              <a:avLst/>
              <a:gdLst/>
              <a:ahLst/>
              <a:cxnLst/>
              <a:rect l="0" t="0" r="0" b="0"/>
              <a:pathLst>
                <a:path w="575428" h="606314">
                  <a:moveTo>
                    <a:pt x="-58547" y="-116382"/>
                  </a:moveTo>
                  <a:cubicBezTo>
                    <a:pt x="-52247" y="-103797"/>
                    <a:pt x="-46083" y="-91169"/>
                    <a:pt x="-39967" y="-78531"/>
                  </a:cubicBezTo>
                  <a:cubicBezTo>
                    <a:pt x="-33852" y="-65893"/>
                    <a:pt x="-27786" y="-53246"/>
                    <a:pt x="-21747" y="-40600"/>
                  </a:cubicBezTo>
                  <a:cubicBezTo>
                    <a:pt x="-15707" y="-27954"/>
                    <a:pt x="-9694" y="-15309"/>
                    <a:pt x="-3669" y="-2682"/>
                  </a:cubicBezTo>
                  <a:cubicBezTo>
                    <a:pt x="2356" y="9944"/>
                    <a:pt x="8393" y="22553"/>
                    <a:pt x="14475" y="35129"/>
                  </a:cubicBezTo>
                  <a:cubicBezTo>
                    <a:pt x="20557" y="47704"/>
                    <a:pt x="26684" y="60247"/>
                    <a:pt x="32891" y="72738"/>
                  </a:cubicBezTo>
                  <a:cubicBezTo>
                    <a:pt x="39098" y="85230"/>
                    <a:pt x="45386" y="97671"/>
                    <a:pt x="51789" y="110042"/>
                  </a:cubicBezTo>
                  <a:cubicBezTo>
                    <a:pt x="58192" y="122413"/>
                    <a:pt x="64711" y="134713"/>
                    <a:pt x="71385" y="146918"/>
                  </a:cubicBezTo>
                  <a:cubicBezTo>
                    <a:pt x="78058" y="159123"/>
                    <a:pt x="84885" y="171234"/>
                    <a:pt x="91907" y="183220"/>
                  </a:cubicBezTo>
                  <a:cubicBezTo>
                    <a:pt x="98929" y="195206"/>
                    <a:pt x="106145" y="207068"/>
                    <a:pt x="113599" y="218767"/>
                  </a:cubicBezTo>
                  <a:cubicBezTo>
                    <a:pt x="121053" y="230467"/>
                    <a:pt x="128745" y="242004"/>
                    <a:pt x="136719" y="253332"/>
                  </a:cubicBezTo>
                  <a:cubicBezTo>
                    <a:pt x="144693" y="264659"/>
                    <a:pt x="152950" y="275777"/>
                    <a:pt x="161535" y="286625"/>
                  </a:cubicBezTo>
                  <a:cubicBezTo>
                    <a:pt x="170119" y="297472"/>
                    <a:pt x="179032" y="308050"/>
                    <a:pt x="188313" y="318284"/>
                  </a:cubicBezTo>
                  <a:cubicBezTo>
                    <a:pt x="197595" y="328517"/>
                    <a:pt x="207245" y="338407"/>
                    <a:pt x="217297" y="347863"/>
                  </a:cubicBezTo>
                  <a:cubicBezTo>
                    <a:pt x="227349" y="357320"/>
                    <a:pt x="237802" y="366344"/>
                    <a:pt x="248665" y="374839"/>
                  </a:cubicBezTo>
                  <a:cubicBezTo>
                    <a:pt x="259529" y="383334"/>
                    <a:pt x="270804" y="391299"/>
                    <a:pt x="282482" y="398640"/>
                  </a:cubicBezTo>
                  <a:cubicBezTo>
                    <a:pt x="294161" y="405980"/>
                    <a:pt x="306244" y="412695"/>
                    <a:pt x="318648" y="418714"/>
                  </a:cubicBezTo>
                  <a:cubicBezTo>
                    <a:pt x="331052" y="424732"/>
                    <a:pt x="343777" y="430054"/>
                    <a:pt x="356876" y="434625"/>
                  </a:cubicBezTo>
                  <a:cubicBezTo>
                    <a:pt x="369975" y="439195"/>
                    <a:pt x="383448" y="443015"/>
                    <a:pt x="396726" y="446142"/>
                  </a:cubicBezTo>
                  <a:cubicBezTo>
                    <a:pt x="410003" y="449268"/>
                    <a:pt x="423083" y="451702"/>
                    <a:pt x="437680" y="453280"/>
                  </a:cubicBezTo>
                  <a:cubicBezTo>
                    <a:pt x="452276" y="454858"/>
                    <a:pt x="468388" y="455581"/>
                    <a:pt x="484500" y="456303"/>
                  </a:cubicBezTo>
                  <a:cubicBezTo>
                    <a:pt x="486658" y="456400"/>
                    <a:pt x="488100" y="457725"/>
                    <a:pt x="488100" y="459375"/>
                  </a:cubicBezTo>
                  <a:cubicBezTo>
                    <a:pt x="488100" y="461025"/>
                    <a:pt x="486660" y="462493"/>
                    <a:pt x="484500" y="462447"/>
                  </a:cubicBezTo>
                  <a:cubicBezTo>
                    <a:pt x="468143" y="462095"/>
                    <a:pt x="451786" y="461744"/>
                    <a:pt x="436902" y="460517"/>
                  </a:cubicBezTo>
                  <a:cubicBezTo>
                    <a:pt x="422018" y="459291"/>
                    <a:pt x="408608" y="457189"/>
                    <a:pt x="394953" y="454368"/>
                  </a:cubicBezTo>
                  <a:cubicBezTo>
                    <a:pt x="381298" y="451547"/>
                    <a:pt x="367399" y="448006"/>
                    <a:pt x="353836" y="443679"/>
                  </a:cubicBezTo>
                  <a:cubicBezTo>
                    <a:pt x="340274" y="439353"/>
                    <a:pt x="327049" y="434240"/>
                    <a:pt x="314121" y="428395"/>
                  </a:cubicBezTo>
                  <a:cubicBezTo>
                    <a:pt x="301193" y="422549"/>
                    <a:pt x="288562" y="415970"/>
                    <a:pt x="276326" y="408734"/>
                  </a:cubicBezTo>
                  <a:cubicBezTo>
                    <a:pt x="264091" y="401498"/>
                    <a:pt x="252251" y="393604"/>
                    <a:pt x="240824" y="385157"/>
                  </a:cubicBezTo>
                  <a:cubicBezTo>
                    <a:pt x="229397" y="376710"/>
                    <a:pt x="218383" y="367709"/>
                    <a:pt x="207780" y="358261"/>
                  </a:cubicBezTo>
                  <a:cubicBezTo>
                    <a:pt x="197177" y="348813"/>
                    <a:pt x="186984" y="338917"/>
                    <a:pt x="177172" y="328670"/>
                  </a:cubicBezTo>
                  <a:cubicBezTo>
                    <a:pt x="167360" y="318423"/>
                    <a:pt x="157930" y="307825"/>
                    <a:pt x="148840" y="296956"/>
                  </a:cubicBezTo>
                  <a:cubicBezTo>
                    <a:pt x="139750" y="286087"/>
                    <a:pt x="131000" y="274948"/>
                    <a:pt x="122545" y="263602"/>
                  </a:cubicBezTo>
                  <a:cubicBezTo>
                    <a:pt x="114090" y="252256"/>
                    <a:pt x="105930" y="240704"/>
                    <a:pt x="98017" y="228996"/>
                  </a:cubicBezTo>
                  <a:cubicBezTo>
                    <a:pt x="90105" y="217289"/>
                    <a:pt x="82441" y="205426"/>
                    <a:pt x="74982" y="193448"/>
                  </a:cubicBezTo>
                  <a:cubicBezTo>
                    <a:pt x="67522" y="181470"/>
                    <a:pt x="60267" y="169376"/>
                    <a:pt x="53175" y="157199"/>
                  </a:cubicBezTo>
                  <a:cubicBezTo>
                    <a:pt x="46082" y="145021"/>
                    <a:pt x="39153" y="132761"/>
                    <a:pt x="32348" y="120442"/>
                  </a:cubicBezTo>
                  <a:cubicBezTo>
                    <a:pt x="25543" y="108124"/>
                    <a:pt x="18863" y="95748"/>
                    <a:pt x="12271" y="83336"/>
                  </a:cubicBezTo>
                  <a:cubicBezTo>
                    <a:pt x="5679" y="70924"/>
                    <a:pt x="-824" y="58477"/>
                    <a:pt x="-7273" y="46013"/>
                  </a:cubicBezTo>
                  <a:cubicBezTo>
                    <a:pt x="-13723" y="33549"/>
                    <a:pt x="-20118" y="21069"/>
                    <a:pt x="-26492" y="8591"/>
                  </a:cubicBezTo>
                  <a:cubicBezTo>
                    <a:pt x="-32867" y="-3887"/>
                    <a:pt x="-39219" y="-16364"/>
                    <a:pt x="-45587" y="-28819"/>
                  </a:cubicBezTo>
                  <a:cubicBezTo>
                    <a:pt x="-51954" y="-41274"/>
                    <a:pt x="-58336" y="-53707"/>
                    <a:pt x="-64756" y="-66107"/>
                  </a:cubicBezTo>
                  <a:cubicBezTo>
                    <a:pt x="-71176" y="-78507"/>
                    <a:pt x="-77633" y="-90874"/>
                    <a:pt x="-84203" y="-103156"/>
                  </a:cubicBezTo>
                  <a:cubicBezTo>
                    <a:pt x="-90773" y="-115438"/>
                    <a:pt x="-97455" y="-127635"/>
                    <a:pt x="-104138" y="-139832"/>
                  </a:cubicBezTo>
                  <a:cubicBezTo>
                    <a:pt x="-109327" y="-149304"/>
                    <a:pt x="-106722" y="-158881"/>
                    <a:pt x="-99457" y="-162790"/>
                  </a:cubicBezTo>
                  <a:cubicBezTo>
                    <a:pt x="-92192" y="-166699"/>
                    <a:pt x="-82650" y="-163655"/>
                    <a:pt x="-77719" y="-154046"/>
                  </a:cubicBezTo>
                  <a:cubicBezTo>
                    <a:pt x="-71283" y="-141506"/>
                    <a:pt x="-64848" y="-128966"/>
                    <a:pt x="-58547" y="-116382"/>
                  </a:cubicBezTo>
                  <a:close/>
                </a:path>
              </a:pathLst>
            </a:custGeom>
            <a:solidFill>
              <a:srgbClr val="01928F"/>
            </a:solidFill>
            <a:ln w="6000" cap="rnd">
              <a:solidFill>
                <a:srgbClr val="01928F"/>
              </a:solidFill>
              <a:round/>
            </a:ln>
          </p:spPr>
        </p:sp>
        <p:sp>
          <p:nvSpPr>
            <p:cNvPr id="5" name="MMConnector"/>
            <p:cNvSpPr/>
            <p:nvPr/>
          </p:nvSpPr>
          <p:spPr>
            <a:xfrm>
              <a:off x="2610000" y="1908375"/>
              <a:ext cx="162000" cy="489750"/>
            </a:xfrm>
            <a:custGeom>
              <a:avLst/>
              <a:gdLst/>
              <a:ahLst/>
              <a:cxnLst/>
              <a:rect l="0" t="0" r="0" b="0"/>
              <a:pathLst>
                <a:path w="162000" h="489750" fill="none">
                  <a:moveTo>
                    <a:pt x="-81000" y="244875"/>
                  </a:moveTo>
                  <a:cubicBezTo>
                    <a:pt x="28868" y="244875"/>
                    <a:pt x="-72758" y="-244875"/>
                    <a:pt x="81000" y="-244875"/>
                  </a:cubicBezTo>
                </a:path>
              </a:pathLst>
            </a:custGeom>
            <a:noFill/>
            <a:ln w="12000" cap="rnd">
              <a:solidFill>
                <a:srgbClr val="01928F"/>
              </a:solidFill>
              <a:round/>
            </a:ln>
          </p:spPr>
        </p:sp>
        <p:sp>
          <p:nvSpPr>
            <p:cNvPr id="6" name="MMConnector"/>
            <p:cNvSpPr/>
            <p:nvPr/>
          </p:nvSpPr>
          <p:spPr>
            <a:xfrm>
              <a:off x="2610000" y="2076750"/>
              <a:ext cx="162000" cy="153000"/>
            </a:xfrm>
            <a:custGeom>
              <a:avLst/>
              <a:gdLst/>
              <a:ahLst/>
              <a:cxnLst/>
              <a:rect l="0" t="0" r="0" b="0"/>
              <a:pathLst>
                <a:path w="162000" h="153000" fill="none">
                  <a:moveTo>
                    <a:pt x="-81000" y="76500"/>
                  </a:moveTo>
                  <a:cubicBezTo>
                    <a:pt x="1414" y="76500"/>
                    <a:pt x="-8700" y="-76500"/>
                    <a:pt x="81000" y="-76500"/>
                  </a:cubicBezTo>
                </a:path>
              </a:pathLst>
            </a:custGeom>
            <a:noFill/>
            <a:ln w="12000" cap="rnd">
              <a:solidFill>
                <a:srgbClr val="01928F"/>
              </a:solidFill>
              <a:round/>
            </a:ln>
          </p:spPr>
        </p:sp>
        <p:sp>
          <p:nvSpPr>
            <p:cNvPr id="7" name="MMConnector"/>
            <p:cNvSpPr/>
            <p:nvPr/>
          </p:nvSpPr>
          <p:spPr>
            <a:xfrm>
              <a:off x="2610000" y="2275125"/>
              <a:ext cx="162000" cy="243750"/>
            </a:xfrm>
            <a:custGeom>
              <a:avLst/>
              <a:gdLst/>
              <a:ahLst/>
              <a:cxnLst/>
              <a:rect l="0" t="0" r="0" b="0"/>
              <a:pathLst>
                <a:path w="162000" h="243750" fill="none">
                  <a:moveTo>
                    <a:pt x="-81000" y="-121875"/>
                  </a:moveTo>
                  <a:cubicBezTo>
                    <a:pt x="10874" y="-121875"/>
                    <a:pt x="-30773" y="121875"/>
                    <a:pt x="81000" y="121875"/>
                  </a:cubicBezTo>
                </a:path>
              </a:pathLst>
            </a:custGeom>
            <a:noFill/>
            <a:ln w="12000" cap="rnd">
              <a:solidFill>
                <a:srgbClr val="01928F"/>
              </a:solidFill>
              <a:round/>
            </a:ln>
          </p:spPr>
        </p:sp>
        <p:sp>
          <p:nvSpPr>
            <p:cNvPr id="8" name="MMConnector"/>
            <p:cNvSpPr/>
            <p:nvPr/>
          </p:nvSpPr>
          <p:spPr>
            <a:xfrm>
              <a:off x="1087500" y="1305750"/>
              <a:ext cx="382328" cy="53693"/>
            </a:xfrm>
            <a:custGeom>
              <a:avLst/>
              <a:gdLst/>
              <a:ahLst/>
              <a:cxnLst/>
              <a:rect l="0" t="0" r="0" b="0"/>
              <a:pathLst>
                <a:path w="382328" h="53693">
                  <a:moveTo>
                    <a:pt x="146111" y="13595"/>
                  </a:moveTo>
                  <a:cubicBezTo>
                    <a:pt x="159627" y="17086"/>
                    <a:pt x="173152" y="20491"/>
                    <a:pt x="186699" y="23793"/>
                  </a:cubicBezTo>
                  <a:cubicBezTo>
                    <a:pt x="200245" y="27095"/>
                    <a:pt x="213811" y="30293"/>
                    <a:pt x="227401" y="33353"/>
                  </a:cubicBezTo>
                  <a:cubicBezTo>
                    <a:pt x="240992" y="36413"/>
                    <a:pt x="254606" y="39334"/>
                    <a:pt x="268265" y="42088"/>
                  </a:cubicBezTo>
                  <a:cubicBezTo>
                    <a:pt x="281924" y="44842"/>
                    <a:pt x="295628" y="47429"/>
                    <a:pt x="309321" y="49822"/>
                  </a:cubicBezTo>
                  <a:cubicBezTo>
                    <a:pt x="323015" y="52214"/>
                    <a:pt x="336698" y="54411"/>
                    <a:pt x="350586" y="56395"/>
                  </a:cubicBezTo>
                  <a:cubicBezTo>
                    <a:pt x="364473" y="58380"/>
                    <a:pt x="378565" y="60151"/>
                    <a:pt x="392056" y="61673"/>
                  </a:cubicBezTo>
                  <a:cubicBezTo>
                    <a:pt x="405546" y="63194"/>
                    <a:pt x="418434" y="64465"/>
                    <a:pt x="433712" y="65545"/>
                  </a:cubicBezTo>
                  <a:cubicBezTo>
                    <a:pt x="448990" y="66626"/>
                    <a:pt x="466657" y="67516"/>
                    <a:pt x="475520" y="67935"/>
                  </a:cubicBezTo>
                  <a:cubicBezTo>
                    <a:pt x="484383" y="68355"/>
                    <a:pt x="484441" y="68302"/>
                    <a:pt x="484500" y="68250"/>
                  </a:cubicBezTo>
                  <a:cubicBezTo>
                    <a:pt x="486112" y="66812"/>
                    <a:pt x="488100" y="69600"/>
                    <a:pt x="488100" y="71250"/>
                  </a:cubicBezTo>
                  <a:cubicBezTo>
                    <a:pt x="488100" y="72900"/>
                    <a:pt x="485974" y="72671"/>
                    <a:pt x="484500" y="74250"/>
                  </a:cubicBezTo>
                  <a:cubicBezTo>
                    <a:pt x="484448" y="74306"/>
                    <a:pt x="484395" y="74362"/>
                    <a:pt x="475468" y="74494"/>
                  </a:cubicBezTo>
                  <a:cubicBezTo>
                    <a:pt x="466541" y="74625"/>
                    <a:pt x="448740" y="74833"/>
                    <a:pt x="433309" y="74700"/>
                  </a:cubicBezTo>
                  <a:cubicBezTo>
                    <a:pt x="417878" y="74566"/>
                    <a:pt x="404819" y="74093"/>
                    <a:pt x="391129" y="73404"/>
                  </a:cubicBezTo>
                  <a:cubicBezTo>
                    <a:pt x="377439" y="72715"/>
                    <a:pt x="363120" y="71810"/>
                    <a:pt x="348985" y="70678"/>
                  </a:cubicBezTo>
                  <a:cubicBezTo>
                    <a:pt x="334851" y="69546"/>
                    <a:pt x="320901" y="68186"/>
                    <a:pt x="306927" y="66629"/>
                  </a:cubicBezTo>
                  <a:cubicBezTo>
                    <a:pt x="292953" y="65072"/>
                    <a:pt x="278954" y="63319"/>
                    <a:pt x="264993" y="61394"/>
                  </a:cubicBezTo>
                  <a:cubicBezTo>
                    <a:pt x="251031" y="59470"/>
                    <a:pt x="237107" y="57374"/>
                    <a:pt x="223206" y="55139"/>
                  </a:cubicBezTo>
                  <a:cubicBezTo>
                    <a:pt x="209306" y="52904"/>
                    <a:pt x="195429" y="50528"/>
                    <a:pt x="181577" y="48049"/>
                  </a:cubicBezTo>
                  <a:cubicBezTo>
                    <a:pt x="167725" y="45570"/>
                    <a:pt x="153899" y="42987"/>
                    <a:pt x="140100" y="40322"/>
                  </a:cubicBezTo>
                  <a:cubicBezTo>
                    <a:pt x="126301" y="37658"/>
                    <a:pt x="112530" y="34910"/>
                    <a:pt x="98759" y="32163"/>
                  </a:cubicBezTo>
                  <a:cubicBezTo>
                    <a:pt x="88168" y="30051"/>
                    <a:pt x="82767" y="21495"/>
                    <a:pt x="84644" y="13462"/>
                  </a:cubicBezTo>
                  <a:cubicBezTo>
                    <a:pt x="86520" y="5428"/>
                    <a:pt x="95144" y="185"/>
                    <a:pt x="105584" y="2950"/>
                  </a:cubicBezTo>
                  <a:cubicBezTo>
                    <a:pt x="119090" y="6527"/>
                    <a:pt x="132595" y="10103"/>
                    <a:pt x="146111" y="13595"/>
                  </a:cubicBezTo>
                  <a:close/>
                </a:path>
              </a:pathLst>
            </a:custGeom>
            <a:solidFill>
              <a:srgbClr val="5FB7F1"/>
            </a:solidFill>
            <a:ln w="6000" cap="rnd">
              <a:solidFill>
                <a:srgbClr val="5FB7F1"/>
              </a:solidFill>
              <a:round/>
            </a:ln>
          </p:spPr>
        </p:sp>
        <p:sp>
          <p:nvSpPr>
            <p:cNvPr id="9" name="MMConnector"/>
            <p:cNvSpPr/>
            <p:nvPr/>
          </p:nvSpPr>
          <p:spPr>
            <a:xfrm>
              <a:off x="2610000" y="1284375"/>
              <a:ext cx="162000" cy="185250"/>
            </a:xfrm>
            <a:custGeom>
              <a:avLst/>
              <a:gdLst/>
              <a:ahLst/>
              <a:cxnLst/>
              <a:rect l="0" t="0" r="0" b="0"/>
              <a:pathLst>
                <a:path w="162000" h="185250" fill="none">
                  <a:moveTo>
                    <a:pt x="-81000" y="92625"/>
                  </a:moveTo>
                  <a:cubicBezTo>
                    <a:pt x="4898" y="92625"/>
                    <a:pt x="-16829" y="-92625"/>
                    <a:pt x="81000" y="-92625"/>
                  </a:cubicBezTo>
                </a:path>
              </a:pathLst>
            </a:custGeom>
            <a:noFill/>
            <a:ln w="12000" cap="rnd">
              <a:solidFill>
                <a:srgbClr val="5FB7F1"/>
              </a:solidFill>
              <a:round/>
            </a:ln>
          </p:spPr>
        </p:sp>
        <p:sp>
          <p:nvSpPr>
            <p:cNvPr id="10" name="MMConnector"/>
            <p:cNvSpPr/>
            <p:nvPr/>
          </p:nvSpPr>
          <p:spPr>
            <a:xfrm>
              <a:off x="1087500" y="931500"/>
              <a:ext cx="468279" cy="285000"/>
            </a:xfrm>
            <a:custGeom>
              <a:avLst/>
              <a:gdLst/>
              <a:ahLst/>
              <a:cxnLst/>
              <a:rect l="0" t="0" r="0" b="0"/>
              <a:pathLst>
                <a:path w="468279" h="285000">
                  <a:moveTo>
                    <a:pt x="32808" y="-59163"/>
                  </a:moveTo>
                  <a:cubicBezTo>
                    <a:pt x="42214" y="-69618"/>
                    <a:pt x="51715" y="-80023"/>
                    <a:pt x="61343" y="-90331"/>
                  </a:cubicBezTo>
                  <a:cubicBezTo>
                    <a:pt x="70971" y="-100639"/>
                    <a:pt x="80726" y="-110850"/>
                    <a:pt x="90657" y="-120912"/>
                  </a:cubicBezTo>
                  <a:cubicBezTo>
                    <a:pt x="100589" y="-130974"/>
                    <a:pt x="110696" y="-140885"/>
                    <a:pt x="121023" y="-150585"/>
                  </a:cubicBezTo>
                  <a:cubicBezTo>
                    <a:pt x="131350" y="-160284"/>
                    <a:pt x="141896" y="-169772"/>
                    <a:pt x="152700" y="-178977"/>
                  </a:cubicBezTo>
                  <a:cubicBezTo>
                    <a:pt x="163505" y="-188181"/>
                    <a:pt x="174568" y="-197102"/>
                    <a:pt x="185920" y="-205657"/>
                  </a:cubicBezTo>
                  <a:cubicBezTo>
                    <a:pt x="197271" y="-214213"/>
                    <a:pt x="208911" y="-222403"/>
                    <a:pt x="220850" y="-230139"/>
                  </a:cubicBezTo>
                  <a:cubicBezTo>
                    <a:pt x="232789" y="-237875"/>
                    <a:pt x="245028" y="-245157"/>
                    <a:pt x="257565" y="-251897"/>
                  </a:cubicBezTo>
                  <a:cubicBezTo>
                    <a:pt x="270102" y="-258637"/>
                    <a:pt x="282938" y="-264835"/>
                    <a:pt x="296004" y="-270416"/>
                  </a:cubicBezTo>
                  <a:cubicBezTo>
                    <a:pt x="309070" y="-275998"/>
                    <a:pt x="322366" y="-280963"/>
                    <a:pt x="335958" y="-285262"/>
                  </a:cubicBezTo>
                  <a:cubicBezTo>
                    <a:pt x="349550" y="-289561"/>
                    <a:pt x="363439" y="-293194"/>
                    <a:pt x="377088" y="-296152"/>
                  </a:cubicBezTo>
                  <a:cubicBezTo>
                    <a:pt x="390738" y="-299111"/>
                    <a:pt x="404149" y="-301396"/>
                    <a:pt x="418982" y="-303010"/>
                  </a:cubicBezTo>
                  <a:cubicBezTo>
                    <a:pt x="433816" y="-304624"/>
                    <a:pt x="450071" y="-305568"/>
                    <a:pt x="461228" y="-305954"/>
                  </a:cubicBezTo>
                  <a:cubicBezTo>
                    <a:pt x="472384" y="-306341"/>
                    <a:pt x="478442" y="-306170"/>
                    <a:pt x="484500" y="-306000"/>
                  </a:cubicBezTo>
                  <a:cubicBezTo>
                    <a:pt x="486659" y="-305939"/>
                    <a:pt x="488100" y="-304650"/>
                    <a:pt x="488100" y="-303000"/>
                  </a:cubicBezTo>
                  <a:cubicBezTo>
                    <a:pt x="488100" y="-301350"/>
                    <a:pt x="486660" y="-300031"/>
                    <a:pt x="484500" y="-300000"/>
                  </a:cubicBezTo>
                  <a:cubicBezTo>
                    <a:pt x="478508" y="-299915"/>
                    <a:pt x="472517" y="-299831"/>
                    <a:pt x="461550" y="-298987"/>
                  </a:cubicBezTo>
                  <a:cubicBezTo>
                    <a:pt x="450584" y="-298143"/>
                    <a:pt x="434642" y="-296540"/>
                    <a:pt x="420167" y="-294344"/>
                  </a:cubicBezTo>
                  <a:cubicBezTo>
                    <a:pt x="405692" y="-292149"/>
                    <a:pt x="392683" y="-289361"/>
                    <a:pt x="379496" y="-285914"/>
                  </a:cubicBezTo>
                  <a:cubicBezTo>
                    <a:pt x="366309" y="-282468"/>
                    <a:pt x="352945" y="-278361"/>
                    <a:pt x="339921" y="-273630"/>
                  </a:cubicBezTo>
                  <a:cubicBezTo>
                    <a:pt x="326897" y="-268898"/>
                    <a:pt x="314213" y="-263540"/>
                    <a:pt x="301789" y="-257602"/>
                  </a:cubicBezTo>
                  <a:cubicBezTo>
                    <a:pt x="289365" y="-251663"/>
                    <a:pt x="277201" y="-245144"/>
                    <a:pt x="265351" y="-238113"/>
                  </a:cubicBezTo>
                  <a:cubicBezTo>
                    <a:pt x="253500" y="-231083"/>
                    <a:pt x="241962" y="-223542"/>
                    <a:pt x="230726" y="-215568"/>
                  </a:cubicBezTo>
                  <a:cubicBezTo>
                    <a:pt x="219489" y="-207595"/>
                    <a:pt x="208553" y="-199190"/>
                    <a:pt x="197899" y="-190432"/>
                  </a:cubicBezTo>
                  <a:cubicBezTo>
                    <a:pt x="187245" y="-181674"/>
                    <a:pt x="176871" y="-172562"/>
                    <a:pt x="166744" y="-163170"/>
                  </a:cubicBezTo>
                  <a:cubicBezTo>
                    <a:pt x="156616" y="-153777"/>
                    <a:pt x="146735" y="-144103"/>
                    <a:pt x="137056" y="-134212"/>
                  </a:cubicBezTo>
                  <a:cubicBezTo>
                    <a:pt x="127378" y="-124321"/>
                    <a:pt x="117903" y="-114213"/>
                    <a:pt x="108585" y="-103940"/>
                  </a:cubicBezTo>
                  <a:cubicBezTo>
                    <a:pt x="99267" y="-93668"/>
                    <a:pt x="90106" y="-83231"/>
                    <a:pt x="81054" y="-72681"/>
                  </a:cubicBezTo>
                  <a:cubicBezTo>
                    <a:pt x="72002" y="-62131"/>
                    <a:pt x="63058" y="-51468"/>
                    <a:pt x="54178" y="-40719"/>
                  </a:cubicBezTo>
                  <a:cubicBezTo>
                    <a:pt x="45298" y="-29971"/>
                    <a:pt x="36482" y="-19137"/>
                    <a:pt x="27666" y="-8304"/>
                  </a:cubicBezTo>
                  <a:cubicBezTo>
                    <a:pt x="20849" y="73"/>
                    <a:pt x="10881" y="1067"/>
                    <a:pt x="4586" y="-4266"/>
                  </a:cubicBezTo>
                  <a:cubicBezTo>
                    <a:pt x="-1709" y="-9599"/>
                    <a:pt x="-2388" y="-19614"/>
                    <a:pt x="4776" y="-27696"/>
                  </a:cubicBezTo>
                  <a:cubicBezTo>
                    <a:pt x="14089" y="-38202"/>
                    <a:pt x="23401" y="-48708"/>
                    <a:pt x="32808" y="-59163"/>
                  </a:cubicBezTo>
                  <a:close/>
                </a:path>
              </a:pathLst>
            </a:custGeom>
            <a:solidFill>
              <a:srgbClr val="FF7575"/>
            </a:solidFill>
            <a:ln w="6000" cap="rnd">
              <a:solidFill>
                <a:srgbClr val="FF7575"/>
              </a:solidFill>
              <a:round/>
            </a:ln>
          </p:spPr>
        </p:sp>
        <p:sp>
          <p:nvSpPr>
            <p:cNvPr id="11" name="MMConnector"/>
            <p:cNvSpPr/>
            <p:nvPr/>
          </p:nvSpPr>
          <p:spPr>
            <a:xfrm>
              <a:off x="2562000" y="443625"/>
              <a:ext cx="162000" cy="369750"/>
            </a:xfrm>
            <a:custGeom>
              <a:avLst/>
              <a:gdLst/>
              <a:ahLst/>
              <a:cxnLst/>
              <a:rect l="0" t="0" r="0" b="0"/>
              <a:pathLst>
                <a:path w="162000" h="369750" fill="none">
                  <a:moveTo>
                    <a:pt x="-81000" y="184875"/>
                  </a:moveTo>
                  <a:cubicBezTo>
                    <a:pt x="21758" y="184875"/>
                    <a:pt x="-56168" y="-184875"/>
                    <a:pt x="81000" y="-184875"/>
                  </a:cubicBezTo>
                </a:path>
              </a:pathLst>
            </a:custGeom>
            <a:noFill/>
            <a:ln w="12000" cap="rnd">
              <a:solidFill>
                <a:srgbClr val="FF7575"/>
              </a:solidFill>
              <a:round/>
            </a:ln>
          </p:spPr>
        </p:sp>
        <p:sp>
          <p:nvSpPr>
            <p:cNvPr id="12" name="MMConnector"/>
            <p:cNvSpPr/>
            <p:nvPr/>
          </p:nvSpPr>
          <p:spPr>
            <a:xfrm>
              <a:off x="2610000" y="1376625"/>
              <a:ext cx="162000" cy="6000"/>
            </a:xfrm>
            <a:custGeom>
              <a:avLst/>
              <a:gdLst/>
              <a:ahLst/>
              <a:cxnLst/>
              <a:rect l="0" t="0" r="0" b="0"/>
              <a:pathLst>
                <a:path w="162000" h="6000" fill="none">
                  <a:moveTo>
                    <a:pt x="-81000" y="375"/>
                  </a:moveTo>
                  <a:cubicBezTo>
                    <a:pt x="-16200" y="375"/>
                    <a:pt x="32400" y="-375"/>
                    <a:pt x="81000" y="-375"/>
                  </a:cubicBezTo>
                </a:path>
              </a:pathLst>
            </a:custGeom>
            <a:noFill/>
            <a:ln w="12000" cap="rnd">
              <a:solidFill>
                <a:srgbClr val="5FB7F1"/>
              </a:solidFill>
              <a:round/>
            </a:ln>
          </p:spPr>
        </p:sp>
        <p:sp>
          <p:nvSpPr>
            <p:cNvPr id="13" name="MMConnector"/>
            <p:cNvSpPr/>
            <p:nvPr/>
          </p:nvSpPr>
          <p:spPr>
            <a:xfrm>
              <a:off x="3522000" y="1663500"/>
              <a:ext cx="162000" cy="6000"/>
            </a:xfrm>
            <a:custGeom>
              <a:avLst/>
              <a:gdLst/>
              <a:ahLst/>
              <a:cxnLst/>
              <a:rect l="0" t="0" r="0" b="0"/>
              <a:pathLst>
                <a:path w="162000" h="6000" fill="none">
                  <a:moveTo>
                    <a:pt x="-81000" y="0"/>
                  </a:moveTo>
                  <a:cubicBezTo>
                    <a:pt x="-16200" y="0"/>
                    <a:pt x="32400" y="0"/>
                    <a:pt x="81000" y="0"/>
                  </a:cubicBezTo>
                </a:path>
              </a:pathLst>
            </a:custGeom>
            <a:noFill/>
            <a:ln w="12000" cap="rnd">
              <a:solidFill>
                <a:srgbClr val="01928F"/>
              </a:solidFill>
              <a:round/>
            </a:ln>
          </p:spPr>
        </p:sp>
        <p:sp>
          <p:nvSpPr>
            <p:cNvPr id="14" name="MMConnector"/>
            <p:cNvSpPr/>
            <p:nvPr/>
          </p:nvSpPr>
          <p:spPr>
            <a:xfrm>
              <a:off x="3612000" y="1924125"/>
              <a:ext cx="162000" cy="152250"/>
            </a:xfrm>
            <a:custGeom>
              <a:avLst/>
              <a:gdLst/>
              <a:ahLst/>
              <a:cxnLst/>
              <a:rect l="0" t="0" r="0" b="0"/>
              <a:pathLst>
                <a:path w="162000" h="152250" fill="none">
                  <a:moveTo>
                    <a:pt x="-81000" y="76125"/>
                  </a:moveTo>
                  <a:cubicBezTo>
                    <a:pt x="1332" y="76125"/>
                    <a:pt x="-8508" y="-76125"/>
                    <a:pt x="81000" y="-76125"/>
                  </a:cubicBezTo>
                </a:path>
              </a:pathLst>
            </a:custGeom>
            <a:noFill/>
            <a:ln w="12000" cap="rnd">
              <a:solidFill>
                <a:srgbClr val="01928F"/>
              </a:solidFill>
              <a:round/>
            </a:ln>
          </p:spPr>
        </p:sp>
        <p:sp>
          <p:nvSpPr>
            <p:cNvPr id="15" name="MMConnector"/>
            <p:cNvSpPr/>
            <p:nvPr/>
          </p:nvSpPr>
          <p:spPr>
            <a:xfrm>
              <a:off x="3522000" y="2427000"/>
              <a:ext cx="162000" cy="60000"/>
            </a:xfrm>
            <a:custGeom>
              <a:avLst/>
              <a:gdLst/>
              <a:ahLst/>
              <a:cxnLst/>
              <a:rect l="0" t="0" r="0" b="0"/>
              <a:pathLst>
                <a:path w="162000" h="60000" fill="none">
                  <a:moveTo>
                    <a:pt x="-81000" y="-30000"/>
                  </a:moveTo>
                  <a:cubicBezTo>
                    <a:pt x="-9156" y="-30000"/>
                    <a:pt x="15965" y="30000"/>
                    <a:pt x="81000" y="30000"/>
                  </a:cubicBezTo>
                </a:path>
              </a:pathLst>
            </a:custGeom>
            <a:noFill/>
            <a:ln w="12000" cap="rnd">
              <a:solidFill>
                <a:srgbClr val="01928F"/>
              </a:solidFill>
              <a:round/>
            </a:ln>
          </p:spPr>
        </p:sp>
        <p:sp>
          <p:nvSpPr>
            <p:cNvPr id="16" name="MMConnector"/>
            <p:cNvSpPr/>
            <p:nvPr/>
          </p:nvSpPr>
          <p:spPr>
            <a:xfrm>
              <a:off x="3612000" y="2076375"/>
              <a:ext cx="162000" cy="152250"/>
            </a:xfrm>
            <a:custGeom>
              <a:avLst/>
              <a:gdLst/>
              <a:ahLst/>
              <a:cxnLst/>
              <a:rect l="0" t="0" r="0" b="0"/>
              <a:pathLst>
                <a:path w="162000" h="152250" fill="none">
                  <a:moveTo>
                    <a:pt x="-81000" y="-76125"/>
                  </a:moveTo>
                  <a:cubicBezTo>
                    <a:pt x="1332" y="-76125"/>
                    <a:pt x="-8508" y="76125"/>
                    <a:pt x="81000" y="76125"/>
                  </a:cubicBezTo>
                </a:path>
              </a:pathLst>
            </a:custGeom>
            <a:noFill/>
            <a:ln w="12000" cap="rnd">
              <a:solidFill>
                <a:srgbClr val="01928F"/>
              </a:solidFill>
              <a:round/>
            </a:ln>
          </p:spPr>
        </p:sp>
        <p:sp>
          <p:nvSpPr>
            <p:cNvPr id="17" name="MMConnector"/>
            <p:cNvSpPr/>
            <p:nvPr/>
          </p:nvSpPr>
          <p:spPr>
            <a:xfrm>
              <a:off x="2562000" y="582000"/>
              <a:ext cx="162000" cy="93000"/>
            </a:xfrm>
            <a:custGeom>
              <a:avLst/>
              <a:gdLst/>
              <a:ahLst/>
              <a:cxnLst/>
              <a:rect l="0" t="0" r="0" b="0"/>
              <a:pathLst>
                <a:path w="162000" h="93000" fill="none">
                  <a:moveTo>
                    <a:pt x="-81000" y="46500"/>
                  </a:moveTo>
                  <a:cubicBezTo>
                    <a:pt x="-5336" y="46500"/>
                    <a:pt x="7051" y="-46500"/>
                    <a:pt x="81000" y="-46500"/>
                  </a:cubicBezTo>
                </a:path>
              </a:pathLst>
            </a:custGeom>
            <a:noFill/>
            <a:ln w="12000" cap="rnd">
              <a:solidFill>
                <a:srgbClr val="FF7575"/>
              </a:solidFill>
              <a:round/>
            </a:ln>
          </p:spPr>
        </p:sp>
        <p:sp>
          <p:nvSpPr>
            <p:cNvPr id="1005" name="MMConnector"/>
            <p:cNvSpPr/>
            <p:nvPr/>
          </p:nvSpPr>
          <p:spPr>
            <a:xfrm>
              <a:off x="2562000" y="720375"/>
              <a:ext cx="162000" cy="183750"/>
            </a:xfrm>
            <a:custGeom>
              <a:avLst/>
              <a:gdLst/>
              <a:ahLst/>
              <a:cxnLst/>
              <a:rect l="0" t="0" r="0" b="0"/>
              <a:pathLst>
                <a:path w="162000" h="183750" fill="none">
                  <a:moveTo>
                    <a:pt x="-81000" y="-91875"/>
                  </a:moveTo>
                  <a:cubicBezTo>
                    <a:pt x="4739" y="-91875"/>
                    <a:pt x="-16457" y="91875"/>
                    <a:pt x="81000" y="91875"/>
                  </a:cubicBezTo>
                </a:path>
              </a:pathLst>
            </a:custGeom>
            <a:noFill/>
            <a:ln w="12000" cap="rnd">
              <a:solidFill>
                <a:srgbClr val="FF7575"/>
              </a:solidFill>
              <a:round/>
            </a:ln>
          </p:spPr>
        </p:sp>
        <p:sp>
          <p:nvSpPr>
            <p:cNvPr id="18" name="MMConnector"/>
            <p:cNvSpPr/>
            <p:nvPr/>
          </p:nvSpPr>
          <p:spPr>
            <a:xfrm>
              <a:off x="3642000" y="535500"/>
              <a:ext cx="162000" cy="6000"/>
            </a:xfrm>
            <a:custGeom>
              <a:avLst/>
              <a:gdLst/>
              <a:ahLst/>
              <a:cxnLst/>
              <a:rect l="0" t="0" r="0" b="0"/>
              <a:pathLst>
                <a:path w="162000" h="6000" fill="none">
                  <a:moveTo>
                    <a:pt x="-81000" y="0"/>
                  </a:moveTo>
                  <a:cubicBezTo>
                    <a:pt x="-16200" y="0"/>
                    <a:pt x="32400" y="0"/>
                    <a:pt x="81000" y="0"/>
                  </a:cubicBezTo>
                </a:path>
              </a:pathLst>
            </a:custGeom>
            <a:noFill/>
            <a:ln w="12000" cap="rnd">
              <a:solidFill>
                <a:srgbClr val="FF7575"/>
              </a:solidFill>
              <a:round/>
            </a:ln>
          </p:spPr>
        </p:sp>
        <p:sp>
          <p:nvSpPr>
            <p:cNvPr id="19" name="MMConnector"/>
            <p:cNvSpPr/>
            <p:nvPr/>
          </p:nvSpPr>
          <p:spPr>
            <a:xfrm>
              <a:off x="3462000" y="766125"/>
              <a:ext cx="162000" cy="92250"/>
            </a:xfrm>
            <a:custGeom>
              <a:avLst/>
              <a:gdLst/>
              <a:ahLst/>
              <a:cxnLst/>
              <a:rect l="0" t="0" r="0" b="0"/>
              <a:pathLst>
                <a:path w="162000" h="92250" fill="none">
                  <a:moveTo>
                    <a:pt x="-81000" y="46125"/>
                  </a:moveTo>
                  <a:cubicBezTo>
                    <a:pt x="-5422" y="46125"/>
                    <a:pt x="7252" y="-46125"/>
                    <a:pt x="81000" y="-46125"/>
                  </a:cubicBezTo>
                </a:path>
              </a:pathLst>
            </a:custGeom>
            <a:noFill/>
            <a:ln w="12000" cap="rnd">
              <a:solidFill>
                <a:srgbClr val="FF7575"/>
              </a:solidFill>
              <a:round/>
            </a:ln>
          </p:spPr>
        </p:sp>
        <p:sp>
          <p:nvSpPr>
            <p:cNvPr id="20" name="MMConnector"/>
            <p:cNvSpPr/>
            <p:nvPr/>
          </p:nvSpPr>
          <p:spPr>
            <a:xfrm>
              <a:off x="3462000" y="858375"/>
              <a:ext cx="162000" cy="92250"/>
            </a:xfrm>
            <a:custGeom>
              <a:avLst/>
              <a:gdLst/>
              <a:ahLst/>
              <a:cxnLst/>
              <a:rect l="0" t="0" r="0" b="0"/>
              <a:pathLst>
                <a:path w="162000" h="92250" fill="none">
                  <a:moveTo>
                    <a:pt x="-81000" y="-46125"/>
                  </a:moveTo>
                  <a:cubicBezTo>
                    <a:pt x="-5422" y="-46125"/>
                    <a:pt x="7252" y="46125"/>
                    <a:pt x="81000" y="46125"/>
                  </a:cubicBezTo>
                </a:path>
              </a:pathLst>
            </a:custGeom>
            <a:noFill/>
            <a:ln w="12000" cap="rnd">
              <a:solidFill>
                <a:srgbClr val="FF7575"/>
              </a:solidFill>
              <a:round/>
            </a:ln>
          </p:spPr>
        </p:sp>
        <p:sp>
          <p:nvSpPr>
            <p:cNvPr id="21" name="MMConnector"/>
            <p:cNvSpPr/>
            <p:nvPr/>
          </p:nvSpPr>
          <p:spPr>
            <a:xfrm>
              <a:off x="3552000" y="212625"/>
              <a:ext cx="162000" cy="92250"/>
            </a:xfrm>
            <a:custGeom>
              <a:avLst/>
              <a:gdLst/>
              <a:ahLst/>
              <a:cxnLst/>
              <a:rect l="0" t="0" r="0" b="0"/>
              <a:pathLst>
                <a:path w="162000" h="92250" fill="none">
                  <a:moveTo>
                    <a:pt x="-81000" y="46125"/>
                  </a:moveTo>
                  <a:cubicBezTo>
                    <a:pt x="-5422" y="46125"/>
                    <a:pt x="7252" y="-46125"/>
                    <a:pt x="81000" y="-46125"/>
                  </a:cubicBezTo>
                </a:path>
              </a:pathLst>
            </a:custGeom>
            <a:noFill/>
            <a:ln w="12000" cap="rnd">
              <a:solidFill>
                <a:srgbClr val="FF7575"/>
              </a:solidFill>
              <a:round/>
            </a:ln>
          </p:spPr>
        </p:sp>
        <p:sp>
          <p:nvSpPr>
            <p:cNvPr id="22" name="MMConnector"/>
            <p:cNvSpPr/>
            <p:nvPr/>
          </p:nvSpPr>
          <p:spPr>
            <a:xfrm>
              <a:off x="3552000" y="304875"/>
              <a:ext cx="162000" cy="92250"/>
            </a:xfrm>
            <a:custGeom>
              <a:avLst/>
              <a:gdLst/>
              <a:ahLst/>
              <a:cxnLst/>
              <a:rect l="0" t="0" r="0" b="0"/>
              <a:pathLst>
                <a:path w="162000" h="92250" fill="none">
                  <a:moveTo>
                    <a:pt x="-81000" y="-46125"/>
                  </a:moveTo>
                  <a:cubicBezTo>
                    <a:pt x="-5422" y="-46125"/>
                    <a:pt x="7252" y="46125"/>
                    <a:pt x="81000" y="46125"/>
                  </a:cubicBezTo>
                </a:path>
              </a:pathLst>
            </a:custGeom>
            <a:noFill/>
            <a:ln w="12000" cap="rnd">
              <a:solidFill>
                <a:srgbClr val="FF7575"/>
              </a:solidFill>
              <a:round/>
            </a:ln>
          </p:spPr>
        </p:sp>
        <p:sp>
          <p:nvSpPr>
            <p:cNvPr id="23" name="MainIdea"/>
            <p:cNvSpPr/>
            <p:nvPr/>
          </p:nvSpPr>
          <p:spPr>
            <a:xfrm>
              <a:off x="373748" y="913500"/>
              <a:ext cx="1182000" cy="642000"/>
            </a:xfrm>
            <a:custGeom>
              <a:avLst/>
              <a:gdLst>
                <a:gd name="rtl" fmla="*/ 225440 w 1182000"/>
                <a:gd name="rtt" fmla="*/ 101700 h 642000"/>
                <a:gd name="rtr" fmla="*/ 1106160 w 1182000"/>
                <a:gd name="rtb" fmla="*/ 533700 h 642000"/>
              </a:gdLst>
              <a:ahLst/>
              <a:cxnLst/>
              <a:rect l="rtl" t="rtt" r="rtr" b="rtb"/>
              <a:pathLst>
                <a:path w="1182000" h="642000">
                  <a:moveTo>
                    <a:pt x="370811" y="0"/>
                  </a:moveTo>
                  <a:lnTo>
                    <a:pt x="1182000" y="0"/>
                  </a:lnTo>
                  <a:lnTo>
                    <a:pt x="1182000" y="281853"/>
                  </a:lnTo>
                  <a:lnTo>
                    <a:pt x="1182000" y="360147"/>
                  </a:lnTo>
                  <a:cubicBezTo>
                    <a:pt x="1182000" y="515810"/>
                    <a:pt x="1055810" y="642000"/>
                    <a:pt x="925200" y="642000"/>
                  </a:cubicBezTo>
                  <a:lnTo>
                    <a:pt x="370811" y="642000"/>
                  </a:lnTo>
                  <a:lnTo>
                    <a:pt x="0" y="642000"/>
                  </a:lnTo>
                  <a:lnTo>
                    <a:pt x="0" y="281853"/>
                  </a:lnTo>
                  <a:cubicBezTo>
                    <a:pt x="0" y="126190"/>
                    <a:pt x="126190" y="0"/>
                    <a:pt x="256800" y="0"/>
                  </a:cubicBezTo>
                  <a:lnTo>
                    <a:pt x="370811" y="0"/>
                  </a:lnTo>
                  <a:close/>
                </a:path>
              </a:pathLst>
            </a:custGeom>
            <a:solidFill>
              <a:srgbClr val="FFFFFF"/>
            </a:solidFill>
            <a:ln w="12000" cap="flat">
              <a:solidFill>
                <a:srgbClr val="00B0F0"/>
              </a:solidFill>
              <a:round/>
            </a:ln>
          </p:spPr>
          <p:txBody>
            <a:bodyPr wrap="square" lIns="0" tIns="0" rIns="0" bIns="0" rtlCol="0" anchor="ctr"/>
            <a:lstStyle/>
            <a:p>
              <a:pPr algn="l">
                <a:lnSpc>
                  <a:spcPct val="100000"/>
                </a:lnSpc>
              </a:pPr>
              <a:r>
                <a:rPr lang="en-US" altLang="zh-CN" sz="1400" b="1"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任务一</a:t>
              </a:r>
              <a:r>
                <a:rPr lang="en-US" altLang="zh-CN" sz="1400" b="1"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 </a:t>
              </a:r>
              <a:r>
                <a:rPr lang="en-US" altLang="zh-CN" sz="1400" b="1"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视觉智能</a:t>
              </a:r>
              <a:endParaRPr lang="en-US" altLang="zh-CN" kern="100" dirty="0">
                <a:latin typeface="Times New Roman" panose="02020603050405020304"/>
                <a:ea typeface="宋体" panose="02010600030101010101" pitchFamily="2" charset="-122"/>
                <a:cs typeface="Times New Roman" panose="02020603050405020304"/>
                <a:sym typeface="Times New Roman" panose="02020603050405020304"/>
              </a:endParaRPr>
            </a:p>
            <a:p>
              <a:pPr algn="ctr">
                <a:lnSpc>
                  <a:spcPct val="100000"/>
                </a:lnSpc>
              </a:pPr>
              <a:r>
                <a:rPr lang="en-US" altLang="zh-CN" sz="1400" b="1"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a:t>
              </a:r>
              <a:r>
                <a:rPr lang="en-US" altLang="zh-CN" sz="1400" b="1"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机器如何</a:t>
              </a:r>
              <a:endParaRPr lang="en-US" altLang="zh-CN" kern="100" dirty="0">
                <a:latin typeface="Times New Roman" panose="02020603050405020304"/>
                <a:ea typeface="宋体" panose="02010600030101010101" pitchFamily="2" charset="-122"/>
                <a:cs typeface="Times New Roman" panose="02020603050405020304"/>
                <a:sym typeface="Times New Roman" panose="02020603050405020304"/>
              </a:endParaRPr>
            </a:p>
            <a:p>
              <a:pPr algn="ctr">
                <a:lnSpc>
                  <a:spcPct val="100000"/>
                </a:lnSpc>
              </a:pPr>
              <a:r>
                <a:rPr lang="en-US" altLang="zh-CN" sz="1400" b="1"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识字、看人</a:t>
              </a:r>
              <a:endParaRPr lang="en-US" altLang="zh-CN" sz="1400" b="1"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24" name="MainTopic"/>
            <p:cNvSpPr/>
            <p:nvPr/>
          </p:nvSpPr>
          <p:spPr>
            <a:xfrm>
              <a:off x="1572000" y="1812750"/>
              <a:ext cx="957000" cy="340500"/>
            </a:xfrm>
            <a:custGeom>
              <a:avLst/>
              <a:gdLst>
                <a:gd name="rtl" fmla="*/ 133750 w 957000"/>
                <a:gd name="rtt" fmla="*/ 33600 h 340500"/>
                <a:gd name="rtr" fmla="*/ 901875 w 957000"/>
                <a:gd name="rtb" fmla="*/ 297600 h 340500"/>
              </a:gdLst>
              <a:ahLst/>
              <a:cxnLst/>
              <a:rect l="rtl" t="rtt" r="rtr" b="rtb"/>
              <a:pathLst>
                <a:path w="957000" h="340500" stroke="0">
                  <a:moveTo>
                    <a:pt x="0" y="0"/>
                  </a:moveTo>
                  <a:lnTo>
                    <a:pt x="957000" y="0"/>
                  </a:lnTo>
                  <a:lnTo>
                    <a:pt x="957000" y="340500"/>
                  </a:lnTo>
                  <a:lnTo>
                    <a:pt x="0" y="340500"/>
                  </a:lnTo>
                  <a:lnTo>
                    <a:pt x="0" y="0"/>
                  </a:lnTo>
                  <a:close/>
                </a:path>
                <a:path w="957000" h="340500" fill="none">
                  <a:moveTo>
                    <a:pt x="0" y="340500"/>
                  </a:moveTo>
                  <a:lnTo>
                    <a:pt x="957000" y="340500"/>
                  </a:lnTo>
                </a:path>
              </a:pathLst>
            </a:custGeom>
            <a:noFill/>
            <a:ln w="12000" cap="flat">
              <a:solidFill>
                <a:srgbClr val="01928F"/>
              </a:solidFill>
              <a:round/>
            </a:ln>
          </p:spPr>
          <p:txBody>
            <a:bodyPr wrap="square" lIns="0" tIns="0" rIns="0" bIns="0" rtlCol="0" anchor="ctr"/>
            <a:lstStyle/>
            <a:p>
              <a:pPr algn="l">
                <a:lnSpc>
                  <a:spcPct val="100000"/>
                </a:lnSpc>
              </a:pPr>
              <a:r>
                <a:rPr lang="en-US" altLang="zh-CN" sz="1200" b="1"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3.1.3 OCR文字识别技术及应用</a:t>
              </a:r>
            </a:p>
          </p:txBody>
        </p:sp>
        <p:sp>
          <p:nvSpPr>
            <p:cNvPr id="25" name="SubTopic"/>
            <p:cNvSpPr/>
            <p:nvPr/>
          </p:nvSpPr>
          <p:spPr>
            <a:xfrm>
              <a:off x="2691000" y="1509000"/>
              <a:ext cx="750000" cy="154500"/>
            </a:xfrm>
            <a:custGeom>
              <a:avLst/>
              <a:gdLst>
                <a:gd name="rtl" fmla="*/ 34200 w 750000"/>
                <a:gd name="rtt" fmla="*/ 11850 h 154500"/>
                <a:gd name="rtr" fmla="*/ 717300 w 750000"/>
                <a:gd name="rtb" fmla="*/ 131850 h 154500"/>
              </a:gdLst>
              <a:ahLst/>
              <a:cxnLst/>
              <a:rect l="rtl" t="rtt" r="rtr" b="rtb"/>
              <a:pathLst>
                <a:path w="750000" h="154500" stroke="0">
                  <a:moveTo>
                    <a:pt x="0" y="0"/>
                  </a:moveTo>
                  <a:lnTo>
                    <a:pt x="750000" y="0"/>
                  </a:lnTo>
                  <a:lnTo>
                    <a:pt x="750000" y="154500"/>
                  </a:lnTo>
                  <a:lnTo>
                    <a:pt x="0" y="154500"/>
                  </a:lnTo>
                  <a:lnTo>
                    <a:pt x="0" y="0"/>
                  </a:lnTo>
                  <a:close/>
                </a:path>
                <a:path w="750000" h="154500" fill="none">
                  <a:moveTo>
                    <a:pt x="0" y="154500"/>
                  </a:moveTo>
                  <a:lnTo>
                    <a:pt x="750000" y="154500"/>
                  </a:lnTo>
                </a:path>
              </a:pathLst>
            </a:custGeom>
            <a:noFill/>
            <a:ln w="12000" cap="flat">
              <a:solidFill>
                <a:srgbClr val="01928F"/>
              </a:solidFill>
              <a:round/>
            </a:ln>
          </p:spPr>
          <p:txBody>
            <a:bodyPr wrap="square" lIns="0" tIns="0" rIns="0" bIns="0" rtlCol="0" anchor="ctr"/>
            <a:lstStyle/>
            <a:p>
              <a:pPr algn="ctr">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什么是OCR识别</a:t>
              </a:r>
            </a:p>
          </p:txBody>
        </p:sp>
        <p:sp>
          <p:nvSpPr>
            <p:cNvPr id="26" name="SubTopic"/>
            <p:cNvSpPr/>
            <p:nvPr/>
          </p:nvSpPr>
          <p:spPr>
            <a:xfrm>
              <a:off x="2691000" y="1845750"/>
              <a:ext cx="840000" cy="154500"/>
            </a:xfrm>
            <a:custGeom>
              <a:avLst/>
              <a:gdLst>
                <a:gd name="rtl" fmla="*/ 34200 w 840000"/>
                <a:gd name="rtt" fmla="*/ 11850 h 154500"/>
                <a:gd name="rtr" fmla="*/ 807300 w 840000"/>
                <a:gd name="rtb" fmla="*/ 131850 h 154500"/>
              </a:gdLst>
              <a:ahLst/>
              <a:cxnLst/>
              <a:rect l="rtl" t="rtt" r="rtr" b="rtb"/>
              <a:pathLst>
                <a:path w="840000" h="154500" stroke="0">
                  <a:moveTo>
                    <a:pt x="0" y="0"/>
                  </a:moveTo>
                  <a:lnTo>
                    <a:pt x="840000" y="0"/>
                  </a:lnTo>
                  <a:lnTo>
                    <a:pt x="840000" y="154500"/>
                  </a:lnTo>
                  <a:lnTo>
                    <a:pt x="0" y="154500"/>
                  </a:lnTo>
                  <a:lnTo>
                    <a:pt x="0" y="0"/>
                  </a:lnTo>
                  <a:close/>
                </a:path>
                <a:path w="840000" h="154500" fill="none">
                  <a:moveTo>
                    <a:pt x="0" y="154500"/>
                  </a:moveTo>
                  <a:lnTo>
                    <a:pt x="840000" y="154500"/>
                  </a:lnTo>
                </a:path>
              </a:pathLst>
            </a:custGeom>
            <a:noFill/>
            <a:ln w="12000" cap="flat">
              <a:solidFill>
                <a:srgbClr val="01928F"/>
              </a:solidFill>
              <a:round/>
            </a:ln>
          </p:spPr>
          <p:txBody>
            <a:bodyPr wrap="square" lIns="0" tIns="0" rIns="0" bIns="0" rtlCol="0" anchor="ctr"/>
            <a:lstStyle/>
            <a:p>
              <a:pPr algn="ctr">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OCR识别的智能化</a:t>
              </a:r>
            </a:p>
          </p:txBody>
        </p:sp>
        <p:sp>
          <p:nvSpPr>
            <p:cNvPr id="27" name="SubTopic"/>
            <p:cNvSpPr/>
            <p:nvPr/>
          </p:nvSpPr>
          <p:spPr>
            <a:xfrm>
              <a:off x="2691000" y="2242500"/>
              <a:ext cx="750000" cy="154500"/>
            </a:xfrm>
            <a:custGeom>
              <a:avLst/>
              <a:gdLst>
                <a:gd name="rtl" fmla="*/ 34200 w 750000"/>
                <a:gd name="rtt" fmla="*/ 11850 h 154500"/>
                <a:gd name="rtr" fmla="*/ 717300 w 750000"/>
                <a:gd name="rtb" fmla="*/ 131850 h 154500"/>
              </a:gdLst>
              <a:ahLst/>
              <a:cxnLst/>
              <a:rect l="rtl" t="rtt" r="rtr" b="rtb"/>
              <a:pathLst>
                <a:path w="750000" h="154500" stroke="0">
                  <a:moveTo>
                    <a:pt x="0" y="0"/>
                  </a:moveTo>
                  <a:lnTo>
                    <a:pt x="750000" y="0"/>
                  </a:lnTo>
                  <a:lnTo>
                    <a:pt x="750000" y="154500"/>
                  </a:lnTo>
                  <a:lnTo>
                    <a:pt x="0" y="154500"/>
                  </a:lnTo>
                  <a:lnTo>
                    <a:pt x="0" y="0"/>
                  </a:lnTo>
                  <a:close/>
                </a:path>
                <a:path w="750000" h="154500" fill="none">
                  <a:moveTo>
                    <a:pt x="0" y="154500"/>
                  </a:moveTo>
                  <a:lnTo>
                    <a:pt x="750000" y="154500"/>
                  </a:lnTo>
                </a:path>
              </a:pathLst>
            </a:custGeom>
            <a:noFill/>
            <a:ln w="12000" cap="flat">
              <a:solidFill>
                <a:srgbClr val="01928F"/>
              </a:solidFill>
              <a:round/>
            </a:ln>
          </p:spPr>
          <p:txBody>
            <a:bodyPr wrap="square" lIns="0" tIns="0" rIns="0" bIns="0" rtlCol="0" anchor="ctr"/>
            <a:lstStyle/>
            <a:p>
              <a:pPr algn="ctr">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OCR识别的应用</a:t>
              </a:r>
            </a:p>
          </p:txBody>
        </p:sp>
        <p:sp>
          <p:nvSpPr>
            <p:cNvPr id="28" name="MainTopic"/>
            <p:cNvSpPr/>
            <p:nvPr/>
          </p:nvSpPr>
          <p:spPr>
            <a:xfrm>
              <a:off x="1572000" y="1036500"/>
              <a:ext cx="957000" cy="340500"/>
            </a:xfrm>
            <a:custGeom>
              <a:avLst/>
              <a:gdLst>
                <a:gd name="rtl" fmla="*/ 133750 w 957000"/>
                <a:gd name="rtt" fmla="*/ 33600 h 340500"/>
                <a:gd name="rtr" fmla="*/ 901875 w 957000"/>
                <a:gd name="rtb" fmla="*/ 297600 h 340500"/>
              </a:gdLst>
              <a:ahLst/>
              <a:cxnLst/>
              <a:rect l="rtl" t="rtt" r="rtr" b="rtb"/>
              <a:pathLst>
                <a:path w="957000" h="340500" stroke="0">
                  <a:moveTo>
                    <a:pt x="0" y="0"/>
                  </a:moveTo>
                  <a:lnTo>
                    <a:pt x="957000" y="0"/>
                  </a:lnTo>
                  <a:lnTo>
                    <a:pt x="957000" y="340500"/>
                  </a:lnTo>
                  <a:lnTo>
                    <a:pt x="0" y="340500"/>
                  </a:lnTo>
                  <a:lnTo>
                    <a:pt x="0" y="0"/>
                  </a:lnTo>
                  <a:close/>
                </a:path>
                <a:path w="957000" h="340500" fill="none">
                  <a:moveTo>
                    <a:pt x="0" y="340500"/>
                  </a:moveTo>
                  <a:lnTo>
                    <a:pt x="957000" y="340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200" b="1"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3.1.2 </a:t>
              </a:r>
              <a:r>
                <a:rPr lang="en-US" altLang="zh-CN" sz="1200" b="1"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人脸识别技术及应用</a:t>
              </a:r>
              <a:endParaRPr lang="en-US" altLang="zh-CN" sz="1200" b="1"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29" name="SubTopic"/>
            <p:cNvSpPr/>
            <p:nvPr/>
          </p:nvSpPr>
          <p:spPr>
            <a:xfrm>
              <a:off x="2691000" y="1037250"/>
              <a:ext cx="3978000" cy="154500"/>
            </a:xfrm>
            <a:custGeom>
              <a:avLst/>
              <a:gdLst>
                <a:gd name="rtl" fmla="*/ 123800 w 3978000"/>
                <a:gd name="rtt" fmla="*/ 11850 h 154500"/>
                <a:gd name="rtr" fmla="*/ 3929700 w 3978000"/>
                <a:gd name="rtb" fmla="*/ 131850 h 154500"/>
              </a:gdLst>
              <a:ahLst/>
              <a:cxnLst/>
              <a:rect l="rtl" t="rtt" r="rtr" b="rtb"/>
              <a:pathLst>
                <a:path w="3978000" h="154500" stroke="0">
                  <a:moveTo>
                    <a:pt x="0" y="0"/>
                  </a:moveTo>
                  <a:lnTo>
                    <a:pt x="3978000" y="0"/>
                  </a:lnTo>
                  <a:lnTo>
                    <a:pt x="3978000" y="154500"/>
                  </a:lnTo>
                  <a:lnTo>
                    <a:pt x="0" y="154500"/>
                  </a:lnTo>
                  <a:lnTo>
                    <a:pt x="0" y="0"/>
                  </a:lnTo>
                  <a:close/>
                </a:path>
                <a:path w="3978000" h="154500" fill="none">
                  <a:moveTo>
                    <a:pt x="0" y="154500"/>
                  </a:moveTo>
                  <a:lnTo>
                    <a:pt x="3978000" y="154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050"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是图像识别的一个应用场景，也叫做人像识别、面部识别，即基于人的脸部特征信息进行身份识别</a:t>
              </a:r>
              <a:endParaRPr lang="en-US" altLang="zh-CN" sz="1050"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30" name="MainTopic"/>
            <p:cNvSpPr/>
            <p:nvPr/>
          </p:nvSpPr>
          <p:spPr>
            <a:xfrm>
              <a:off x="1572000" y="288000"/>
              <a:ext cx="909000" cy="340500"/>
            </a:xfrm>
            <a:custGeom>
              <a:avLst/>
              <a:gdLst>
                <a:gd name="rtl" fmla="*/ 130817 w 909000"/>
                <a:gd name="rtt" fmla="*/ 33600 h 340500"/>
                <a:gd name="rtr" fmla="*/ 853475 w 909000"/>
                <a:gd name="rtb" fmla="*/ 297600 h 340500"/>
              </a:gdLst>
              <a:ahLst/>
              <a:cxnLst/>
              <a:rect l="rtl" t="rtt" r="rtr" b="rtb"/>
              <a:pathLst>
                <a:path w="909000" h="340500" stroke="0">
                  <a:moveTo>
                    <a:pt x="0" y="0"/>
                  </a:moveTo>
                  <a:lnTo>
                    <a:pt x="909000" y="0"/>
                  </a:lnTo>
                  <a:lnTo>
                    <a:pt x="909000" y="340500"/>
                  </a:lnTo>
                  <a:lnTo>
                    <a:pt x="0" y="340500"/>
                  </a:lnTo>
                  <a:lnTo>
                    <a:pt x="0" y="0"/>
                  </a:lnTo>
                  <a:close/>
                </a:path>
                <a:path w="909000" h="340500" fill="none">
                  <a:moveTo>
                    <a:pt x="0" y="340500"/>
                  </a:moveTo>
                  <a:lnTo>
                    <a:pt x="909000" y="340500"/>
                  </a:lnTo>
                </a:path>
              </a:pathLst>
            </a:custGeom>
            <a:noFill/>
            <a:ln w="12000" cap="flat">
              <a:solidFill>
                <a:srgbClr val="FF7575"/>
              </a:solidFill>
              <a:round/>
            </a:ln>
          </p:spPr>
          <p:txBody>
            <a:bodyPr wrap="square" lIns="0" tIns="0" rIns="0" bIns="0" rtlCol="0" anchor="ctr"/>
            <a:lstStyle/>
            <a:p>
              <a:pPr algn="l">
                <a:lnSpc>
                  <a:spcPct val="100000"/>
                </a:lnSpc>
              </a:pPr>
              <a:r>
                <a:rPr lang="en-US" altLang="zh-CN" sz="1200" b="1"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3.1.1 图像识别技术及应用</a:t>
              </a:r>
            </a:p>
          </p:txBody>
        </p:sp>
        <p:sp>
          <p:nvSpPr>
            <p:cNvPr id="31" name="SubTopic"/>
            <p:cNvSpPr/>
            <p:nvPr/>
          </p:nvSpPr>
          <p:spPr>
            <a:xfrm>
              <a:off x="2643000" y="104250"/>
              <a:ext cx="828000" cy="154500"/>
            </a:xfrm>
            <a:custGeom>
              <a:avLst/>
              <a:gdLst>
                <a:gd name="rtl" fmla="*/ 34200 w 828000"/>
                <a:gd name="rtt" fmla="*/ 11850 h 154500"/>
                <a:gd name="rtr" fmla="*/ 795300 w 828000"/>
                <a:gd name="rtb" fmla="*/ 131850 h 154500"/>
              </a:gdLst>
              <a:ahLst/>
              <a:cxnLst/>
              <a:rect l="rtl" t="rtt" r="rtr" b="rtb"/>
              <a:pathLst>
                <a:path w="828000" h="154500" stroke="0">
                  <a:moveTo>
                    <a:pt x="0" y="0"/>
                  </a:moveTo>
                  <a:lnTo>
                    <a:pt x="828000" y="0"/>
                  </a:lnTo>
                  <a:lnTo>
                    <a:pt x="828000" y="154500"/>
                  </a:lnTo>
                  <a:lnTo>
                    <a:pt x="0" y="154500"/>
                  </a:lnTo>
                  <a:lnTo>
                    <a:pt x="0" y="0"/>
                  </a:lnTo>
                  <a:close/>
                </a:path>
                <a:path w="828000" h="154500" fill="none">
                  <a:moveTo>
                    <a:pt x="0" y="154500"/>
                  </a:moveTo>
                  <a:lnTo>
                    <a:pt x="828000" y="154500"/>
                  </a:lnTo>
                </a:path>
              </a:pathLst>
            </a:custGeom>
            <a:noFill/>
            <a:ln w="12000" cap="flat">
              <a:solidFill>
                <a:srgbClr val="FF7575"/>
              </a:solidFill>
              <a:round/>
            </a:ln>
          </p:spPr>
          <p:txBody>
            <a:bodyPr wrap="square" lIns="0" tIns="0" rIns="0" bIns="0" rtlCol="0" anchor="ctr"/>
            <a:lstStyle/>
            <a:p>
              <a:pPr algn="ctr">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什么是图像识别？</a:t>
              </a:r>
            </a:p>
          </p:txBody>
        </p:sp>
        <p:sp>
          <p:nvSpPr>
            <p:cNvPr id="32" name="SubTopic"/>
            <p:cNvSpPr/>
            <p:nvPr/>
          </p:nvSpPr>
          <p:spPr>
            <a:xfrm>
              <a:off x="2691000" y="1221750"/>
              <a:ext cx="3528000" cy="154500"/>
            </a:xfrm>
            <a:custGeom>
              <a:avLst/>
              <a:gdLst>
                <a:gd name="rtl" fmla="*/ 123800 w 3528000"/>
                <a:gd name="rtt" fmla="*/ 11850 h 154500"/>
                <a:gd name="rtr" fmla="*/ 3479700 w 3528000"/>
                <a:gd name="rtb" fmla="*/ 131850 h 154500"/>
              </a:gdLst>
              <a:ahLst/>
              <a:cxnLst/>
              <a:rect l="rtl" t="rtt" r="rtr" b="rtb"/>
              <a:pathLst>
                <a:path w="3528000" h="154500" stroke="0">
                  <a:moveTo>
                    <a:pt x="0" y="0"/>
                  </a:moveTo>
                  <a:lnTo>
                    <a:pt x="3528000" y="0"/>
                  </a:lnTo>
                  <a:lnTo>
                    <a:pt x="3528000" y="154500"/>
                  </a:lnTo>
                  <a:lnTo>
                    <a:pt x="0" y="154500"/>
                  </a:lnTo>
                  <a:lnTo>
                    <a:pt x="0" y="0"/>
                  </a:lnTo>
                  <a:close/>
                </a:path>
                <a:path w="3528000" h="154500" fill="none">
                  <a:moveTo>
                    <a:pt x="0" y="154500"/>
                  </a:moveTo>
                  <a:lnTo>
                    <a:pt x="3528000" y="154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050"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技术流程：人脸图像采集及检测、人脸图像预处理、人脸图像特征提取以及匹配与识别</a:t>
              </a:r>
              <a:endParaRPr lang="en-US" altLang="zh-CN" sz="1050"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33" name="SubTopic"/>
            <p:cNvSpPr/>
            <p:nvPr/>
          </p:nvSpPr>
          <p:spPr>
            <a:xfrm>
              <a:off x="3603000" y="1509000"/>
              <a:ext cx="3168000" cy="154500"/>
            </a:xfrm>
            <a:custGeom>
              <a:avLst/>
              <a:gdLst>
                <a:gd name="rtl" fmla="*/ 123800 w 3168000"/>
                <a:gd name="rtt" fmla="*/ 11850 h 154500"/>
                <a:gd name="rtr" fmla="*/ 3119700 w 3168000"/>
                <a:gd name="rtb" fmla="*/ 131850 h 154500"/>
              </a:gdLst>
              <a:ahLst/>
              <a:cxnLst/>
              <a:rect l="rtl" t="rtt" r="rtr" b="rtb"/>
              <a:pathLst>
                <a:path w="3168000" h="154500" stroke="0">
                  <a:moveTo>
                    <a:pt x="0" y="0"/>
                  </a:moveTo>
                  <a:lnTo>
                    <a:pt x="3168000" y="0"/>
                  </a:lnTo>
                  <a:lnTo>
                    <a:pt x="3168000" y="154500"/>
                  </a:lnTo>
                  <a:lnTo>
                    <a:pt x="0" y="154500"/>
                  </a:lnTo>
                  <a:lnTo>
                    <a:pt x="0" y="0"/>
                  </a:lnTo>
                  <a:close/>
                </a:path>
                <a:path w="3168000" h="154500" fill="none">
                  <a:moveTo>
                    <a:pt x="0" y="154500"/>
                  </a:moveTo>
                  <a:lnTo>
                    <a:pt x="3168000" y="154500"/>
                  </a:lnTo>
                </a:path>
              </a:pathLst>
            </a:custGeom>
            <a:noFill/>
            <a:ln w="12000" cap="flat">
              <a:solidFill>
                <a:srgbClr val="01928F"/>
              </a:solidFill>
              <a:round/>
            </a:ln>
          </p:spPr>
          <p:txBody>
            <a:bodyPr wrap="square" lIns="0" tIns="0" rIns="0" bIns="0" rtlCol="0" anchor="ctr"/>
            <a:lstStyle/>
            <a:p>
              <a:pPr algn="l">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基于深度学习技术，将图片上的文字、符号智能识别出来并变为可编辑的文本</a:t>
              </a:r>
            </a:p>
          </p:txBody>
        </p:sp>
        <p:sp>
          <p:nvSpPr>
            <p:cNvPr id="34" name="SubTopic"/>
            <p:cNvSpPr/>
            <p:nvPr/>
          </p:nvSpPr>
          <p:spPr>
            <a:xfrm>
              <a:off x="3693000" y="1693500"/>
              <a:ext cx="2178000" cy="154500"/>
            </a:xfrm>
            <a:custGeom>
              <a:avLst/>
              <a:gdLst>
                <a:gd name="rtl" fmla="*/ 34200 w 2178000"/>
                <a:gd name="rtt" fmla="*/ 11850 h 154500"/>
                <a:gd name="rtr" fmla="*/ 2145300 w 2178000"/>
                <a:gd name="rtb" fmla="*/ 131850 h 154500"/>
              </a:gdLst>
              <a:ahLst/>
              <a:cxnLst/>
              <a:rect l="rtl" t="rtt" r="rtr" b="rtb"/>
              <a:pathLst>
                <a:path w="2178000" h="154500" stroke="0">
                  <a:moveTo>
                    <a:pt x="0" y="0"/>
                  </a:moveTo>
                  <a:lnTo>
                    <a:pt x="2178000" y="0"/>
                  </a:lnTo>
                  <a:lnTo>
                    <a:pt x="2178000" y="154500"/>
                  </a:lnTo>
                  <a:lnTo>
                    <a:pt x="0" y="154500"/>
                  </a:lnTo>
                  <a:lnTo>
                    <a:pt x="0" y="0"/>
                  </a:lnTo>
                  <a:close/>
                </a:path>
                <a:path w="2178000" h="154500" fill="none">
                  <a:moveTo>
                    <a:pt x="0" y="154500"/>
                  </a:moveTo>
                  <a:lnTo>
                    <a:pt x="2178000" y="154500"/>
                  </a:lnTo>
                </a:path>
              </a:pathLst>
            </a:custGeom>
            <a:noFill/>
            <a:ln w="12000" cap="flat">
              <a:solidFill>
                <a:srgbClr val="01928F"/>
              </a:solidFill>
              <a:round/>
            </a:ln>
          </p:spPr>
          <p:txBody>
            <a:bodyPr wrap="square" lIns="0" tIns="0" rIns="0" bIns="0" rtlCol="0" anchor="ctr"/>
            <a:lstStyle/>
            <a:p>
              <a:pPr algn="ctr">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优点：识别效率和准确率高、识别图像质量宽容度高</a:t>
              </a:r>
            </a:p>
          </p:txBody>
        </p:sp>
        <p:sp>
          <p:nvSpPr>
            <p:cNvPr id="35" name="SubTopic"/>
            <p:cNvSpPr/>
            <p:nvPr/>
          </p:nvSpPr>
          <p:spPr>
            <a:xfrm>
              <a:off x="3603000" y="2182500"/>
              <a:ext cx="2718000" cy="274500"/>
            </a:xfrm>
            <a:custGeom>
              <a:avLst/>
              <a:gdLst>
                <a:gd name="rtl" fmla="*/ 123800 w 2718000"/>
                <a:gd name="rtt" fmla="*/ 11850 h 274500"/>
                <a:gd name="rtr" fmla="*/ 2819700 w 2718000"/>
                <a:gd name="rtb" fmla="*/ 251850 h 274500"/>
              </a:gdLst>
              <a:ahLst/>
              <a:cxnLst/>
              <a:rect l="rtl" t="rtt" r="rtr" b="rtb"/>
              <a:pathLst>
                <a:path w="2718000" h="274500" stroke="0">
                  <a:moveTo>
                    <a:pt x="0" y="0"/>
                  </a:moveTo>
                  <a:lnTo>
                    <a:pt x="2718000" y="0"/>
                  </a:lnTo>
                  <a:lnTo>
                    <a:pt x="2718000" y="274500"/>
                  </a:lnTo>
                  <a:lnTo>
                    <a:pt x="0" y="274500"/>
                  </a:lnTo>
                  <a:lnTo>
                    <a:pt x="0" y="0"/>
                  </a:lnTo>
                  <a:close/>
                </a:path>
                <a:path w="2718000" h="274500" fill="none">
                  <a:moveTo>
                    <a:pt x="0" y="274500"/>
                  </a:moveTo>
                  <a:lnTo>
                    <a:pt x="2718000" y="274500"/>
                  </a:lnTo>
                </a:path>
              </a:pathLst>
            </a:custGeom>
            <a:noFill/>
            <a:ln w="12000" cap="flat">
              <a:solidFill>
                <a:srgbClr val="01928F"/>
              </a:solidFill>
              <a:round/>
            </a:ln>
          </p:spPr>
          <p:txBody>
            <a:bodyPr wrap="square" lIns="0" tIns="0" rIns="0" bIns="0" rtlCol="0" anchor="ctr"/>
            <a:lstStyle/>
            <a:p>
              <a:pPr algn="l">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通用文字识别、卡证文字识别、票据文字识别、场景文字识别、</a:t>
              </a:r>
              <a:endParaRPr lang="en-US" altLang="zh-CN" kern="100">
                <a:latin typeface="Times New Roman" panose="02020603050405020304"/>
                <a:ea typeface="宋体" panose="02010600030101010101" pitchFamily="2" charset="-122"/>
                <a:cs typeface="Times New Roman" panose="02020603050405020304"/>
                <a:sym typeface="Times New Roman" panose="02020603050405020304"/>
              </a:endParaRPr>
            </a:p>
            <a:p>
              <a:pPr algn="l">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其他文字识别（图片数字、印章检测、表格文字、图片二维码等）</a:t>
              </a:r>
            </a:p>
          </p:txBody>
        </p:sp>
        <p:sp>
          <p:nvSpPr>
            <p:cNvPr id="36" name="SubTopic"/>
            <p:cNvSpPr/>
            <p:nvPr/>
          </p:nvSpPr>
          <p:spPr>
            <a:xfrm>
              <a:off x="3693000" y="1878000"/>
              <a:ext cx="2701125" cy="274500"/>
            </a:xfrm>
            <a:custGeom>
              <a:avLst/>
              <a:gdLst>
                <a:gd name="rtl" fmla="*/ 123800 w 2701125"/>
                <a:gd name="rtt" fmla="*/ 11850 h 274500"/>
                <a:gd name="rtr" fmla="*/ 2652825 w 2701125"/>
                <a:gd name="rtb" fmla="*/ 251850 h 274500"/>
              </a:gdLst>
              <a:ahLst/>
              <a:cxnLst/>
              <a:rect l="rtl" t="rtt" r="rtr" b="rtb"/>
              <a:pathLst>
                <a:path w="2701125" h="274500" stroke="0">
                  <a:moveTo>
                    <a:pt x="0" y="0"/>
                  </a:moveTo>
                  <a:lnTo>
                    <a:pt x="2701125" y="0"/>
                  </a:lnTo>
                  <a:lnTo>
                    <a:pt x="2701125" y="274500"/>
                  </a:lnTo>
                  <a:lnTo>
                    <a:pt x="0" y="274500"/>
                  </a:lnTo>
                  <a:lnTo>
                    <a:pt x="0" y="0"/>
                  </a:lnTo>
                  <a:close/>
                </a:path>
                <a:path w="2701125" h="274500" fill="none">
                  <a:moveTo>
                    <a:pt x="0" y="274500"/>
                  </a:moveTo>
                  <a:lnTo>
                    <a:pt x="2701125" y="274500"/>
                  </a:lnTo>
                </a:path>
              </a:pathLst>
            </a:custGeom>
            <a:noFill/>
            <a:ln w="12000" cap="flat">
              <a:solidFill>
                <a:srgbClr val="01928F"/>
              </a:solidFill>
              <a:round/>
            </a:ln>
          </p:spPr>
          <p:txBody>
            <a:bodyPr wrap="square" lIns="0" tIns="0" rIns="0" bIns="0" rtlCol="0" anchor="ctr"/>
            <a:lstStyle/>
            <a:p>
              <a:pPr algn="l">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识别流程：图像输入、图像预处理、版面分析、字符切割、字符特征提取、字符识别、后处理校正</a:t>
              </a:r>
            </a:p>
          </p:txBody>
        </p:sp>
        <p:sp>
          <p:nvSpPr>
            <p:cNvPr id="37" name="SubTopic"/>
            <p:cNvSpPr/>
            <p:nvPr/>
          </p:nvSpPr>
          <p:spPr>
            <a:xfrm>
              <a:off x="2643000" y="381000"/>
              <a:ext cx="918000" cy="154500"/>
            </a:xfrm>
            <a:custGeom>
              <a:avLst/>
              <a:gdLst>
                <a:gd name="rtl" fmla="*/ 34200 w 918000"/>
                <a:gd name="rtt" fmla="*/ 11850 h 154500"/>
                <a:gd name="rtr" fmla="*/ 885300 w 918000"/>
                <a:gd name="rtb" fmla="*/ 131850 h 154500"/>
              </a:gdLst>
              <a:ahLst/>
              <a:cxnLst/>
              <a:rect l="rtl" t="rtt" r="rtr" b="rtb"/>
              <a:pathLst>
                <a:path w="918000" h="154500" stroke="0">
                  <a:moveTo>
                    <a:pt x="0" y="0"/>
                  </a:moveTo>
                  <a:lnTo>
                    <a:pt x="918000" y="0"/>
                  </a:lnTo>
                  <a:lnTo>
                    <a:pt x="918000" y="154500"/>
                  </a:lnTo>
                  <a:lnTo>
                    <a:pt x="0" y="154500"/>
                  </a:lnTo>
                  <a:lnTo>
                    <a:pt x="0" y="0"/>
                  </a:lnTo>
                  <a:close/>
                </a:path>
                <a:path w="918000" h="154500" fill="none">
                  <a:moveTo>
                    <a:pt x="0" y="154500"/>
                  </a:moveTo>
                  <a:lnTo>
                    <a:pt x="918000" y="154500"/>
                  </a:lnTo>
                </a:path>
              </a:pathLst>
            </a:custGeom>
            <a:noFill/>
            <a:ln w="12000" cap="flat">
              <a:solidFill>
                <a:srgbClr val="FF7575"/>
              </a:solidFill>
              <a:round/>
            </a:ln>
          </p:spPr>
          <p:txBody>
            <a:bodyPr wrap="square" lIns="0" tIns="0" rIns="0" bIns="0" rtlCol="0" anchor="ctr"/>
            <a:lstStyle/>
            <a:p>
              <a:pPr algn="ctr">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图像识别的技术流程</a:t>
              </a:r>
            </a:p>
          </p:txBody>
        </p:sp>
        <p:sp>
          <p:nvSpPr>
            <p:cNvPr id="38" name="SubTopic"/>
            <p:cNvSpPr/>
            <p:nvPr/>
          </p:nvSpPr>
          <p:spPr>
            <a:xfrm>
              <a:off x="2643000" y="657750"/>
              <a:ext cx="738000" cy="154500"/>
            </a:xfrm>
            <a:custGeom>
              <a:avLst/>
              <a:gdLst>
                <a:gd name="rtl" fmla="*/ 34200 w 738000"/>
                <a:gd name="rtt" fmla="*/ 11850 h 154500"/>
                <a:gd name="rtr" fmla="*/ 705300 w 738000"/>
                <a:gd name="rtb" fmla="*/ 131850 h 154500"/>
              </a:gdLst>
              <a:ahLst/>
              <a:cxnLst/>
              <a:rect l="rtl" t="rtt" r="rtr" b="rtb"/>
              <a:pathLst>
                <a:path w="738000" h="154500" stroke="0">
                  <a:moveTo>
                    <a:pt x="0" y="0"/>
                  </a:moveTo>
                  <a:lnTo>
                    <a:pt x="738000" y="0"/>
                  </a:lnTo>
                  <a:lnTo>
                    <a:pt x="738000" y="154500"/>
                  </a:lnTo>
                  <a:lnTo>
                    <a:pt x="0" y="154500"/>
                  </a:lnTo>
                  <a:lnTo>
                    <a:pt x="0" y="0"/>
                  </a:lnTo>
                  <a:close/>
                </a:path>
                <a:path w="738000" h="154500" fill="none">
                  <a:moveTo>
                    <a:pt x="0" y="154500"/>
                  </a:moveTo>
                  <a:lnTo>
                    <a:pt x="738000" y="154500"/>
                  </a:lnTo>
                </a:path>
              </a:pathLst>
            </a:custGeom>
            <a:noFill/>
            <a:ln w="12000" cap="flat">
              <a:solidFill>
                <a:srgbClr val="FF7575"/>
              </a:solidFill>
              <a:round/>
            </a:ln>
          </p:spPr>
          <p:txBody>
            <a:bodyPr wrap="square" lIns="0" tIns="0" rIns="0" bIns="0" rtlCol="0" anchor="ctr"/>
            <a:lstStyle/>
            <a:p>
              <a:pPr algn="ctr">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图像识别的应用</a:t>
              </a:r>
            </a:p>
          </p:txBody>
        </p:sp>
        <p:sp>
          <p:nvSpPr>
            <p:cNvPr id="39" name="SubTopic"/>
            <p:cNvSpPr/>
            <p:nvPr/>
          </p:nvSpPr>
          <p:spPr>
            <a:xfrm>
              <a:off x="3723000" y="381000"/>
              <a:ext cx="2628000" cy="154500"/>
            </a:xfrm>
            <a:custGeom>
              <a:avLst/>
              <a:gdLst>
                <a:gd name="rtl" fmla="*/ 34200 w 2628000"/>
                <a:gd name="rtt" fmla="*/ 11850 h 154500"/>
                <a:gd name="rtr" fmla="*/ 2595300 w 2628000"/>
                <a:gd name="rtb" fmla="*/ 131850 h 154500"/>
              </a:gdLst>
              <a:ahLst/>
              <a:cxnLst/>
              <a:rect l="rtl" t="rtt" r="rtr" b="rtb"/>
              <a:pathLst>
                <a:path w="2628000" h="154500" stroke="0">
                  <a:moveTo>
                    <a:pt x="0" y="0"/>
                  </a:moveTo>
                  <a:lnTo>
                    <a:pt x="2628000" y="0"/>
                  </a:lnTo>
                  <a:lnTo>
                    <a:pt x="2628000" y="154500"/>
                  </a:lnTo>
                  <a:lnTo>
                    <a:pt x="0" y="154500"/>
                  </a:lnTo>
                  <a:lnTo>
                    <a:pt x="0" y="0"/>
                  </a:lnTo>
                  <a:close/>
                </a:path>
                <a:path w="2628000" h="154500" fill="none">
                  <a:moveTo>
                    <a:pt x="0" y="154500"/>
                  </a:moveTo>
                  <a:lnTo>
                    <a:pt x="2628000" y="154500"/>
                  </a:lnTo>
                </a:path>
              </a:pathLst>
            </a:custGeom>
            <a:noFill/>
            <a:ln w="12000" cap="flat">
              <a:solidFill>
                <a:srgbClr val="FF7575"/>
              </a:solidFill>
              <a:round/>
            </a:ln>
          </p:spPr>
          <p:txBody>
            <a:bodyPr wrap="square" lIns="0" tIns="0" rIns="0" bIns="0" rtlCol="0" anchor="ctr"/>
            <a:lstStyle/>
            <a:p>
              <a:pPr algn="ctr">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信息的获取、预处理、特征抽取和选择、分类器设计和分类决策</a:t>
              </a:r>
            </a:p>
          </p:txBody>
        </p:sp>
        <p:sp>
          <p:nvSpPr>
            <p:cNvPr id="40" name="SubTopic"/>
            <p:cNvSpPr/>
            <p:nvPr/>
          </p:nvSpPr>
          <p:spPr>
            <a:xfrm>
              <a:off x="3543000" y="565500"/>
              <a:ext cx="2358000" cy="154500"/>
            </a:xfrm>
            <a:custGeom>
              <a:avLst/>
              <a:gdLst>
                <a:gd name="rtl" fmla="*/ 34200 w 2358000"/>
                <a:gd name="rtt" fmla="*/ 11850 h 154500"/>
                <a:gd name="rtr" fmla="*/ 2325300 w 2358000"/>
                <a:gd name="rtb" fmla="*/ 131850 h 154500"/>
              </a:gdLst>
              <a:ahLst/>
              <a:cxnLst/>
              <a:rect l="rtl" t="rtt" r="rtr" b="rtb"/>
              <a:pathLst>
                <a:path w="2358000" h="154500" stroke="0">
                  <a:moveTo>
                    <a:pt x="0" y="0"/>
                  </a:moveTo>
                  <a:lnTo>
                    <a:pt x="2358000" y="0"/>
                  </a:lnTo>
                  <a:lnTo>
                    <a:pt x="2358000" y="154500"/>
                  </a:lnTo>
                  <a:lnTo>
                    <a:pt x="0" y="154500"/>
                  </a:lnTo>
                  <a:lnTo>
                    <a:pt x="0" y="0"/>
                  </a:lnTo>
                  <a:close/>
                </a:path>
                <a:path w="2358000" h="154500" fill="none">
                  <a:moveTo>
                    <a:pt x="0" y="154500"/>
                  </a:moveTo>
                  <a:lnTo>
                    <a:pt x="2358000" y="154500"/>
                  </a:lnTo>
                </a:path>
              </a:pathLst>
            </a:custGeom>
            <a:noFill/>
            <a:ln w="12000" cap="flat">
              <a:solidFill>
                <a:srgbClr val="FF7575"/>
              </a:solidFill>
              <a:round/>
            </a:ln>
          </p:spPr>
          <p:txBody>
            <a:bodyPr wrap="square" lIns="0" tIns="0" rIns="0" bIns="0" rtlCol="0" anchor="ctr"/>
            <a:lstStyle/>
            <a:p>
              <a:pPr algn="ctr">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应用领域：公共安全、生物、工业、农业、交通、医疗等</a:t>
              </a:r>
            </a:p>
          </p:txBody>
        </p:sp>
        <p:sp>
          <p:nvSpPr>
            <p:cNvPr id="41" name="SubTopic"/>
            <p:cNvSpPr/>
            <p:nvPr/>
          </p:nvSpPr>
          <p:spPr>
            <a:xfrm>
              <a:off x="3543000" y="750000"/>
              <a:ext cx="1728000" cy="154500"/>
            </a:xfrm>
            <a:custGeom>
              <a:avLst/>
              <a:gdLst>
                <a:gd name="rtl" fmla="*/ 34200 w 1728000"/>
                <a:gd name="rtt" fmla="*/ 11850 h 154500"/>
                <a:gd name="rtr" fmla="*/ 1695300 w 1728000"/>
                <a:gd name="rtb" fmla="*/ 131850 h 154500"/>
              </a:gdLst>
              <a:ahLst/>
              <a:cxnLst/>
              <a:rect l="rtl" t="rtt" r="rtr" b="rtb"/>
              <a:pathLst>
                <a:path w="1728000" h="154500" stroke="0">
                  <a:moveTo>
                    <a:pt x="0" y="0"/>
                  </a:moveTo>
                  <a:lnTo>
                    <a:pt x="1728000" y="0"/>
                  </a:lnTo>
                  <a:lnTo>
                    <a:pt x="1728000" y="154500"/>
                  </a:lnTo>
                  <a:lnTo>
                    <a:pt x="0" y="154500"/>
                  </a:lnTo>
                  <a:lnTo>
                    <a:pt x="0" y="0"/>
                  </a:lnTo>
                  <a:close/>
                </a:path>
                <a:path w="1728000" h="154500" fill="none">
                  <a:moveTo>
                    <a:pt x="0" y="154500"/>
                  </a:moveTo>
                  <a:lnTo>
                    <a:pt x="1728000" y="154500"/>
                  </a:lnTo>
                </a:path>
              </a:pathLst>
            </a:custGeom>
            <a:noFill/>
            <a:ln w="12000" cap="flat">
              <a:solidFill>
                <a:srgbClr val="FF7575"/>
              </a:solidFill>
              <a:round/>
            </a:ln>
          </p:spPr>
          <p:txBody>
            <a:bodyPr wrap="square" lIns="0" tIns="0" rIns="0" bIns="0" rtlCol="0" anchor="ctr"/>
            <a:lstStyle/>
            <a:p>
              <a:pPr algn="ctr">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延展介绍：视频识别及视频中的行为识别</a:t>
              </a:r>
            </a:p>
          </p:txBody>
        </p:sp>
        <p:sp>
          <p:nvSpPr>
            <p:cNvPr id="42" name="SubTopic"/>
            <p:cNvSpPr/>
            <p:nvPr/>
          </p:nvSpPr>
          <p:spPr>
            <a:xfrm>
              <a:off x="3633000" y="12000"/>
              <a:ext cx="2988000" cy="154500"/>
            </a:xfrm>
            <a:custGeom>
              <a:avLst/>
              <a:gdLst>
                <a:gd name="rtl" fmla="*/ 34200 w 2988000"/>
                <a:gd name="rtt" fmla="*/ 11850 h 154500"/>
                <a:gd name="rtr" fmla="*/ 2955300 w 2988000"/>
                <a:gd name="rtb" fmla="*/ 131850 h 154500"/>
              </a:gdLst>
              <a:ahLst/>
              <a:cxnLst/>
              <a:rect l="rtl" t="rtt" r="rtr" b="rtb"/>
              <a:pathLst>
                <a:path w="2988000" h="154500" stroke="0">
                  <a:moveTo>
                    <a:pt x="0" y="0"/>
                  </a:moveTo>
                  <a:lnTo>
                    <a:pt x="2988000" y="0"/>
                  </a:lnTo>
                  <a:lnTo>
                    <a:pt x="2988000" y="154500"/>
                  </a:lnTo>
                  <a:lnTo>
                    <a:pt x="0" y="154500"/>
                  </a:lnTo>
                  <a:lnTo>
                    <a:pt x="0" y="0"/>
                  </a:lnTo>
                  <a:close/>
                </a:path>
                <a:path w="2988000" h="154500" fill="none">
                  <a:moveTo>
                    <a:pt x="0" y="154500"/>
                  </a:moveTo>
                  <a:lnTo>
                    <a:pt x="2988000" y="154500"/>
                  </a:lnTo>
                </a:path>
              </a:pathLst>
            </a:custGeom>
            <a:noFill/>
            <a:ln w="12000" cap="flat">
              <a:solidFill>
                <a:srgbClr val="FF7575"/>
              </a:solidFill>
              <a:round/>
            </a:ln>
          </p:spPr>
          <p:txBody>
            <a:bodyPr wrap="square" lIns="0" tIns="0" rIns="0" bIns="0" rtlCol="0" anchor="ctr"/>
            <a:lstStyle/>
            <a:p>
              <a:pPr algn="ctr">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图像处理：图像采集、图像增强、图像复原、图像编码与压缩、图像分割</a:t>
              </a:r>
            </a:p>
          </p:txBody>
        </p:sp>
        <p:sp>
          <p:nvSpPr>
            <p:cNvPr id="43" name="SubTopic"/>
            <p:cNvSpPr/>
            <p:nvPr/>
          </p:nvSpPr>
          <p:spPr>
            <a:xfrm>
              <a:off x="3633000" y="196500"/>
              <a:ext cx="1998000" cy="154500"/>
            </a:xfrm>
            <a:custGeom>
              <a:avLst/>
              <a:gdLst>
                <a:gd name="rtl" fmla="*/ 34200 w 1998000"/>
                <a:gd name="rtt" fmla="*/ 11850 h 154500"/>
                <a:gd name="rtr" fmla="*/ 1965300 w 1998000"/>
                <a:gd name="rtb" fmla="*/ 131850 h 154500"/>
              </a:gdLst>
              <a:ahLst/>
              <a:cxnLst/>
              <a:rect l="rtl" t="rtt" r="rtr" b="rtb"/>
              <a:pathLst>
                <a:path w="1998000" h="154500" stroke="0">
                  <a:moveTo>
                    <a:pt x="0" y="0"/>
                  </a:moveTo>
                  <a:lnTo>
                    <a:pt x="1998000" y="0"/>
                  </a:lnTo>
                  <a:lnTo>
                    <a:pt x="1998000" y="154500"/>
                  </a:lnTo>
                  <a:lnTo>
                    <a:pt x="0" y="154500"/>
                  </a:lnTo>
                  <a:lnTo>
                    <a:pt x="0" y="0"/>
                  </a:lnTo>
                  <a:close/>
                </a:path>
                <a:path w="1998000" h="154500" fill="none">
                  <a:moveTo>
                    <a:pt x="0" y="154500"/>
                  </a:moveTo>
                  <a:lnTo>
                    <a:pt x="1998000" y="154500"/>
                  </a:lnTo>
                </a:path>
              </a:pathLst>
            </a:custGeom>
            <a:noFill/>
            <a:ln w="12000" cap="flat">
              <a:solidFill>
                <a:srgbClr val="FF7575"/>
              </a:solidFill>
              <a:round/>
            </a:ln>
          </p:spPr>
          <p:txBody>
            <a:bodyPr wrap="square" lIns="0" tIns="0" rIns="0" bIns="0" rtlCol="0" anchor="ctr"/>
            <a:lstStyle/>
            <a:p>
              <a:pPr algn="ctr">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图像识别：统计法、模板匹配法和神经网络法等</a:t>
              </a:r>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练习与思考</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sp>
        <p:nvSpPr>
          <p:cNvPr id="7" name="矩形 6"/>
          <p:cNvSpPr/>
          <p:nvPr/>
        </p:nvSpPr>
        <p:spPr>
          <a:xfrm>
            <a:off x="1260475" y="1296670"/>
            <a:ext cx="8780991" cy="3952044"/>
          </a:xfrm>
          <a:prstGeom prst="rect">
            <a:avLst/>
          </a:prstGeom>
        </p:spPr>
        <p:txBody>
          <a:bodyPr wrap="square">
            <a:spAutoFit/>
          </a:bodyPr>
          <a:lstStyle/>
          <a:p>
            <a:pPr>
              <a:lnSpc>
                <a:spcPct val="200000"/>
              </a:lnSpc>
              <a:spcAft>
                <a:spcPts val="600"/>
              </a:spcAft>
            </a:pPr>
            <a:r>
              <a:rPr lang="zh-CN" altLang="en-US" sz="2400" b="1" dirty="0">
                <a:solidFill>
                  <a:schemeClr val="bg1"/>
                </a:solidFill>
                <a:latin typeface="宋体" panose="02010600030101010101" pitchFamily="2" charset="-122"/>
                <a:ea typeface="宋体" panose="02010600030101010101" pitchFamily="2" charset="-122"/>
              </a:rPr>
              <a:t>讨论题：</a:t>
            </a:r>
          </a:p>
          <a:p>
            <a:pPr>
              <a:lnSpc>
                <a:spcPct val="200000"/>
              </a:lnSpc>
              <a:spcAft>
                <a:spcPts val="600"/>
              </a:spcAft>
            </a:pPr>
            <a:r>
              <a:rPr sz="2000" dirty="0">
                <a:solidFill>
                  <a:schemeClr val="bg1"/>
                </a:solidFill>
                <a:latin typeface="宋体" panose="02010600030101010101" pitchFamily="2" charset="-122"/>
                <a:ea typeface="宋体" panose="02010600030101010101" pitchFamily="2" charset="-122"/>
              </a:rPr>
              <a:t>1</a:t>
            </a:r>
            <a:r>
              <a:rPr lang="en-US" sz="2000" dirty="0">
                <a:solidFill>
                  <a:schemeClr val="bg1"/>
                </a:solidFill>
                <a:latin typeface="宋体" panose="02010600030101010101" pitchFamily="2" charset="-122"/>
                <a:ea typeface="宋体" panose="02010600030101010101" pitchFamily="2" charset="-122"/>
              </a:rPr>
              <a:t>. </a:t>
            </a:r>
            <a:r>
              <a:rPr sz="2000" dirty="0">
                <a:solidFill>
                  <a:schemeClr val="bg1"/>
                </a:solidFill>
                <a:latin typeface="宋体" panose="02010600030101010101" pitchFamily="2" charset="-122"/>
                <a:ea typeface="宋体" panose="02010600030101010101" pitchFamily="2" charset="-122"/>
              </a:rPr>
              <a:t>分组讨论，通过学习自然语言处理和知识图谱的定义和应用方向，结合自己的生活或所学的专业，挑选一个场境或应用案例深入分析其背后的原理。</a:t>
            </a:r>
          </a:p>
          <a:p>
            <a:pPr>
              <a:lnSpc>
                <a:spcPct val="200000"/>
              </a:lnSpc>
              <a:spcAft>
                <a:spcPts val="600"/>
              </a:spcAft>
            </a:pPr>
            <a:r>
              <a:rPr sz="2000" dirty="0">
                <a:solidFill>
                  <a:schemeClr val="bg1"/>
                </a:solidFill>
                <a:latin typeface="宋体" panose="02010600030101010101" pitchFamily="2" charset="-122"/>
                <a:ea typeface="宋体" panose="02010600030101010101" pitchFamily="2" charset="-122"/>
              </a:rPr>
              <a:t>2</a:t>
            </a:r>
            <a:r>
              <a:rPr lang="en-US" sz="2000" dirty="0">
                <a:solidFill>
                  <a:schemeClr val="bg1"/>
                </a:solidFill>
                <a:latin typeface="宋体" panose="02010600030101010101" pitchFamily="2" charset="-122"/>
                <a:ea typeface="宋体" panose="02010600030101010101" pitchFamily="2" charset="-122"/>
              </a:rPr>
              <a:t>. </a:t>
            </a:r>
            <a:r>
              <a:rPr sz="2000" dirty="0">
                <a:solidFill>
                  <a:schemeClr val="bg1"/>
                </a:solidFill>
                <a:latin typeface="宋体" panose="02010600030101010101" pitchFamily="2" charset="-122"/>
                <a:ea typeface="宋体" panose="02010600030101010101" pitchFamily="2" charset="-122"/>
              </a:rPr>
              <a:t>想一想，“有多少智能就有多少人工”，数据智能的决策、知识图谱的构建都需要人不断进行训练，我们在训练着新闻网站、购物网站，未来我们如何结合自己的专业做好数据集的训练？ </a:t>
            </a:r>
          </a:p>
        </p:txBody>
      </p:sp>
      <p:pic>
        <p:nvPicPr>
          <p:cNvPr id="6" name="图片 5"/>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041466" y="2622550"/>
            <a:ext cx="2150534" cy="161290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练习与思考</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sp>
        <p:nvSpPr>
          <p:cNvPr id="7" name="矩形 6"/>
          <p:cNvSpPr/>
          <p:nvPr/>
        </p:nvSpPr>
        <p:spPr>
          <a:xfrm>
            <a:off x="1260681" y="1296497"/>
            <a:ext cx="7591219" cy="3907790"/>
          </a:xfrm>
          <a:prstGeom prst="rect">
            <a:avLst/>
          </a:prstGeom>
        </p:spPr>
        <p:txBody>
          <a:bodyPr wrap="square">
            <a:spAutoFit/>
          </a:bodyPr>
          <a:lstStyle/>
          <a:p>
            <a:pPr algn="just">
              <a:lnSpc>
                <a:spcPct val="200000"/>
              </a:lnSpc>
            </a:pPr>
            <a:r>
              <a:rPr lang="zh-CN" altLang="en-US" sz="2400" b="1" dirty="0">
                <a:solidFill>
                  <a:schemeClr val="bg1"/>
                </a:solidFill>
                <a:latin typeface="宋体" panose="02010600030101010101" pitchFamily="2" charset="-122"/>
                <a:ea typeface="宋体" panose="02010600030101010101" pitchFamily="2" charset="-122"/>
              </a:rPr>
              <a:t>客观题答案</a:t>
            </a:r>
            <a:endParaRPr lang="en-US" altLang="zh-CN" sz="2400" b="1" dirty="0">
              <a:solidFill>
                <a:schemeClr val="bg1"/>
              </a:solidFill>
              <a:latin typeface="宋体" panose="02010600030101010101" pitchFamily="2" charset="-122"/>
              <a:ea typeface="宋体" panose="02010600030101010101" pitchFamily="2" charset="-122"/>
            </a:endParaRPr>
          </a:p>
          <a:p>
            <a:pPr algn="just">
              <a:lnSpc>
                <a:spcPct val="200000"/>
              </a:lnSpc>
            </a:pPr>
            <a:r>
              <a:rPr lang="zh-CN" altLang="en-US" sz="2000" b="1" dirty="0">
                <a:solidFill>
                  <a:schemeClr val="bg1"/>
                </a:solidFill>
                <a:latin typeface="宋体" panose="02010600030101010101" pitchFamily="2" charset="-122"/>
                <a:ea typeface="宋体" panose="02010600030101010101" pitchFamily="2" charset="-122"/>
              </a:rPr>
              <a:t>选择题：</a:t>
            </a:r>
          </a:p>
          <a:p>
            <a:pPr algn="just">
              <a:lnSpc>
                <a:spcPct val="200000"/>
              </a:lnSpc>
            </a:pPr>
            <a:r>
              <a:rPr lang="en-US" altLang="zh-CN" sz="2000" dirty="0">
                <a:solidFill>
                  <a:schemeClr val="bg1"/>
                </a:solidFill>
                <a:latin typeface="宋体" panose="02010600030101010101" pitchFamily="2" charset="-122"/>
                <a:ea typeface="宋体" panose="02010600030101010101" pitchFamily="2" charset="-122"/>
              </a:rPr>
              <a:t>1. ABCD             2. AD                3. </a:t>
            </a:r>
            <a:r>
              <a:rPr lang="en-US" altLang="zh-CN" sz="2000" dirty="0">
                <a:solidFill>
                  <a:schemeClr val="bg1"/>
                </a:solidFill>
                <a:latin typeface="宋体" panose="02010600030101010101" pitchFamily="2" charset="-122"/>
                <a:ea typeface="宋体" panose="02010600030101010101" pitchFamily="2" charset="-122"/>
                <a:sym typeface="+mn-ea"/>
              </a:rPr>
              <a:t>ABCD</a:t>
            </a:r>
            <a:r>
              <a:rPr lang="en-US" altLang="zh-CN" sz="2000" dirty="0">
                <a:solidFill>
                  <a:schemeClr val="bg1"/>
                </a:solidFill>
                <a:latin typeface="宋体" panose="02010600030101010101" pitchFamily="2" charset="-122"/>
                <a:ea typeface="宋体" panose="02010600030101010101" pitchFamily="2" charset="-122"/>
              </a:rPr>
              <a:t>          </a:t>
            </a:r>
          </a:p>
          <a:p>
            <a:pPr algn="just">
              <a:lnSpc>
                <a:spcPct val="200000"/>
              </a:lnSpc>
            </a:pPr>
            <a:r>
              <a:rPr lang="en-US" altLang="zh-CN" sz="2000" dirty="0">
                <a:solidFill>
                  <a:schemeClr val="bg1"/>
                </a:solidFill>
                <a:latin typeface="宋体" panose="02010600030101010101" pitchFamily="2" charset="-122"/>
                <a:ea typeface="宋体" panose="02010600030101010101" pitchFamily="2" charset="-122"/>
              </a:rPr>
              <a:t>4. B                5. ABCD</a:t>
            </a:r>
          </a:p>
          <a:p>
            <a:pPr algn="just">
              <a:lnSpc>
                <a:spcPct val="200000"/>
              </a:lnSpc>
            </a:pPr>
            <a:r>
              <a:rPr lang="zh-CN" altLang="en-US" sz="2000" b="1" dirty="0">
                <a:solidFill>
                  <a:schemeClr val="bg1"/>
                </a:solidFill>
                <a:latin typeface="宋体" panose="02010600030101010101" pitchFamily="2" charset="-122"/>
                <a:ea typeface="宋体" panose="02010600030101010101" pitchFamily="2" charset="-122"/>
              </a:rPr>
              <a:t>判断题：</a:t>
            </a:r>
            <a:endParaRPr lang="en-US" altLang="zh-CN" sz="2000" b="1" dirty="0">
              <a:solidFill>
                <a:schemeClr val="bg1"/>
              </a:solidFill>
              <a:latin typeface="宋体" panose="02010600030101010101" pitchFamily="2" charset="-122"/>
              <a:ea typeface="宋体" panose="02010600030101010101" pitchFamily="2" charset="-122"/>
            </a:endParaRPr>
          </a:p>
          <a:p>
            <a:pPr algn="just">
              <a:lnSpc>
                <a:spcPct val="200000"/>
              </a:lnSpc>
            </a:pPr>
            <a:r>
              <a:rPr lang="en-US" altLang="zh-CN" sz="2000" dirty="0">
                <a:solidFill>
                  <a:schemeClr val="bg1"/>
                </a:solidFill>
                <a:latin typeface="宋体" panose="02010600030101010101" pitchFamily="2" charset="-122"/>
                <a:ea typeface="宋体" panose="02010600030101010101" pitchFamily="2" charset="-122"/>
              </a:rPr>
              <a:t>1. </a:t>
            </a:r>
            <a:r>
              <a:rPr lang="zh-CN" altLang="en-US" sz="2000" dirty="0">
                <a:solidFill>
                  <a:schemeClr val="bg1"/>
                </a:solidFill>
                <a:latin typeface="宋体" panose="02010600030101010101" pitchFamily="2" charset="-122"/>
                <a:ea typeface="宋体" panose="02010600030101010101" pitchFamily="2" charset="-122"/>
                <a:sym typeface="+mn-ea"/>
              </a:rPr>
              <a:t>对</a:t>
            </a:r>
            <a:r>
              <a:rPr lang="zh-CN" altLang="en-US" sz="2000" dirty="0">
                <a:solidFill>
                  <a:schemeClr val="bg1"/>
                </a:solidFill>
                <a:latin typeface="宋体" panose="02010600030101010101" pitchFamily="2" charset="-122"/>
                <a:ea typeface="宋体" panose="02010600030101010101" pitchFamily="2" charset="-122"/>
              </a:rPr>
              <a:t>         </a:t>
            </a:r>
            <a:r>
              <a:rPr lang="en-US" altLang="zh-CN" sz="2000" dirty="0">
                <a:solidFill>
                  <a:schemeClr val="bg1"/>
                </a:solidFill>
                <a:latin typeface="宋体" panose="02010600030101010101" pitchFamily="2" charset="-122"/>
                <a:ea typeface="宋体" panose="02010600030101010101" pitchFamily="2" charset="-122"/>
              </a:rPr>
              <a:t>2. </a:t>
            </a:r>
            <a:r>
              <a:rPr lang="zh-CN" altLang="en-US" sz="2000" dirty="0">
                <a:solidFill>
                  <a:schemeClr val="bg1"/>
                </a:solidFill>
                <a:latin typeface="宋体" panose="02010600030101010101" pitchFamily="2" charset="-122"/>
                <a:ea typeface="宋体" panose="02010600030101010101" pitchFamily="2" charset="-122"/>
              </a:rPr>
              <a:t>对         </a:t>
            </a:r>
            <a:r>
              <a:rPr lang="en-US" altLang="zh-CN" sz="2000" dirty="0">
                <a:solidFill>
                  <a:schemeClr val="bg1"/>
                </a:solidFill>
                <a:latin typeface="宋体" panose="02010600030101010101" pitchFamily="2" charset="-122"/>
                <a:ea typeface="宋体" panose="02010600030101010101" pitchFamily="2" charset="-122"/>
              </a:rPr>
              <a:t>3. </a:t>
            </a:r>
            <a:r>
              <a:rPr lang="zh-CN" altLang="en-US" sz="2000" dirty="0">
                <a:solidFill>
                  <a:schemeClr val="bg1"/>
                </a:solidFill>
                <a:latin typeface="宋体" panose="02010600030101010101" pitchFamily="2" charset="-122"/>
                <a:ea typeface="宋体" panose="02010600030101010101" pitchFamily="2" charset="-122"/>
                <a:sym typeface="+mn-ea"/>
              </a:rPr>
              <a:t>错        </a:t>
            </a:r>
            <a:r>
              <a:rPr lang="en-US" altLang="zh-CN" sz="2000" dirty="0">
                <a:solidFill>
                  <a:schemeClr val="bg1"/>
                </a:solidFill>
                <a:latin typeface="宋体" panose="02010600030101010101" pitchFamily="2" charset="-122"/>
                <a:ea typeface="宋体" panose="02010600030101010101" pitchFamily="2" charset="-122"/>
                <a:sym typeface="+mn-ea"/>
              </a:rPr>
              <a:t>4. </a:t>
            </a:r>
            <a:r>
              <a:rPr lang="zh-CN" altLang="en-US" sz="2000" dirty="0">
                <a:solidFill>
                  <a:schemeClr val="bg1"/>
                </a:solidFill>
                <a:latin typeface="宋体" panose="02010600030101010101" pitchFamily="2" charset="-122"/>
                <a:ea typeface="宋体" panose="02010600030101010101" pitchFamily="2" charset="-122"/>
                <a:sym typeface="+mn-ea"/>
              </a:rPr>
              <a:t>对</a:t>
            </a:r>
          </a:p>
        </p:txBody>
      </p:sp>
      <p:pic>
        <p:nvPicPr>
          <p:cNvPr id="8" name="图片 7"/>
          <p:cNvPicPr>
            <a:picLocks noChangeAspect="1"/>
          </p:cNvPicPr>
          <p:nvPr/>
        </p:nvPicPr>
        <p:blipFill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t="11481" b="19393"/>
          <a:stretch>
            <a:fillRect/>
          </a:stretch>
        </p:blipFill>
        <p:spPr>
          <a:xfrm>
            <a:off x="9340120" y="2689715"/>
            <a:ext cx="2851880" cy="147857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2"/>
          </a:bgClr>
        </a:patt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994458" y="3513099"/>
            <a:ext cx="5995368" cy="1077501"/>
          </a:xfrm>
        </p:spPr>
        <p:txBody>
          <a:bodyPr>
            <a:noAutofit/>
          </a:bodyPr>
          <a:lstStyle/>
          <a:p>
            <a:pPr>
              <a:lnSpc>
                <a:spcPct val="150000"/>
              </a:lnSpc>
            </a:pPr>
            <a:r>
              <a:rPr lang="zh-CN" altLang="en-US" sz="2000" b="1" dirty="0">
                <a:solidFill>
                  <a:schemeClr val="tx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人工智能基础与应用</a:t>
            </a:r>
            <a:br>
              <a:rPr lang="en-US" altLang="zh-CN" sz="28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br>
            <a:r>
              <a:rPr lang="zh-CN" altLang="en-US" sz="28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项目三 认知人工智能的应用技术</a:t>
            </a:r>
          </a:p>
        </p:txBody>
      </p:sp>
      <p:grpSp>
        <p:nvGrpSpPr>
          <p:cNvPr id="12" name="组合 11"/>
          <p:cNvGrpSpPr/>
          <p:nvPr/>
        </p:nvGrpSpPr>
        <p:grpSpPr>
          <a:xfrm>
            <a:off x="1994458" y="4823795"/>
            <a:ext cx="6132648" cy="1392547"/>
            <a:chOff x="1994458" y="4823795"/>
            <a:chExt cx="6132648" cy="1392547"/>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2195" y="5565918"/>
              <a:ext cx="1676395" cy="304798"/>
            </a:xfrm>
            <a:prstGeom prst="rect">
              <a:avLst/>
            </a:prstGeom>
          </p:spPr>
        </p:pic>
        <p:sp>
          <p:nvSpPr>
            <p:cNvPr id="7" name="文本框 6"/>
            <p:cNvSpPr txBox="1"/>
            <p:nvPr/>
          </p:nvSpPr>
          <p:spPr>
            <a:xfrm>
              <a:off x="3670857" y="5592422"/>
              <a:ext cx="4456249" cy="369332"/>
            </a:xfrm>
            <a:prstGeom prst="rect">
              <a:avLst/>
            </a:prstGeom>
            <a:noFill/>
          </p:spPr>
          <p:txBody>
            <a:bodyPr wrap="square" rtlCol="0">
              <a:spAutoFit/>
            </a:bodyPr>
            <a:lstStyle/>
            <a:p>
              <a:r>
                <a:rPr lang="zh-CN" altLang="en-US" b="1" spc="-300" dirty="0">
                  <a:latin typeface="思源黑体" panose="020B0500000000090000" pitchFamily="34" charset="-122"/>
                  <a:ea typeface="思源黑体" panose="020B0500000000090000" pitchFamily="34" charset="-122"/>
                </a:rPr>
                <a:t>人工智能应用实训平台         </a:t>
              </a:r>
              <a:r>
                <a:rPr lang="en-US" altLang="zh-CN" b="1" dirty="0">
                  <a:latin typeface="思源黑体" panose="020B0500000000090000" pitchFamily="34" charset="-122"/>
                  <a:ea typeface="思源黑体" panose="020B0500000000090000" pitchFamily="34" charset="-122"/>
                </a:rPr>
                <a:t>www.aitrais.com</a:t>
              </a:r>
              <a:endParaRPr lang="zh-CN" altLang="en-US" b="1" dirty="0">
                <a:latin typeface="思源黑体" panose="020B0500000000090000" pitchFamily="34" charset="-122"/>
                <a:ea typeface="思源黑体" panose="020B0500000000090000" pitchFamily="34" charset="-122"/>
              </a:endParaRPr>
            </a:p>
          </p:txBody>
        </p:sp>
        <p:sp>
          <p:nvSpPr>
            <p:cNvPr id="8" name="文本框 7"/>
            <p:cNvSpPr txBox="1"/>
            <p:nvPr/>
          </p:nvSpPr>
          <p:spPr>
            <a:xfrm>
              <a:off x="2007710" y="5089206"/>
              <a:ext cx="4456249" cy="369332"/>
            </a:xfrm>
            <a:prstGeom prst="rect">
              <a:avLst/>
            </a:prstGeom>
            <a:noFill/>
          </p:spPr>
          <p:txBody>
            <a:bodyPr wrap="square" rtlCol="0">
              <a:spAutoFit/>
            </a:bodyPr>
            <a:lstStyle/>
            <a:p>
              <a:r>
                <a:rPr lang="zh-CN" altLang="en-US" b="1" dirty="0">
                  <a:latin typeface="华文中宋" panose="02010600040101010101" pitchFamily="2" charset="-122"/>
                  <a:ea typeface="华文中宋" panose="02010600040101010101" pitchFamily="2" charset="-122"/>
                </a:rPr>
                <a:t>更多学习资源及实训项目请登录：</a:t>
              </a:r>
            </a:p>
          </p:txBody>
        </p:sp>
        <p:sp>
          <p:nvSpPr>
            <p:cNvPr id="9" name="文本框 8"/>
            <p:cNvSpPr txBox="1"/>
            <p:nvPr/>
          </p:nvSpPr>
          <p:spPr>
            <a:xfrm>
              <a:off x="1994458" y="5877788"/>
              <a:ext cx="4872867" cy="338554"/>
            </a:xfrm>
            <a:prstGeom prst="rect">
              <a:avLst/>
            </a:prstGeom>
            <a:noFill/>
          </p:spPr>
          <p:txBody>
            <a:bodyPr wrap="square" rtlCol="0">
              <a:spAutoFit/>
            </a:bodyPr>
            <a:lstStyle/>
            <a:p>
              <a:r>
                <a:rPr lang="zh-CN" altLang="en-US" sz="1600" spc="-150" dirty="0">
                  <a:solidFill>
                    <a:schemeClr val="tx2"/>
                  </a:solidFill>
                  <a:latin typeface="华文细黑" panose="02010600040101010101" pitchFamily="2" charset="-122"/>
                  <a:ea typeface="华文细黑" panose="02010600040101010101" pitchFamily="2" charset="-122"/>
                </a:rPr>
                <a:t>点亮</a:t>
              </a:r>
              <a:r>
                <a:rPr lang="en-US" altLang="zh-CN" sz="1600" spc="-150" dirty="0">
                  <a:solidFill>
                    <a:schemeClr val="tx2"/>
                  </a:solidFill>
                  <a:latin typeface="华文细黑" panose="02010600040101010101" pitchFamily="2" charset="-122"/>
                  <a:ea typeface="华文细黑" panose="02010600040101010101" pitchFamily="2" charset="-122"/>
                </a:rPr>
                <a:t>AI  </a:t>
              </a:r>
              <a:r>
                <a:rPr lang="zh-CN" altLang="en-US" sz="1600" spc="-150" dirty="0">
                  <a:solidFill>
                    <a:schemeClr val="tx2"/>
                  </a:solidFill>
                  <a:latin typeface="华文细黑" panose="02010600040101010101" pitchFamily="2" charset="-122"/>
                  <a:ea typeface="华文细黑" panose="02010600040101010101" pitchFamily="2" charset="-122"/>
                </a:rPr>
                <a:t>智启未来 </a:t>
              </a:r>
              <a:r>
                <a:rPr lang="en-US" altLang="zh-CN" sz="1600" spc="-150" dirty="0">
                  <a:solidFill>
                    <a:schemeClr val="tx2"/>
                  </a:solidFill>
                  <a:latin typeface="华文细黑" panose="02010600040101010101" pitchFamily="2" charset="-122"/>
                  <a:ea typeface="华文细黑" panose="02010600040101010101" pitchFamily="2" charset="-122"/>
                </a:rPr>
                <a:t>——</a:t>
              </a:r>
              <a:r>
                <a:rPr lang="zh-CN" altLang="en-US" sz="1600" spc="-150" dirty="0">
                  <a:solidFill>
                    <a:schemeClr val="tx2"/>
                  </a:solidFill>
                  <a:latin typeface="华文细黑" panose="02010600040101010101" pitchFamily="2" charset="-122"/>
                  <a:ea typeface="华文细黑" panose="02010600040101010101" pitchFamily="2" charset="-122"/>
                </a:rPr>
                <a:t> 人工智能通识教育始发站</a:t>
              </a:r>
            </a:p>
          </p:txBody>
        </p:sp>
        <p:cxnSp>
          <p:nvCxnSpPr>
            <p:cNvPr id="11" name="直接连接符 10"/>
            <p:cNvCxnSpPr/>
            <p:nvPr/>
          </p:nvCxnSpPr>
          <p:spPr>
            <a:xfrm>
              <a:off x="2092195" y="4823795"/>
              <a:ext cx="543504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6" name="副标题 2"/>
          <p:cNvSpPr>
            <a:spLocks noGrp="1"/>
          </p:cNvSpPr>
          <p:nvPr>
            <p:ph type="subTitle" idx="1"/>
          </p:nvPr>
        </p:nvSpPr>
        <p:spPr>
          <a:xfrm>
            <a:off x="7899400" y="675857"/>
            <a:ext cx="4292600" cy="738809"/>
          </a:xfrm>
        </p:spPr>
        <p:txBody>
          <a:bodyPr>
            <a:normAutofit/>
          </a:bodyPr>
          <a:lstStyle/>
          <a:p>
            <a:r>
              <a:rPr lang="en-US" altLang="zh-CN" sz="2400" spc="-150" dirty="0">
                <a:gradFill>
                  <a:gsLst>
                    <a:gs pos="0">
                      <a:srgbClr val="59FFF7"/>
                    </a:gs>
                    <a:gs pos="100000">
                      <a:srgbClr val="2F5EB0"/>
                    </a:gs>
                  </a:gsLst>
                  <a:lin ang="5400000" scaled="1"/>
                </a:gradFill>
                <a:effectLst>
                  <a:outerShdw blurRad="50800" dist="38100" dir="8100000" algn="tr" rotWithShape="0">
                    <a:prstClr val="black">
                      <a:alpha val="40000"/>
                    </a:prstClr>
                  </a:outerShdw>
                </a:effectLst>
                <a:latin typeface="思源黑体" panose="020B0500000000090000" pitchFamily="34" charset="-122"/>
                <a:ea typeface="思源黑体" panose="020B0500000000090000" pitchFamily="34" charset="-122"/>
              </a:rPr>
              <a:t>A I </a:t>
            </a:r>
            <a:r>
              <a:rPr lang="zh-CN" altLang="en-US" sz="2400" b="1" spc="-150" dirty="0">
                <a:gradFill>
                  <a:gsLst>
                    <a:gs pos="0">
                      <a:srgbClr val="59FFF7"/>
                    </a:gs>
                    <a:gs pos="100000">
                      <a:srgbClr val="2F5EB0"/>
                    </a:gs>
                  </a:gsLst>
                  <a:lin ang="5400000" scaled="1"/>
                </a:gradFill>
                <a:effectLst>
                  <a:outerShdw blurRad="50800" dist="38100" dir="8100000" algn="tr" rotWithShape="0">
                    <a:prstClr val="black">
                      <a:alpha val="40000"/>
                    </a:prstClr>
                  </a:outerShdw>
                </a:effectLst>
                <a:latin typeface="思源黑体" panose="020B0500000000090000" pitchFamily="34" charset="-122"/>
                <a:ea typeface="思源黑体" panose="020B0500000000090000" pitchFamily="34" charset="-122"/>
              </a:rPr>
              <a:t>遇见应用  兴趣引领未来</a:t>
            </a:r>
            <a:endParaRPr lang="en-US" altLang="zh-CN" sz="2400" b="1" spc="-150" dirty="0">
              <a:gradFill>
                <a:gsLst>
                  <a:gs pos="0">
                    <a:srgbClr val="59FFF7"/>
                  </a:gs>
                  <a:gs pos="100000">
                    <a:srgbClr val="2F5EB0"/>
                  </a:gs>
                </a:gsLst>
                <a:lin ang="5400000" scaled="1"/>
              </a:gradFill>
              <a:effectLst>
                <a:outerShdw blurRad="50800" dist="38100" dir="8100000" algn="tr" rotWithShape="0">
                  <a:prstClr val="black">
                    <a:alpha val="40000"/>
                  </a:prstClr>
                </a:outerShdw>
              </a:effectLst>
              <a:latin typeface="思源黑体" panose="020B0500000000090000" pitchFamily="34" charset="-122"/>
              <a:ea typeface="思源黑体" panose="020B0500000000090000" pitchFamily="34" charset="-122"/>
            </a:endParaRPr>
          </a:p>
          <a:p>
            <a:endParaRPr lang="zh-CN" altLang="en-US" sz="2400" b="1" spc="-150" dirty="0">
              <a:effectLst>
                <a:outerShdw blurRad="38100" dist="38100" dir="2700000" algn="tl">
                  <a:srgbClr val="000000">
                    <a:alpha val="43137"/>
                  </a:srgbClr>
                </a:outerShdw>
              </a:effectLst>
              <a:latin typeface="思源黑体" panose="020B0500000000090000" pitchFamily="34" charset="-122"/>
              <a:ea typeface="思源黑体" panose="020B0500000000090000" pitchFamily="34" charset="-122"/>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213402" y="-251791"/>
            <a:ext cx="7380293" cy="7128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相关知识</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pic>
        <p:nvPicPr>
          <p:cNvPr id="100" name="图片 99"/>
          <p:cNvPicPr/>
          <p:nvPr/>
        </p:nvPicPr>
        <p:blipFill>
          <a:blip r:embed="rId2"/>
          <a:stretch>
            <a:fillRect/>
          </a:stretch>
        </p:blipFill>
        <p:spPr>
          <a:xfrm>
            <a:off x="2410460" y="1358265"/>
            <a:ext cx="7500620" cy="4141470"/>
          </a:xfrm>
          <a:prstGeom prst="rect">
            <a:avLst/>
          </a:prstGeom>
          <a:noFill/>
          <a:ln w="9525">
            <a:noFill/>
          </a:ln>
        </p:spPr>
      </p:pic>
      <p:sp>
        <p:nvSpPr>
          <p:cNvPr id="101" name="文本框 100"/>
          <p:cNvSpPr txBox="1"/>
          <p:nvPr/>
        </p:nvSpPr>
        <p:spPr>
          <a:xfrm>
            <a:off x="3725545" y="5618480"/>
            <a:ext cx="5080000" cy="337185"/>
          </a:xfrm>
          <a:prstGeom prst="rect">
            <a:avLst/>
          </a:prstGeom>
          <a:noFill/>
          <a:ln w="9525">
            <a:noFill/>
          </a:ln>
        </p:spPr>
        <p:txBody>
          <a:bodyPr>
            <a:spAutoFit/>
          </a:bodyPr>
          <a:lstStyle/>
          <a:p>
            <a:pPr indent="0" algn="ctr"/>
            <a:r>
              <a:rPr lang="zh-CN" sz="1600" b="0">
                <a:solidFill>
                  <a:schemeClr val="bg1"/>
                </a:solidFill>
                <a:latin typeface="Times New Roman" panose="02020603050405020304" pitchFamily="18" charset="0"/>
                <a:ea typeface="宋体" panose="02010600030101010101" pitchFamily="2" charset="-122"/>
              </a:rPr>
              <a:t>计算机视觉应用场景</a:t>
            </a:r>
            <a:endParaRPr lang="zh-CN" altLang="en-US" sz="1600" b="0">
              <a:solidFill>
                <a:schemeClr val="bg1"/>
              </a:solidFill>
              <a:latin typeface="Times New Roman" panose="02020603050405020304" pitchFamily="18" charset="0"/>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2118995"/>
            <a:ext cx="9772015" cy="3862070"/>
          </a:xfrm>
        </p:spPr>
        <p:txBody>
          <a:bodyPr>
            <a:normAutofit/>
          </a:bodyPr>
          <a:lstStyle/>
          <a:p>
            <a:pPr algn="just">
              <a:lnSpc>
                <a:spcPct val="150000"/>
              </a:lnSpc>
              <a:buClr>
                <a:srgbClr val="0070C0"/>
              </a:buClr>
              <a:buFont typeface="Arial" panose="020B0604020202020204" pitchFamily="34" charset="0"/>
              <a:buChar char="•"/>
            </a:pPr>
            <a:r>
              <a:rPr sz="2000" dirty="0">
                <a:solidFill>
                  <a:schemeClr val="bg1"/>
                </a:solidFill>
                <a:latin typeface="宋体" panose="02010600030101010101" pitchFamily="2" charset="-122"/>
                <a:ea typeface="宋体" panose="02010600030101010101" pitchFamily="2" charset="-122"/>
              </a:rPr>
              <a:t>图像识别是人工智能行业应用的一个重要方向，也是机器学习最热门的领域之一。其目的是为了让计算机代替人类去处理大量的物理信息，解决人类无法识别或者识别率特别低的信息。</a:t>
            </a:r>
          </a:p>
          <a:p>
            <a:pPr algn="just">
              <a:lnSpc>
                <a:spcPct val="150000"/>
              </a:lnSpc>
              <a:buClr>
                <a:srgbClr val="0070C0"/>
              </a:buClr>
              <a:buFont typeface="Arial" panose="020B0604020202020204" pitchFamily="34" charset="0"/>
              <a:buChar char="•"/>
            </a:pPr>
            <a:r>
              <a:rPr sz="2000" dirty="0">
                <a:solidFill>
                  <a:schemeClr val="bg1"/>
                </a:solidFill>
                <a:latin typeface="宋体" panose="02010600030101010101" pitchFamily="2" charset="-122"/>
                <a:ea typeface="宋体" panose="02010600030101010101" pitchFamily="2" charset="-122"/>
              </a:rPr>
              <a:t>图像识别的发展经历三个阶段：文字识别、数字图像处理与识别、物体识别。</a:t>
            </a:r>
          </a:p>
          <a:p>
            <a:pPr algn="just">
              <a:lnSpc>
                <a:spcPct val="150000"/>
              </a:lnSpc>
              <a:buClr>
                <a:srgbClr val="0070C0"/>
              </a:buClr>
              <a:buFont typeface="Arial" panose="020B0604020202020204" pitchFamily="34" charset="0"/>
              <a:buChar char="•"/>
            </a:pPr>
            <a:r>
              <a:rPr sz="2000" dirty="0">
                <a:solidFill>
                  <a:schemeClr val="bg1"/>
                </a:solidFill>
                <a:latin typeface="宋体" panose="02010600030101010101" pitchFamily="2" charset="-122"/>
                <a:ea typeface="宋体" panose="02010600030101010101" pitchFamily="2" charset="-122"/>
              </a:rPr>
              <a:t>图像识别通过分类并提取重要特征并排除多余的信息来识别图像。图像的内容通常是用图像特征进行描述，包括：颜色特征、纹理特征、形状特征及局部特征点等。</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一、图像识别技术的原理及应用</a:t>
            </a:r>
          </a:p>
        </p:txBody>
      </p:sp>
      <p:sp>
        <p:nvSpPr>
          <p:cNvPr id="2" name="文本框 1"/>
          <p:cNvSpPr txBox="1"/>
          <p:nvPr/>
        </p:nvSpPr>
        <p:spPr>
          <a:xfrm>
            <a:off x="939800" y="1154430"/>
            <a:ext cx="3549650" cy="645160"/>
          </a:xfrm>
          <a:prstGeom prst="rect">
            <a:avLst/>
          </a:prstGeom>
          <a:noFill/>
        </p:spPr>
        <p:txBody>
          <a:bodyPr wrap="none" rtlCol="0">
            <a:spAutoFit/>
          </a:bodyPr>
          <a:lstStyle/>
          <a:p>
            <a:pPr marL="0"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（一）</a:t>
            </a:r>
            <a:r>
              <a:rPr sz="2400" b="1" dirty="0">
                <a:solidFill>
                  <a:schemeClr val="bg1"/>
                </a:solidFill>
                <a:latin typeface="黑体" panose="02010609060101010101" pitchFamily="49" charset="-122"/>
                <a:ea typeface="黑体" panose="02010609060101010101" pitchFamily="49" charset="-122"/>
                <a:sym typeface="+mn-ea"/>
              </a:rPr>
              <a:t>什么是图像识别？</a:t>
            </a:r>
            <a:endParaRPr lang="zh-CN" altLang="en-US" sz="2400" b="1" dirty="0">
              <a:solidFill>
                <a:schemeClr val="bg1"/>
              </a:solidFill>
              <a:latin typeface="黑体" panose="02010609060101010101" pitchFamily="49" charset="-122"/>
              <a:ea typeface="黑体" panose="02010609060101010101" pitchFamily="49" charset="-122"/>
              <a:sym typeface="+mn-ea"/>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995,&quot;width&quot;:7875}"/>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c69b4c90-d5ee-4dd9-bb55-9e8d19ad7b07}"/>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d6e7c166-3a01-4f43-9b34-c3f168f5977a}"/>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电路">
  <a:themeElements>
    <a:clrScheme name="电路">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电路">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电路">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TM04033919[[fn=电路]]</Template>
  <TotalTime>38</TotalTime>
  <Words>3277</Words>
  <Application>Microsoft Office PowerPoint</Application>
  <PresentationFormat>宽屏</PresentationFormat>
  <Paragraphs>527</Paragraphs>
  <Slides>72</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72</vt:i4>
      </vt:variant>
    </vt:vector>
  </HeadingPairs>
  <TitlesOfParts>
    <vt:vector size="83" baseType="lpstr">
      <vt:lpstr>黑体</vt:lpstr>
      <vt:lpstr>华文细黑</vt:lpstr>
      <vt:lpstr>华文中宋</vt:lpstr>
      <vt:lpstr>思源黑体</vt:lpstr>
      <vt:lpstr>宋体</vt:lpstr>
      <vt:lpstr>微软雅黑</vt:lpstr>
      <vt:lpstr>Arial</vt:lpstr>
      <vt:lpstr>Times New Roman</vt:lpstr>
      <vt:lpstr>Tw Cen MT</vt:lpstr>
      <vt:lpstr>Wingdings</vt:lpstr>
      <vt:lpstr>电路</vt:lpstr>
      <vt:lpstr>人工智能基础与应用 项目三 认知人工智能         的应用技术</vt:lpstr>
      <vt:lpstr>PowerPoint 演示文稿</vt:lpstr>
      <vt:lpstr>任务一 视觉智能——机器如何识字、看人</vt:lpstr>
      <vt:lpstr>目 录</vt:lpstr>
      <vt:lpstr>【教学目标】</vt:lpstr>
      <vt:lpstr>【教学要求】</vt:lpstr>
      <vt:lpstr>【内容概览】</vt:lpstr>
      <vt:lpstr>【相关知识】</vt:lpstr>
      <vt:lpstr>一、图像识别技术的原理及应用</vt:lpstr>
      <vt:lpstr>一、图像识别技术的原理及应用</vt:lpstr>
      <vt:lpstr>一、图像识别技术的原理及应用</vt:lpstr>
      <vt:lpstr>一、图像识别技术的原理及应用</vt:lpstr>
      <vt:lpstr>一、图像识别技术的原理及应用</vt:lpstr>
      <vt:lpstr>一、图像识别技术的原理及应用</vt:lpstr>
      <vt:lpstr>一、图像识别技术的原理及应用</vt:lpstr>
      <vt:lpstr>一、图像识别技术的原理及应用</vt:lpstr>
      <vt:lpstr>二、人脸识别技术及应用</vt:lpstr>
      <vt:lpstr>二、人脸识别技术及应用</vt:lpstr>
      <vt:lpstr>二、人脸识别技术及应用</vt:lpstr>
      <vt:lpstr>二、人脸识别技术及应用</vt:lpstr>
      <vt:lpstr>三、OCR文字识别技术及应用</vt:lpstr>
      <vt:lpstr>三、OCR文字识别技术及应用</vt:lpstr>
      <vt:lpstr>三、OCR文字识别技术及应用</vt:lpstr>
      <vt:lpstr>三、OCR文字识别技术及应用</vt:lpstr>
      <vt:lpstr>三、OCR文字识别技术及应用</vt:lpstr>
      <vt:lpstr>【练习与思考】</vt:lpstr>
      <vt:lpstr>【练习与思考】</vt:lpstr>
      <vt:lpstr>【练习与思考】</vt:lpstr>
      <vt:lpstr>【练习与思考】</vt:lpstr>
      <vt:lpstr>【练习与思考】</vt:lpstr>
      <vt:lpstr>任务二 听觉智能——机器如何“闻声识人”</vt:lpstr>
      <vt:lpstr>目 录</vt:lpstr>
      <vt:lpstr>【教学目标】</vt:lpstr>
      <vt:lpstr>【教学要求】</vt:lpstr>
      <vt:lpstr>【内容概览】</vt:lpstr>
      <vt:lpstr>【相关知识】</vt:lpstr>
      <vt:lpstr>一、什么是语音识别技术？</vt:lpstr>
      <vt:lpstr>一、什么是语音识别技术？</vt:lpstr>
      <vt:lpstr>二、语音识别技术的应用</vt:lpstr>
      <vt:lpstr>二、语音识别技术的应用</vt:lpstr>
      <vt:lpstr>三、声纹识别：让语音识别更加隐秘</vt:lpstr>
      <vt:lpstr>三、声纹识别：让语音识别更加隐秘</vt:lpstr>
      <vt:lpstr>【练习与思考】</vt:lpstr>
      <vt:lpstr>【练习与思考】</vt:lpstr>
      <vt:lpstr>【练习与思考】</vt:lpstr>
      <vt:lpstr>【练习与思考】</vt:lpstr>
      <vt:lpstr>任务三 认知智能——机器如何懂语义、会思考</vt:lpstr>
      <vt:lpstr>目 录</vt:lpstr>
      <vt:lpstr>【教学目标】</vt:lpstr>
      <vt:lpstr>【教学要求】</vt:lpstr>
      <vt:lpstr>【内容概览】</vt:lpstr>
      <vt:lpstr>【相关知识】</vt:lpstr>
      <vt:lpstr>一、认知自然语言处理及应用</vt:lpstr>
      <vt:lpstr>一、认知自然语言处理及应用</vt:lpstr>
      <vt:lpstr>一、认知自然语言处理及应用</vt:lpstr>
      <vt:lpstr>一、认知自然语言处理及应用</vt:lpstr>
      <vt:lpstr>一、认知自然语言处理及应用</vt:lpstr>
      <vt:lpstr>二、走近知识图谱</vt:lpstr>
      <vt:lpstr>二、走近知识图谱</vt:lpstr>
      <vt:lpstr>二、走近知识图谱</vt:lpstr>
      <vt:lpstr>二、走近知识图谱</vt:lpstr>
      <vt:lpstr>二、走近知识图谱</vt:lpstr>
      <vt:lpstr>三、数据智能推动人机协同</vt:lpstr>
      <vt:lpstr>三、数据智能推动人机协同</vt:lpstr>
      <vt:lpstr>三、数据智能推动人机协同</vt:lpstr>
      <vt:lpstr>三、数据智能推动人机协同</vt:lpstr>
      <vt:lpstr>【练习与思考】</vt:lpstr>
      <vt:lpstr>【练习与思考】</vt:lpstr>
      <vt:lpstr>【练习与思考】</vt:lpstr>
      <vt:lpstr>【练习与思考】</vt:lpstr>
      <vt:lpstr>【练习与思考】</vt:lpstr>
      <vt:lpstr>人工智能基础与应用 项目三 认知人工智能的应用技术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人工智能基础与应用</dc:title>
  <dc:creator>skygao2020@outlook.com</dc:creator>
  <cp:lastModifiedBy>skygao2020@outlook.com</cp:lastModifiedBy>
  <cp:revision>91</cp:revision>
  <dcterms:created xsi:type="dcterms:W3CDTF">2020-06-16T02:39:00Z</dcterms:created>
  <dcterms:modified xsi:type="dcterms:W3CDTF">2020-06-19T06:10:01Z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