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0" r:id="rId20"/>
    <p:sldId id="278" r:id="rId21"/>
    <p:sldId id="279" r:id="rId22"/>
    <p:sldId id="281" r:id="rId23"/>
    <p:sldId id="283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6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gao2020@outlook.com" initials="s" lastIdx="1" clrIdx="0">
    <p:extLst>
      <p:ext uri="{19B8F6BF-5375-455C-9EA6-DF929625EA0E}">
        <p15:presenceInfo xmlns:p15="http://schemas.microsoft.com/office/powerpoint/2012/main" userId="bb17c52930471c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633D4-E235-486D-A907-16372A27289C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94A0-B2E9-4196-862D-98F9345075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899400" y="675857"/>
            <a:ext cx="4292600" cy="738809"/>
          </a:xfrm>
        </p:spPr>
        <p:txBody>
          <a:bodyPr>
            <a:normAutofit/>
          </a:bodyPr>
          <a:lstStyle/>
          <a:p>
            <a:r>
              <a:rPr lang="en-US" altLang="zh-CN" sz="2400" spc="-150" dirty="0">
                <a:gradFill>
                  <a:gsLst>
                    <a:gs pos="0">
                      <a:srgbClr val="59FFF7"/>
                    </a:gs>
                    <a:gs pos="100000">
                      <a:srgbClr val="2F5EB0"/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思源黑体" panose="020B0500000000090000" pitchFamily="34" charset="-122"/>
                <a:ea typeface="思源黑体" panose="020B0500000000090000" pitchFamily="34" charset="-122"/>
              </a:rPr>
              <a:t>A I </a:t>
            </a:r>
            <a:r>
              <a:rPr lang="zh-CN" altLang="en-US" sz="2400" b="1" spc="-150" dirty="0">
                <a:gradFill>
                  <a:gsLst>
                    <a:gs pos="0">
                      <a:srgbClr val="59FFF7"/>
                    </a:gs>
                    <a:gs pos="100000">
                      <a:srgbClr val="2F5EB0"/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思源黑体" panose="020B0500000000090000" pitchFamily="34" charset="-122"/>
                <a:ea typeface="思源黑体" panose="020B0500000000090000" pitchFamily="34" charset="-122"/>
              </a:rPr>
              <a:t>遇见应用  兴趣引领未来</a:t>
            </a:r>
            <a:endParaRPr lang="en-US" altLang="zh-CN" sz="2400" b="1" spc="-150" dirty="0">
              <a:gradFill>
                <a:gsLst>
                  <a:gs pos="0">
                    <a:srgbClr val="59FFF7"/>
                  </a:gs>
                  <a:gs pos="100000">
                    <a:srgbClr val="2F5EB0"/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思源黑体" panose="020B0500000000090000" pitchFamily="34" charset="-122"/>
              <a:ea typeface="思源黑体" panose="020B0500000000090000" pitchFamily="34" charset="-122"/>
            </a:endParaRPr>
          </a:p>
          <a:p>
            <a:endParaRPr lang="zh-CN" altLang="en-US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" panose="020B0500000000090000" pitchFamily="34" charset="-122"/>
              <a:ea typeface="思源黑体" panose="020B0500000000090000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402" y="-251791"/>
            <a:ext cx="7380293" cy="712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71623" y="1851229"/>
            <a:ext cx="8791575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人工智能基础与应用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项目一 初探人工智能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419696"/>
            <a:ext cx="9905998" cy="4889241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chemeClr val="bg1"/>
                </a:solidFill>
              </a:rPr>
              <a:t> 人工智能的智能水平</a:t>
            </a: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人工智能像“人”一样，其智能水平也在逐步发展，从低到高可划分为计算智能、感知智能、认知智能三个阶段。</a:t>
            </a:r>
          </a:p>
          <a:p>
            <a:pPr>
              <a:buClr>
                <a:srgbClr val="0070C0"/>
              </a:buClr>
            </a:pPr>
            <a:r>
              <a:rPr lang="zh-CN" altLang="en-US" sz="2000" b="1" dirty="0">
                <a:solidFill>
                  <a:schemeClr val="bg1"/>
                </a:solidFill>
              </a:rPr>
              <a:t>第一层次：计算智能</a:t>
            </a:r>
            <a:r>
              <a:rPr lang="en-US" altLang="zh-CN" sz="2000" dirty="0">
                <a:solidFill>
                  <a:schemeClr val="bg1"/>
                </a:solidFill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</a:rPr>
              <a:t>机器像人类一样会计算、传递信息，例如神经网络、遗传算法等，各种棋类游戏、专家系统体现的就是计算智能。</a:t>
            </a:r>
          </a:p>
          <a:p>
            <a:pPr>
              <a:buClr>
                <a:srgbClr val="0070C0"/>
              </a:buClr>
            </a:pPr>
            <a:r>
              <a:rPr lang="zh-CN" altLang="en-US" sz="2000" b="1" dirty="0">
                <a:solidFill>
                  <a:schemeClr val="bg1"/>
                </a:solidFill>
              </a:rPr>
              <a:t>第二层次：感知智能</a:t>
            </a:r>
            <a:r>
              <a:rPr lang="en-US" altLang="zh-CN" sz="2000" dirty="0">
                <a:solidFill>
                  <a:schemeClr val="bg1"/>
                </a:solidFill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</a:rPr>
              <a:t>机器能听会说、能看会认，像语音助手、人脸识别、看图搜图和无人驾驶等。</a:t>
            </a:r>
            <a:endParaRPr lang="en-US" altLang="zh-CN" sz="2000" dirty="0">
              <a:solidFill>
                <a:schemeClr val="bg1"/>
              </a:solidFill>
            </a:endParaRPr>
          </a:p>
          <a:p>
            <a:pPr>
              <a:buClr>
                <a:srgbClr val="0070C0"/>
              </a:buClr>
            </a:pPr>
            <a:r>
              <a:rPr lang="zh-CN" altLang="en-US" sz="2000" b="1" dirty="0">
                <a:solidFill>
                  <a:schemeClr val="bg1"/>
                </a:solidFill>
              </a:rPr>
              <a:t>第三层次：认知智能</a:t>
            </a:r>
            <a:r>
              <a:rPr lang="en-US" altLang="zh-CN" sz="2000" dirty="0">
                <a:solidFill>
                  <a:schemeClr val="bg1"/>
                </a:solidFill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</a:rPr>
              <a:t>机器能理解会思考，主动采取行动，这是人工智能领域专家们正在努力的方向，比如微软小冰就具有非常初级的理解语意的能力。</a:t>
            </a:r>
            <a:endParaRPr lang="zh-CN" altLang="en-US" sz="2000" i="1" u="sng" dirty="0">
              <a:solidFill>
                <a:srgbClr val="0070C0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一、机器能思考吗？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306807"/>
            <a:ext cx="9905998" cy="5066525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chemeClr val="bg1"/>
                </a:solidFill>
              </a:rPr>
              <a:t> 人工智能的智能水平</a:t>
            </a: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三种智能水平的行业应用特点：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种类型，信息完全输入的状况。在这种状况下，机器得到输入，就可以充分准确的得到相应的输出。像实时语音转写，人脸识别、图像识别等技术，“输入”即可以得到“输出”，在这一领域机器将来可以完全替代人工。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种类型，是仅仅有输入还不够，还需要知识积累，需要思维判断的工作。这一领域是人和机器耦合的，比如机器人可以回答孩子的问题，教孩子知识，和孩子玩耍，但不能完全代替父母陪伴孩子、和孩子实时交流等。这种场景下：机器无法完全替代人工，而是辅助人，人机耦合进行工作。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种类型，没有信息输入，而是主要靠创意，靠想象力的工作。今天的机器可以作图、作曲、写诗，但更多还是模仿，让机器具备思考的能力、主动创作的能力目前还很难做到。这是人工智能发展的未来趋势之一，因此需要创意和想象力的工作是机器无法取代的。 </a:t>
            </a:r>
            <a:endParaRPr lang="zh-CN" altLang="en-US" sz="2000" i="1" u="sng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一、机器能思考吗？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355305"/>
            <a:ext cx="9905998" cy="48892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人工智能的发展历程可分为三段时期、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个阶段。</a:t>
            </a:r>
            <a:endParaRPr lang="en-US" altLang="zh-CN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第一阶段：人工智能起步期 </a:t>
            </a:r>
            <a:r>
              <a:rPr lang="en-US" altLang="zh-CN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1956—1980s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1956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达特茅斯会议标志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诞生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1957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神经网络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Perceptron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被罗森布拉特发明；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1964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年，首台聊天机器人诞生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1970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受限于计算能力，人工智能进入第一个寒冬</a:t>
            </a:r>
          </a:p>
          <a:p>
            <a:pPr marL="0" indent="0" algn="just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第二阶段：专家系统推广 </a:t>
            </a:r>
            <a:r>
              <a:rPr lang="en-US" altLang="zh-CN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1980s—1990s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1980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卡耐基梅隆大学推进第一个名为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XCON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的专家系统，具有一套强大的知识库和推理能力，可以模拟人类专家来解决特定领域问题，从此，机器学习开始兴起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世纪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年代中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-90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年代中，专家系统应用有限，且经常在常识性问题上出错，人工智能迎来第二个寒冬</a:t>
            </a:r>
            <a:endParaRPr lang="zh-CN" altLang="en-US" sz="2000" i="1" u="sng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二、人工智能的发展历程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471212"/>
            <a:ext cx="9905998" cy="48892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第三阶段：深度学习 </a:t>
            </a:r>
            <a:r>
              <a:rPr lang="en-US" altLang="zh-CN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2000s—</a:t>
            </a:r>
            <a:r>
              <a:rPr lang="zh-CN" altLang="en-US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至今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1997 IBM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的“深蓝”战胜国际象棋冠军，成为人工智能史上的一个重要里程碑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2006 Hinton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提出“深度学习”的神经网络</a:t>
            </a:r>
          </a:p>
          <a:p>
            <a:pPr algn="just">
              <a:buClr>
                <a:srgbClr val="0070C0"/>
              </a:buClr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2012 Google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无人驾驶汽车上路，人工智能迎来爆发式增长的新高潮</a:t>
            </a:r>
          </a:p>
          <a:p>
            <a:pPr marL="0" indent="0" algn="just"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近十年来，随着大数据、云计算、物联网等信息技术的发展，以深度神经网络为代表的人工智能技术飞速发展，大幅跨越了科学与应用之间的“技术鸿沟”，实现了从“不能用、不好用”到“可以用”的技术突破。</a:t>
            </a:r>
          </a:p>
          <a:p>
            <a:pPr marL="0" indent="0" algn="just"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总体趋势：</a:t>
            </a:r>
          </a:p>
          <a:p>
            <a:pPr marL="0" indent="0" algn="just"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人工智能的发展历程曲折起伏，高峰与低谷交替出现。未来随着人工智能核心技术的突破，将不断改善提升现有的局限性，向各行各业快速渗透融合，这是人工智能驱动第四次技术革命的最主要表现方式。</a:t>
            </a:r>
            <a:endParaRPr lang="zh-CN" altLang="en-US" sz="1800" i="1" u="sng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二、人工智能的发展历程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651518"/>
            <a:ext cx="9905998" cy="86774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chemeClr val="bg1"/>
                </a:solidFill>
              </a:rPr>
              <a:t> 人工智能的产业链划分概览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91" y="2519264"/>
            <a:ext cx="7459909" cy="27888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651518"/>
            <a:ext cx="9905998" cy="39491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基础支撑层（基础层）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人工智能产业的基础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主要是研发硬件及软件，为人工智能提供数据及算力支撑。主要包括物质基础：即计算硬件（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芯片、传感器）、计算系统技术（大数据、云计算和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5G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通信）、数据（数据采集、标注和分析）和算法模型。传感器负责收集数据，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芯片（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GPU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FPGA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ASIC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等）负责运算，算法模型负责训练数据。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651519"/>
            <a:ext cx="9905998" cy="30791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技术驱动层（技术层）</a:t>
            </a:r>
            <a:endParaRPr lang="en-US" altLang="zh-CN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人工智能产业的核心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包括图像识别、文字识别、语音识别、生物识别等应用技术，主要用于让机器完成对外部世界的探测，即看懂、听懂、读懂世界，进而才能够做出分析判断、采取行动，让更复杂层面的智慧决策、自主行动成为可能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651519"/>
            <a:ext cx="9905998" cy="30791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场景应用层（应用层）</a:t>
            </a:r>
            <a:endParaRPr lang="en-US" altLang="zh-CN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人工智能产业的延伸，专注行业应用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主要面向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与传统产业的深度融合，实现不同行业应用场景的解决方案（如“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AI+”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制造、家居、金融、教育、交通、安防、医疗、物流、零售等领域）和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消费级终端产品（如智能汽车、智能机器人、智能无人机、智能家居设备、可穿戴设备等）。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pic>
        <p:nvPicPr>
          <p:cNvPr id="6" name="内容占位符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51" y="1743823"/>
            <a:ext cx="8635897" cy="3704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矩形 105"/>
          <p:cNvSpPr/>
          <p:nvPr/>
        </p:nvSpPr>
        <p:spPr>
          <a:xfrm>
            <a:off x="5078749" y="571788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人工智能产业结构图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472" y="1642444"/>
            <a:ext cx="5918128" cy="47161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41413" y="1474234"/>
            <a:ext cx="3929505" cy="34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人工智能应用正在以场景化、碎片化的方式涌现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预计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2030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年，我国人工智能核心产业规模超过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万亿元，带动相关产业规模超过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万亿元！</a:t>
            </a:r>
            <a:endParaRPr lang="en-US" altLang="zh-CN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国务院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新一代人工智能发展规划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 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1266133"/>
            <a:ext cx="9905999" cy="3909392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教学目标</a:t>
            </a:r>
            <a:endParaRPr lang="en-US" altLang="zh-CN" sz="2000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教学要求</a:t>
            </a:r>
            <a:endParaRPr lang="en-US" altLang="zh-CN" sz="2000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内容概览</a:t>
            </a:r>
          </a:p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相关知识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en-US" altLang="zh-CN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1.1.1 </a:t>
            </a:r>
            <a:r>
              <a:rPr lang="zh-CN" altLang="en-US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机器能思考吗？	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en-US" altLang="zh-CN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1.1.2 </a:t>
            </a:r>
            <a:r>
              <a:rPr lang="zh-CN" altLang="en-US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人工智能的发展历程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en-US" altLang="zh-CN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1.1.3 </a:t>
            </a:r>
            <a:r>
              <a:rPr lang="zh-CN" altLang="en-US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人工智能的产业结构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en-US" altLang="zh-CN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1.1.4 </a:t>
            </a:r>
            <a:r>
              <a:rPr lang="zh-CN" altLang="en-US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人工智能砸了谁的饭碗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练习与思考	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8303729" y="2646644"/>
            <a:ext cx="3888271" cy="147857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人工智能基础与应用</a:t>
            </a:r>
            <a:b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项目一 初探人工智能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0" y="1254281"/>
            <a:ext cx="4521934" cy="4156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中国人工智能产业结构概览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人工智能企业多集中在应用层，技术层和基础层企业占比相对较小；从技术类型分布来看，涉及机器学习、大数据、云计算和机器人技术的企业较多，整体分布相对均匀。在应用技术方面，以语音识别、机器视觉为代表的人工智能技术快速成熟，已达到规模化产业实用水平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6225" y="1550497"/>
            <a:ext cx="4200215" cy="45985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92917"/>
            <a:ext cx="9786730" cy="1848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中国人工智能产业结构概览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全球科技竞争进入敏感时期，产品出口、系统软件采购、芯片进口等多方面都可能面临挑战，这对以应用开发见长、基础层支撑积累较浅的国内企业带来压力，但同时也形成了倒逼产业链上游企业发展的动力。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795" y="3461099"/>
            <a:ext cx="8433233" cy="25782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2" y="1241401"/>
            <a:ext cx="2718890" cy="459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defTabSz="9144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人工智能产业的人才需求结构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产业链分为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基础层、技术层、应用层。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产业链以算力驱动，场景为王。未来各行各业的应用需要大量的技术技能型人才认识人工智能、参与到场境训练与应用中。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内容占位符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0840" y="1921128"/>
            <a:ext cx="6410224" cy="3708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sp>
        <p:nvSpPr>
          <p:cNvPr id="9" name="矩形 8"/>
          <p:cNvSpPr/>
          <p:nvPr/>
        </p:nvSpPr>
        <p:spPr>
          <a:xfrm>
            <a:off x="5875673" y="4191702"/>
            <a:ext cx="5700837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Arial" panose="020B0604020202020204" pitchFamily="34" charset="0"/>
              </a:rPr>
              <a:t>动力市场的变化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sym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Arial" panose="020B0604020202020204" pitchFamily="34" charset="0"/>
              </a:rPr>
              <a:t>劳动者面临职业替代风险</a:t>
            </a:r>
          </a:p>
          <a:p>
            <a:pPr marR="0" lvl="0" algn="l" defTabSz="914400" rtl="0" eaLnBrk="1" fontAlgn="auto" latinLnBrk="0" hangingPunct="1">
              <a:lnSpc>
                <a:spcPts val="28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Arial" panose="020B0604020202020204" pitchFamily="34" charset="0"/>
              </a:rPr>
              <a:t>对人才培养模式和体系提出了变革要求</a:t>
            </a:r>
          </a:p>
        </p:txBody>
      </p:sp>
      <p:sp>
        <p:nvSpPr>
          <p:cNvPr id="11" name="矩形 10"/>
          <p:cNvSpPr/>
          <p:nvPr/>
        </p:nvSpPr>
        <p:spPr>
          <a:xfrm>
            <a:off x="996670" y="1321662"/>
            <a:ext cx="10382530" cy="2036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“物信融合”时代教育面临的挑战</a:t>
            </a:r>
          </a:p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AI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5G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VR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等新技术势不可挡，未来的教育教学模式如何变革？技术真的能奏效吗？教学方法和教学内容如何提升？如何让所有从事和参与教育的人享受教育生活，让以教师为中心的学习向以学生为中心的学习转变，享受学习过程，让所有的人真正成为他自己。人工智能时代的到来倒逼未来教育的发展，同时技术更迭与教育伦理需做好有效衔接和平衡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60170" y="3560455"/>
            <a:ext cx="5003443" cy="2902114"/>
            <a:chOff x="996670" y="3204855"/>
            <a:chExt cx="5003443" cy="290211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70" y="3204855"/>
              <a:ext cx="4534553" cy="290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46"/>
            <p:cNvSpPr/>
            <p:nvPr/>
          </p:nvSpPr>
          <p:spPr>
            <a:xfrm>
              <a:off x="1595470" y="5309264"/>
              <a:ext cx="3385839" cy="4358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" panose="020B0500000000090000" pitchFamily="34" charset="-122"/>
                  <a:ea typeface="思源黑体" panose="020B0500000000090000" pitchFamily="34" charset="-122"/>
                  <a:sym typeface="Arial" panose="020B0604020202020204" pitchFamily="34" charset="0"/>
                </a:rPr>
                <a:t>技术驱动</a:t>
              </a:r>
              <a:r>
                <a:rPr lang="en-US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" panose="020B0500000000090000" pitchFamily="34" charset="-122"/>
                  <a:ea typeface="思源黑体" panose="020B0500000000090000" pitchFamily="34" charset="-122"/>
                  <a:sym typeface="Arial" panose="020B0604020202020204" pitchFamily="34" charset="0"/>
                </a:rPr>
                <a:t>——</a:t>
              </a:r>
              <a:r>
                <a: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" panose="020B0500000000090000" pitchFamily="34" charset="-122"/>
                  <a:ea typeface="思源黑体" panose="020B0500000000090000" pitchFamily="34" charset="-122"/>
                  <a:sym typeface="Arial" panose="020B0604020202020204" pitchFamily="34" charset="0"/>
                </a:rPr>
                <a:t>未来已来</a:t>
              </a:r>
              <a:endPara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黑体" panose="020B0500000000090000" pitchFamily="34" charset="-122"/>
                <a:ea typeface="思源黑体" panose="020B050000000009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93991" y="3746812"/>
              <a:ext cx="490098" cy="490098"/>
            </a:xfrm>
            <a:prstGeom prst="ellipse">
              <a:avLst/>
            </a:prstGeom>
            <a:solidFill>
              <a:srgbClr val="66C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293991" y="4523703"/>
              <a:ext cx="490098" cy="490098"/>
            </a:xfrm>
            <a:prstGeom prst="ellipse">
              <a:avLst/>
            </a:prstGeom>
            <a:solidFill>
              <a:srgbClr val="66C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5293991" y="5313820"/>
              <a:ext cx="490098" cy="490098"/>
            </a:xfrm>
            <a:prstGeom prst="ellipse">
              <a:avLst/>
            </a:prstGeom>
            <a:solidFill>
              <a:srgbClr val="66CC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文本框 4"/>
            <p:cNvSpPr txBox="1"/>
            <p:nvPr/>
          </p:nvSpPr>
          <p:spPr>
            <a:xfrm>
              <a:off x="5332814" y="3800583"/>
              <a:ext cx="667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CN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文本框 71"/>
            <p:cNvSpPr txBox="1"/>
            <p:nvPr/>
          </p:nvSpPr>
          <p:spPr>
            <a:xfrm>
              <a:off x="5332814" y="4590699"/>
              <a:ext cx="667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文本框 72"/>
            <p:cNvSpPr txBox="1"/>
            <p:nvPr/>
          </p:nvSpPr>
          <p:spPr>
            <a:xfrm>
              <a:off x="5332814" y="5384516"/>
              <a:ext cx="667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9" name="TextBox 46"/>
          <p:cNvSpPr/>
          <p:nvPr/>
        </p:nvSpPr>
        <p:spPr>
          <a:xfrm>
            <a:off x="5658223" y="3555118"/>
            <a:ext cx="5985589" cy="424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  <a:sym typeface="Arial" panose="020B0604020202020204" pitchFamily="34" charset="0"/>
              </a:rPr>
              <a:t>“物信融合”背景下教育发展面临的挑战</a:t>
            </a:r>
            <a:r>
              <a:rPr lang="en-US" altLang="zh-CN" sz="2000" b="1" dirty="0">
                <a:solidFill>
                  <a:srgbClr val="00B0F0"/>
                </a:solidFill>
                <a:latin typeface="Arial" panose="020B0604020202020204" pitchFamily="34" charset="0"/>
                <a:ea typeface="+mj-ea"/>
                <a:sym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三、人工智能的产业结构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027562" y="2080850"/>
            <a:ext cx="10253002" cy="832637"/>
            <a:chOff x="499199" y="1340768"/>
            <a:chExt cx="10978868" cy="832637"/>
          </a:xfrm>
        </p:grpSpPr>
        <p:sp>
          <p:nvSpPr>
            <p:cNvPr id="35" name="矩形 34"/>
            <p:cNvSpPr/>
            <p:nvPr/>
          </p:nvSpPr>
          <p:spPr>
            <a:xfrm>
              <a:off x="499199" y="1385294"/>
              <a:ext cx="10978868" cy="788111"/>
            </a:xfrm>
            <a:prstGeom prst="rect">
              <a:avLst/>
            </a:prstGeom>
            <a:noFill/>
            <a:ln>
              <a:solidFill>
                <a:srgbClr val="2F5E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TextBox 84"/>
            <p:cNvSpPr txBox="1"/>
            <p:nvPr/>
          </p:nvSpPr>
          <p:spPr>
            <a:xfrm>
              <a:off x="1215458" y="1340768"/>
              <a:ext cx="10231198" cy="780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b="1" dirty="0">
                  <a:solidFill>
                    <a:srgbClr val="2F5EB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2019</a:t>
              </a:r>
              <a:r>
                <a:rPr lang="zh-CN" altLang="en-US" b="1" dirty="0">
                  <a:solidFill>
                    <a:srgbClr val="2F5EB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政府工作报告：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“打造工业互联网平台，拓展</a:t>
              </a:r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‘智能</a:t>
              </a:r>
              <a:r>
                <a:rPr lang="en-US" altLang="zh-CN" sz="1400" b="1" dirty="0">
                  <a:solidFill>
                    <a:schemeClr val="bg1"/>
                  </a:solidFill>
                  <a:latin typeface="+mn-ea"/>
                </a:rPr>
                <a:t>+</a:t>
              </a:r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’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，为制造业转型升级赋能”“深化大数据、</a:t>
              </a:r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人工智能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等研发应用，培育新一代信息技术、高端装备、生物医药、新能源汽车、新材料等新兴产业集群，壮大数字经济。”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9" t="8379" r="24582" b="7412"/>
            <a:stretch>
              <a:fillRect/>
            </a:stretch>
          </p:blipFill>
          <p:spPr bwMode="auto">
            <a:xfrm>
              <a:off x="499199" y="1406737"/>
              <a:ext cx="784205" cy="74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5"/>
          <p:cNvSpPr/>
          <p:nvPr/>
        </p:nvSpPr>
        <p:spPr>
          <a:xfrm>
            <a:off x="10069052" y="6625701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508271" y="3031439"/>
            <a:ext cx="3291588" cy="3242360"/>
            <a:chOff x="2631273" y="1170131"/>
            <a:chExt cx="1814488" cy="2562384"/>
          </a:xfrm>
        </p:grpSpPr>
        <p:sp>
          <p:nvSpPr>
            <p:cNvPr id="25" name="Freeform: Shape 5"/>
            <p:cNvSpPr/>
            <p:nvPr/>
          </p:nvSpPr>
          <p:spPr bwMode="auto">
            <a:xfrm>
              <a:off x="2633805" y="1170131"/>
              <a:ext cx="1811956" cy="2562384"/>
            </a:xfrm>
            <a:custGeom>
              <a:avLst/>
              <a:gdLst>
                <a:gd name="T0" fmla="*/ 2271713 w 21600"/>
                <a:gd name="T1" fmla="*/ 3620294 h 21600"/>
                <a:gd name="T2" fmla="*/ 2271713 w 21600"/>
                <a:gd name="T3" fmla="*/ 3620294 h 21600"/>
                <a:gd name="T4" fmla="*/ 2271713 w 21600"/>
                <a:gd name="T5" fmla="*/ 3620294 h 21600"/>
                <a:gd name="T6" fmla="*/ 2271713 w 21600"/>
                <a:gd name="T7" fmla="*/ 36202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rgbClr val="53585F"/>
              </a:solidFill>
              <a:prstDash val="solid"/>
              <a:miter lim="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6" name="Freeform: Shape 6"/>
            <p:cNvSpPr/>
            <p:nvPr/>
          </p:nvSpPr>
          <p:spPr bwMode="auto">
            <a:xfrm>
              <a:off x="2631273" y="3218869"/>
              <a:ext cx="1266216" cy="513646"/>
            </a:xfrm>
            <a:custGeom>
              <a:avLst/>
              <a:gdLst>
                <a:gd name="T0" fmla="*/ 1587500 w 21600"/>
                <a:gd name="T1" fmla="*/ 1047750 h 21600"/>
                <a:gd name="T2" fmla="*/ 1587500 w 21600"/>
                <a:gd name="T3" fmla="*/ 1047750 h 21600"/>
                <a:gd name="T4" fmla="*/ 1587500 w 21600"/>
                <a:gd name="T5" fmla="*/ 1047750 h 21600"/>
                <a:gd name="T6" fmla="*/ 1587500 w 21600"/>
                <a:gd name="T7" fmla="*/ 10477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12216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7" name="Freeform: Shape 15"/>
            <p:cNvSpPr/>
            <p:nvPr/>
          </p:nvSpPr>
          <p:spPr bwMode="auto">
            <a:xfrm flipH="1">
              <a:off x="2633803" y="2861796"/>
              <a:ext cx="1811956" cy="870719"/>
            </a:xfrm>
            <a:custGeom>
              <a:avLst/>
              <a:gdLst>
                <a:gd name="T0" fmla="*/ 2271713 w 21600"/>
                <a:gd name="T1" fmla="*/ 1499394 h 21600"/>
                <a:gd name="T2" fmla="*/ 2271713 w 21600"/>
                <a:gd name="T3" fmla="*/ 1499394 h 21600"/>
                <a:gd name="T4" fmla="*/ 2271713 w 21600"/>
                <a:gd name="T5" fmla="*/ 1499394 h 21600"/>
                <a:gd name="T6" fmla="*/ 2271713 w 21600"/>
                <a:gd name="T7" fmla="*/ 14993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1221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28" name="Freeform: Shape 20"/>
            <p:cNvSpPr/>
            <p:nvPr/>
          </p:nvSpPr>
          <p:spPr bwMode="auto">
            <a:xfrm>
              <a:off x="2702835" y="1205495"/>
              <a:ext cx="1691207" cy="16887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buClr>
                  <a:srgbClr val="FFFFFF"/>
                </a:buClr>
                <a:buSzPct val="27000"/>
                <a:defRPr/>
              </a:pPr>
              <a:r>
                <a:rPr lang="en-US" altLang="zh-CN" sz="1500" b="1" dirty="0">
                  <a:solidFill>
                    <a:prstClr val="black"/>
                  </a:solidFill>
                  <a:latin typeface="+mn-ea"/>
                  <a:sym typeface="+mn-lt"/>
                </a:rPr>
                <a:t>《</a:t>
              </a:r>
              <a:r>
                <a:rPr lang="zh-CN" altLang="en-US" sz="1500" b="1" dirty="0">
                  <a:solidFill>
                    <a:prstClr val="black"/>
                  </a:solidFill>
                  <a:latin typeface="+mn-ea"/>
                  <a:sym typeface="+mn-lt"/>
                </a:rPr>
                <a:t>高等学校人工智能创新行动计划</a:t>
              </a:r>
              <a:r>
                <a:rPr lang="en-US" altLang="zh-CN" sz="1500" b="1" dirty="0">
                  <a:solidFill>
                    <a:prstClr val="black"/>
                  </a:solidFill>
                  <a:latin typeface="+mn-ea"/>
                  <a:sym typeface="+mn-lt"/>
                </a:rPr>
                <a:t>》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教技</a:t>
              </a: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〔2018〕3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号</a:t>
              </a:r>
              <a:endParaRPr lang="en-US" altLang="zh-CN" sz="1050" dirty="0">
                <a:solidFill>
                  <a:prstClr val="black"/>
                </a:solidFill>
                <a:latin typeface="+mn-ea"/>
                <a:sym typeface="+mn-lt"/>
              </a:endParaRPr>
            </a:p>
            <a:p>
              <a:pPr lvl="0">
                <a:lnSpc>
                  <a:spcPct val="120000"/>
                </a:lnSpc>
                <a:buClr>
                  <a:srgbClr val="FFFFFF"/>
                </a:buClr>
                <a:buSzPct val="27000"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1.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加快人工智能领域学科建设。</a:t>
              </a:r>
            </a:p>
            <a:p>
              <a:pPr lvl="0">
                <a:lnSpc>
                  <a:spcPct val="120000"/>
                </a:lnSpc>
                <a:buClr>
                  <a:srgbClr val="FFFFFF"/>
                </a:buClr>
                <a:buSzPct val="27000"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2.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加强人工智能领域专业建设。推进“新工科”建设，到</a:t>
              </a: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2020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年建设</a:t>
              </a:r>
              <a:r>
                <a:rPr lang="en-US" altLang="zh-CN" sz="1200" b="1" dirty="0">
                  <a:solidFill>
                    <a:prstClr val="black"/>
                  </a:solidFill>
                  <a:latin typeface="+mn-ea"/>
                  <a:sym typeface="+mn-lt"/>
                </a:rPr>
                <a:t>100</a:t>
              </a:r>
              <a:r>
                <a:rPr lang="zh-CN" altLang="en-US" sz="1200" b="1" dirty="0">
                  <a:solidFill>
                    <a:prstClr val="black"/>
                  </a:solidFill>
                  <a:latin typeface="+mn-ea"/>
                  <a:sym typeface="+mn-lt"/>
                </a:rPr>
                <a:t>个“人工智能</a:t>
              </a:r>
              <a:r>
                <a:rPr lang="en-US" altLang="zh-CN" sz="1200" b="1" dirty="0">
                  <a:solidFill>
                    <a:prstClr val="black"/>
                  </a:solidFill>
                  <a:latin typeface="+mn-ea"/>
                  <a:sym typeface="+mn-lt"/>
                </a:rPr>
                <a:t>+X”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复合特色专业。</a:t>
              </a:r>
              <a:endParaRPr lang="en-US" altLang="zh-CN" sz="1200" dirty="0">
                <a:solidFill>
                  <a:prstClr val="black"/>
                </a:solidFill>
                <a:latin typeface="+mn-ea"/>
                <a:sym typeface="+mn-lt"/>
              </a:endParaRPr>
            </a:p>
            <a:p>
              <a:pPr lvl="0">
                <a:lnSpc>
                  <a:spcPct val="120000"/>
                </a:lnSpc>
                <a:buClr>
                  <a:srgbClr val="FFFFFF"/>
                </a:buClr>
                <a:buSzPct val="27000"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3.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加强人工智能领域人才培养。</a:t>
              </a:r>
            </a:p>
            <a:p>
              <a:pPr lvl="0">
                <a:lnSpc>
                  <a:spcPct val="120000"/>
                </a:lnSpc>
                <a:buClr>
                  <a:srgbClr val="FFFFFF"/>
                </a:buClr>
                <a:buSzPct val="27000"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+mn-ea"/>
                  <a:sym typeface="+mn-lt"/>
                </a:rPr>
                <a:t>4.</a:t>
              </a:r>
              <a:r>
                <a:rPr lang="zh-CN" altLang="en-US" sz="1200" dirty="0">
                  <a:solidFill>
                    <a:prstClr val="black"/>
                  </a:solidFill>
                  <a:latin typeface="+mn-ea"/>
                  <a:sym typeface="+mn-lt"/>
                </a:rPr>
                <a:t>构建人工智能多层次教育体系</a:t>
              </a:r>
              <a:r>
                <a:rPr lang="zh-CN" altLang="en-US" sz="1050" kern="0" dirty="0">
                  <a:solidFill>
                    <a:srgbClr val="4D4E4C"/>
                  </a:solidFill>
                  <a:latin typeface="+mn-ea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29" name="Freeform: Shape 35"/>
            <p:cNvSpPr/>
            <p:nvPr/>
          </p:nvSpPr>
          <p:spPr bwMode="auto">
            <a:xfrm>
              <a:off x="2633804" y="3393403"/>
              <a:ext cx="1811956" cy="243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58420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+mn-ea"/>
                  <a:sym typeface="+mn-lt"/>
                </a:rPr>
                <a:t>教育部：人才先行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027562" y="1091840"/>
            <a:ext cx="10496255" cy="8860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人工智能（</a:t>
            </a:r>
            <a:r>
              <a:rPr lang="en-US" altLang="zh-CN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）政策支持情况</a:t>
            </a:r>
          </a:p>
          <a:p>
            <a:pPr lvl="0" defTabSz="914400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政策导向人工智能（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）技术的应用，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加大对人工智能人才（技术应用）的培养力度势在必行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27562" y="3031439"/>
            <a:ext cx="3291588" cy="3242360"/>
            <a:chOff x="1027562" y="3031439"/>
            <a:chExt cx="3291588" cy="3242360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7562" y="3031439"/>
              <a:ext cx="3291588" cy="3242360"/>
              <a:chOff x="551512" y="1170131"/>
              <a:chExt cx="1814488" cy="2562384"/>
            </a:xfrm>
          </p:grpSpPr>
          <p:sp>
            <p:nvSpPr>
              <p:cNvPr id="30" name="Freeform: Shape 7"/>
              <p:cNvSpPr/>
              <p:nvPr/>
            </p:nvSpPr>
            <p:spPr bwMode="auto">
              <a:xfrm>
                <a:off x="554044" y="1170131"/>
                <a:ext cx="1811956" cy="2562384"/>
              </a:xfrm>
              <a:custGeom>
                <a:avLst/>
                <a:gdLst>
                  <a:gd name="T0" fmla="*/ 2271713 w 21600"/>
                  <a:gd name="T1" fmla="*/ 3620294 h 21600"/>
                  <a:gd name="T2" fmla="*/ 2271713 w 21600"/>
                  <a:gd name="T3" fmla="*/ 3620294 h 21600"/>
                  <a:gd name="T4" fmla="*/ 2271713 w 21600"/>
                  <a:gd name="T5" fmla="*/ 3620294 h 21600"/>
                  <a:gd name="T6" fmla="*/ 2271713 w 21600"/>
                  <a:gd name="T7" fmla="*/ 36202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53585F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31" name="Freeform: Shape 8"/>
              <p:cNvSpPr/>
              <p:nvPr/>
            </p:nvSpPr>
            <p:spPr bwMode="auto">
              <a:xfrm>
                <a:off x="551512" y="3218869"/>
                <a:ext cx="1266216" cy="513646"/>
              </a:xfrm>
              <a:custGeom>
                <a:avLst/>
                <a:gdLst>
                  <a:gd name="T0" fmla="*/ 1587500 w 21600"/>
                  <a:gd name="T1" fmla="*/ 1047750 h 21600"/>
                  <a:gd name="T2" fmla="*/ 1587500 w 21600"/>
                  <a:gd name="T3" fmla="*/ 1047750 h 21600"/>
                  <a:gd name="T4" fmla="*/ 1587500 w 21600"/>
                  <a:gd name="T5" fmla="*/ 1047750 h 21600"/>
                  <a:gd name="T6" fmla="*/ 1587500 w 21600"/>
                  <a:gd name="T7" fmla="*/ 104775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12216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477D">
                  <a:lumMod val="75000"/>
                </a:srgbClr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32" name="Freeform: Shape 9"/>
              <p:cNvSpPr/>
              <p:nvPr/>
            </p:nvSpPr>
            <p:spPr bwMode="auto">
              <a:xfrm flipH="1">
                <a:off x="554042" y="2861796"/>
                <a:ext cx="1811956" cy="870719"/>
              </a:xfrm>
              <a:custGeom>
                <a:avLst/>
                <a:gdLst>
                  <a:gd name="T0" fmla="*/ 2271713 w 21600"/>
                  <a:gd name="T1" fmla="*/ 1499394 h 21600"/>
                  <a:gd name="T2" fmla="*/ 2271713 w 21600"/>
                  <a:gd name="T3" fmla="*/ 1499394 h 21600"/>
                  <a:gd name="T4" fmla="*/ 2271713 w 21600"/>
                  <a:gd name="T5" fmla="*/ 1499394 h 21600"/>
                  <a:gd name="T6" fmla="*/ 2271713 w 21600"/>
                  <a:gd name="T7" fmla="*/ 14993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1221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477D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33" name="Freeform: Shape 14"/>
              <p:cNvSpPr/>
              <p:nvPr/>
            </p:nvSpPr>
            <p:spPr bwMode="auto">
              <a:xfrm>
                <a:off x="625830" y="1293333"/>
                <a:ext cx="1699697" cy="175044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en-US" altLang="zh-CN" sz="14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《</a:t>
                </a:r>
                <a:r>
                  <a:rPr lang="zh-CN" altLang="en-US" sz="14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新一代人工智能发展规划</a:t>
                </a:r>
                <a:r>
                  <a:rPr lang="en-US" altLang="zh-CN" sz="14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》</a:t>
                </a:r>
              </a:p>
              <a:p>
                <a:pPr lvl="0" algn="ctr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sz="1100" dirty="0">
                    <a:solidFill>
                      <a:prstClr val="black"/>
                    </a:solidFill>
                    <a:latin typeface="+mn-ea"/>
                    <a:sym typeface="+mn-lt"/>
                  </a:rPr>
                  <a:t>国发</a:t>
                </a:r>
                <a:r>
                  <a:rPr lang="en-US" altLang="zh-CN" sz="1100" dirty="0">
                    <a:solidFill>
                      <a:prstClr val="black"/>
                    </a:solidFill>
                    <a:latin typeface="+mn-ea"/>
                    <a:sym typeface="+mn-lt"/>
                  </a:rPr>
                  <a:t>〔2017〕35</a:t>
                </a:r>
                <a:r>
                  <a:rPr lang="zh-CN" altLang="en-US" sz="1100" dirty="0">
                    <a:solidFill>
                      <a:prstClr val="black"/>
                    </a:solidFill>
                    <a:latin typeface="+mn-ea"/>
                    <a:sym typeface="+mn-lt"/>
                  </a:rPr>
                  <a:t>号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第一步，到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2020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年人工智能总体技术和应用</a:t>
                </a:r>
                <a:r>
                  <a:rPr lang="zh-CN" altLang="en-US" sz="1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与世界先进水平同步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，人工智能产业成为新的重要经济增长点。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第二步，到</a:t>
                </a:r>
                <a:r>
                  <a:rPr lang="en-US" altLang="zh-CN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2025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年人工智能基础理论实现重大突破，部分技术与应用</a:t>
                </a:r>
                <a:r>
                  <a:rPr lang="zh-CN" altLang="en-US" sz="1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达到世界领先水平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。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第三步，</a:t>
                </a:r>
                <a:r>
                  <a:rPr lang="zh-CN" altLang="en-US" sz="1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到</a:t>
                </a:r>
                <a:r>
                  <a:rPr lang="en-US" altLang="zh-CN" sz="1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2030</a:t>
                </a:r>
                <a:r>
                  <a:rPr lang="zh-CN" altLang="en-US" sz="1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年人工智能理论、技术与应用总体达到世界领先水平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+mn-ea"/>
                    <a:sym typeface="+mn-lt"/>
                  </a:rPr>
                  <a:t>，成为世界主要人工智能创新中心。</a:t>
                </a:r>
              </a:p>
            </p:txBody>
          </p:sp>
          <p:sp>
            <p:nvSpPr>
              <p:cNvPr id="34" name="Freeform: Shape 34"/>
              <p:cNvSpPr/>
              <p:nvPr/>
            </p:nvSpPr>
            <p:spPr bwMode="auto">
              <a:xfrm>
                <a:off x="554043" y="3393403"/>
                <a:ext cx="1811956" cy="243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584200">
                  <a:defRPr/>
                </a:pPr>
                <a:r>
                  <a:rPr lang="zh-CN" altLang="en-US" sz="1600" b="1" dirty="0">
                    <a:latin typeface="+mn-ea"/>
                    <a:sym typeface="+mn-lt"/>
                  </a:rPr>
                  <a:t>国务院：战略布局</a:t>
                </a: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834" y="5193810"/>
              <a:ext cx="629629" cy="60810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0" y="5087012"/>
            <a:ext cx="749182" cy="74918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988978" y="3031439"/>
            <a:ext cx="3732050" cy="3242360"/>
            <a:chOff x="8281078" y="3031439"/>
            <a:chExt cx="3732050" cy="3242360"/>
          </a:xfrm>
        </p:grpSpPr>
        <p:grpSp>
          <p:nvGrpSpPr>
            <p:cNvPr id="19" name="组合 18"/>
            <p:cNvGrpSpPr/>
            <p:nvPr/>
          </p:nvGrpSpPr>
          <p:grpSpPr>
            <a:xfrm>
              <a:off x="8281078" y="3031439"/>
              <a:ext cx="3291588" cy="3242360"/>
              <a:chOff x="4711033" y="1170131"/>
              <a:chExt cx="1814488" cy="2562384"/>
            </a:xfrm>
          </p:grpSpPr>
          <p:sp>
            <p:nvSpPr>
              <p:cNvPr id="20" name="Freeform: Shape 3"/>
              <p:cNvSpPr/>
              <p:nvPr/>
            </p:nvSpPr>
            <p:spPr bwMode="auto">
              <a:xfrm>
                <a:off x="4713565" y="1170131"/>
                <a:ext cx="1811956" cy="2562384"/>
              </a:xfrm>
              <a:custGeom>
                <a:avLst/>
                <a:gdLst>
                  <a:gd name="T0" fmla="*/ 2271713 w 21600"/>
                  <a:gd name="T1" fmla="*/ 3620294 h 21600"/>
                  <a:gd name="T2" fmla="*/ 2271713 w 21600"/>
                  <a:gd name="T3" fmla="*/ 3620294 h 21600"/>
                  <a:gd name="T4" fmla="*/ 2271713 w 21600"/>
                  <a:gd name="T5" fmla="*/ 3620294 h 21600"/>
                  <a:gd name="T6" fmla="*/ 2271713 w 21600"/>
                  <a:gd name="T7" fmla="*/ 36202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53585F"/>
                </a:solidFill>
                <a:prstDash val="solid"/>
                <a:miter lim="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1" name="Freeform: Shape 4"/>
              <p:cNvSpPr/>
              <p:nvPr/>
            </p:nvSpPr>
            <p:spPr bwMode="auto">
              <a:xfrm>
                <a:off x="4711033" y="3218869"/>
                <a:ext cx="1266216" cy="513646"/>
              </a:xfrm>
              <a:custGeom>
                <a:avLst/>
                <a:gdLst>
                  <a:gd name="T0" fmla="*/ 1587500 w 21600"/>
                  <a:gd name="T1" fmla="*/ 1047750 h 21600"/>
                  <a:gd name="T2" fmla="*/ 1587500 w 21600"/>
                  <a:gd name="T3" fmla="*/ 1047750 h 21600"/>
                  <a:gd name="T4" fmla="*/ 1587500 w 21600"/>
                  <a:gd name="T5" fmla="*/ 1047750 h 21600"/>
                  <a:gd name="T6" fmla="*/ 1587500 w 21600"/>
                  <a:gd name="T7" fmla="*/ 104775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12216"/>
                    </a:lnTo>
                    <a:lnTo>
                      <a:pt x="21599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477D">
                  <a:lumMod val="75000"/>
                </a:srgbClr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2" name="Freeform: Shape 21"/>
              <p:cNvSpPr/>
              <p:nvPr/>
            </p:nvSpPr>
            <p:spPr bwMode="auto">
              <a:xfrm flipH="1">
                <a:off x="4713563" y="2864328"/>
                <a:ext cx="1811956" cy="868187"/>
              </a:xfrm>
              <a:custGeom>
                <a:avLst/>
                <a:gdLst>
                  <a:gd name="T0" fmla="*/ 2271713 w 21600"/>
                  <a:gd name="T1" fmla="*/ 1499394 h 21600"/>
                  <a:gd name="T2" fmla="*/ 2271713 w 21600"/>
                  <a:gd name="T3" fmla="*/ 1499394 h 21600"/>
                  <a:gd name="T4" fmla="*/ 2271713 w 21600"/>
                  <a:gd name="T5" fmla="*/ 1499394 h 21600"/>
                  <a:gd name="T6" fmla="*/ 2271713 w 21600"/>
                  <a:gd name="T7" fmla="*/ 1499394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12216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477D"/>
              </a:solidFill>
              <a:ln>
                <a:noFill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Freeform: Shape 26"/>
              <p:cNvSpPr/>
              <p:nvPr/>
            </p:nvSpPr>
            <p:spPr bwMode="auto">
              <a:xfrm>
                <a:off x="4778967" y="1299171"/>
                <a:ext cx="1688670" cy="175550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normAutofit fontScale="4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en-US" altLang="zh-CN" sz="3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《</a:t>
                </a:r>
                <a:r>
                  <a:rPr lang="zh-CN" altLang="en-US" sz="3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促进新一代人工智能产业发展三年行动计划（</a:t>
                </a:r>
                <a:r>
                  <a:rPr lang="en-US" altLang="zh-CN" sz="3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2018-2020</a:t>
                </a:r>
                <a:r>
                  <a:rPr lang="zh-CN" altLang="en-US" sz="3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年）</a:t>
                </a:r>
                <a:r>
                  <a:rPr lang="en-US" altLang="zh-CN" sz="3200" b="1" dirty="0">
                    <a:solidFill>
                      <a:prstClr val="black"/>
                    </a:solidFill>
                    <a:latin typeface="+mn-ea"/>
                    <a:sym typeface="+mn-lt"/>
                  </a:rPr>
                  <a:t>》</a:t>
                </a:r>
              </a:p>
              <a:p>
                <a:pPr lvl="0" algn="ctr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zh-CN" altLang="en-US" sz="2500" dirty="0">
                    <a:solidFill>
                      <a:prstClr val="black"/>
                    </a:solidFill>
                    <a:latin typeface="+mn-ea"/>
                    <a:sym typeface="+mn-lt"/>
                  </a:rPr>
                  <a:t>工信部科</a:t>
                </a:r>
                <a:r>
                  <a:rPr lang="en-US" altLang="zh-CN" sz="2500" dirty="0">
                    <a:solidFill>
                      <a:prstClr val="black"/>
                    </a:solidFill>
                    <a:latin typeface="+mn-ea"/>
                    <a:sym typeface="+mn-lt"/>
                  </a:rPr>
                  <a:t>[2017]315</a:t>
                </a:r>
                <a:r>
                  <a:rPr lang="zh-CN" altLang="en-US" sz="2500" dirty="0">
                    <a:solidFill>
                      <a:prstClr val="black"/>
                    </a:solidFill>
                    <a:latin typeface="+mn-ea"/>
                    <a:sym typeface="+mn-lt"/>
                  </a:rPr>
                  <a:t>号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en-US" altLang="zh-CN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——</a:t>
                </a:r>
                <a:r>
                  <a:rPr lang="zh-CN" altLang="en-US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人工智能重点产品规模化发展，智能网联汽车技术水平大幅提升，智能服务机器人实现规模化应用。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en-US" altLang="zh-CN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——</a:t>
                </a:r>
                <a:r>
                  <a:rPr lang="zh-CN" altLang="en-US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人工智能整体核心基础能力显著增强，智能传感器技术产品实现突破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r>
                  <a:rPr lang="en-US" altLang="zh-CN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——</a:t>
                </a:r>
                <a:r>
                  <a:rPr lang="zh-CN" altLang="en-US" sz="2300" dirty="0">
                    <a:solidFill>
                      <a:prstClr val="black"/>
                    </a:solidFill>
                    <a:latin typeface="+mn-ea"/>
                    <a:sym typeface="+mn-lt"/>
                  </a:rPr>
                  <a:t>智能制造深化发展，复杂环境识别、新型人机交互等人工智能技术在关键技术装备中加快集成应用</a:t>
                </a:r>
                <a:r>
                  <a:rPr lang="zh-CN" altLang="en-US" dirty="0">
                    <a:solidFill>
                      <a:prstClr val="black"/>
                    </a:solidFill>
                    <a:latin typeface="+mn-ea"/>
                    <a:sym typeface="+mn-lt"/>
                  </a:rPr>
                  <a:t>。</a:t>
                </a:r>
              </a:p>
              <a:p>
                <a:pPr lvl="0">
                  <a:lnSpc>
                    <a:spcPct val="120000"/>
                  </a:lnSpc>
                  <a:buClr>
                    <a:srgbClr val="FFFFFF"/>
                  </a:buClr>
                  <a:buSzPct val="27000"/>
                  <a:defRPr/>
                </a:pPr>
                <a:endParaRPr lang="zh-CN" altLang="en-US" sz="1050" kern="0" dirty="0">
                  <a:solidFill>
                    <a:srgbClr val="4D4E4C"/>
                  </a:solidFill>
                  <a:latin typeface="+mn-ea"/>
                  <a:cs typeface="+mn-ea"/>
                  <a:sym typeface="+mn-lt"/>
                </a:endParaRPr>
              </a:p>
            </p:txBody>
          </p:sp>
          <p:sp>
            <p:nvSpPr>
              <p:cNvPr id="24" name="Freeform: Shape 36"/>
              <p:cNvSpPr/>
              <p:nvPr/>
            </p:nvSpPr>
            <p:spPr bwMode="auto">
              <a:xfrm>
                <a:off x="4713565" y="3393403"/>
                <a:ext cx="1794864" cy="243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584200">
                  <a:defRPr/>
                </a:pPr>
                <a:r>
                  <a:rPr lang="zh-CN" altLang="en-US" sz="1600" b="1" dirty="0">
                    <a:latin typeface="+mn-ea"/>
                    <a:sym typeface="+mn-lt"/>
                  </a:rPr>
                  <a:t>工信部：积极部署</a:t>
                </a: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6265" y="4858320"/>
              <a:ext cx="1606863" cy="9982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四、人工智能砸了谁的饭碗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9786730" cy="47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你的职业未来会消失吗？</a:t>
            </a:r>
          </a:p>
          <a:p>
            <a:pPr marL="342900" indent="-342900" algn="just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人工智能的本质：是将人们从简单、机械的劳动中解放出来，有效地提高效率与质量、节约时间，降低人力与业务成本。</a:t>
            </a:r>
          </a:p>
          <a:p>
            <a:pPr marL="342900" indent="-342900" algn="just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从社会分工来看，最先被取代的是很多简单的工作、易于自动化的内部工作。如：依靠训练即可掌握的技能；重复性劳动，熟练即可的工作；。典型的如生产工、装配工、流水线作业等。</a:t>
            </a:r>
          </a:p>
          <a:p>
            <a:pPr marL="342900" indent="-342900" algn="just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非自动化工作，如：创意、设计、发明、沟通协调等，对劳动力的需求将会上升，并在企业内外部创造出一些新的工作机会。</a:t>
            </a:r>
          </a:p>
          <a:p>
            <a:pPr marL="342900" indent="-342900" algn="just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从本质上说，人工智能将带来的是一种劳动力的转型，将改变人们的工作性质，重塑未来的劳动力。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四、人工智能砸了谁的饭碗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71097"/>
            <a:ext cx="9786730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你的职业未来会消失吗？</a:t>
            </a:r>
          </a:p>
        </p:txBody>
      </p:sp>
      <p:sp>
        <p:nvSpPr>
          <p:cNvPr id="2" name="矩形 1"/>
          <p:cNvSpPr/>
          <p:nvPr/>
        </p:nvSpPr>
        <p:spPr>
          <a:xfrm>
            <a:off x="6119811" y="6118644"/>
            <a:ext cx="508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（数据来源：牛津大学、麦肯锡、普华永道、创新工场研究报告）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56" y="1410734"/>
            <a:ext cx="7411755" cy="46444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46481" y="1852537"/>
            <a:ext cx="2551179" cy="9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人工智能替代职业的概率排名情况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四、人工智能砸了谁的饭碗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9786730" cy="38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什么是“人工智能训练师”？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2020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月，人社部向社会发布了未来紧需的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16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个新职业，其中人工智能训练师名列其中，这是人工智能的第一个非技术类新职位，更是一个面向行业应用的新岗位。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“人工智能训练师”，是阿里巴巴率先提出，被形象的称为“机器人饲养员”。 其目的就是让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更“懂”人，通“人”性，更好地为人们服务。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具体定义： 是指使用智能训练软件，在人工智能产品实际使用过程中进行数据库管理、算法参数设置、人机交互设计、性能测试跟踪及其他辅助作业的人员。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四、人工智能砸了谁的饭碗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9786730" cy="459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人工智能训练师产业的背景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行业背景：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随着人工智能技术的不断变革，人工智能正在加快与各行各业深度融合，加快产业智能化进程。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AI+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传统产业已是大势所趋，未来对人才培养的倒逼、企业岗位的变化以及职业能力的要求将出现巨大改变。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岗位需求：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应用需要大量数据的支撑，而在各行各业获取到的原始数据无法直接用于模型训练，这需要专业的标注和加工后才能使用，但如果标注人员不懂行业具体的应用场境，对数据的理解和标注质量差异很大，将导致整体标注工作的效率和效果都不够理想。因此，“人工智能训练师” 应运而生，这不是一个人工智能技术职位，而是“人工智能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专业应用”的新岗位。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四、人工智能砸了谁的饭碗</a:t>
            </a: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9559719" cy="47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>
                <a:srgbClr val="0070C0"/>
              </a:buClr>
              <a:buSzPct val="125000"/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人工智能训练师需要具备什么能力？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人工智能训练师从智能产品应用、数据分析、业务理解、智能训练等维度划分五个等级，包括：</a:t>
            </a:r>
          </a:p>
          <a:p>
            <a:pPr lvl="1"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）标注和加工图片、文字、语音等业务的原始数据；</a:t>
            </a:r>
          </a:p>
          <a:p>
            <a:pPr lvl="1"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）设计人工智能产品的交互流程和应用解决方案；</a:t>
            </a:r>
          </a:p>
          <a:p>
            <a:pPr lvl="1"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）分析提炼专业领域特征，训练和评测人工智能产品相关算法、功能和性能；</a:t>
            </a:r>
          </a:p>
          <a:p>
            <a:pPr lvl="1"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）监控、分析、管理人工智能产品应用数据；</a:t>
            </a:r>
          </a:p>
          <a:p>
            <a:pPr lvl="1"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）调整、优化人工智能产品参数和配置。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其核心目标就是通过分析需求和相关数据，完成数据标注规则的制定，最终实现提高数据标注工作的质量和效率，让智能更懂人类，更好地为人类服务。</a:t>
            </a:r>
            <a:endParaRPr lang="en-US" altLang="zh-CN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2058987"/>
            <a:ext cx="9905999" cy="354171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掌握人工智能发展以及与其他新技术的关系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了解人工智能的发展历程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3.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了解人工智能的产业结构、代表企业及人才培养要求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4.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思考人工智能可能替代哪些岗位、催生哪些就业机会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教学目标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4289" r="11741"/>
          <a:stretch>
            <a:fillRect/>
          </a:stretch>
        </p:blipFill>
        <p:spPr>
          <a:xfrm flipH="1">
            <a:off x="10007600" y="2336846"/>
            <a:ext cx="2184400" cy="21843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练习与思考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9786730" cy="47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选择题：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人工智能的智能水平从低到高怎么发展？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计算智能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认知智能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感知智能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认知智能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计算智能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感知智能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人工智能的其他支撑技术包括哪些？（多选题）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云计算 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大数据 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D. 5G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通信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以下哪项不属于人工智能的技术驱动层内容？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图像识别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语音识别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 AI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芯片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知识图谱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6" y="2622550"/>
            <a:ext cx="2150534" cy="16129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练习与思考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6" y="2622550"/>
            <a:ext cx="2150534" cy="16129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60681" y="1296497"/>
            <a:ext cx="9786730" cy="44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选择题：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以下哪项内容不属于人工智能的应用层范围？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AI+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金融  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B. AI+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无人驾驶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 AI+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教育   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智能芯片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5. </a:t>
            </a: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以下哪项是人工智能未来可替代的职业？（多选题）</a:t>
            </a:r>
          </a:p>
          <a:p>
            <a:pPr lvl="1"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财务类人员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流水线工人 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电话销售员 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心理学家</a:t>
            </a:r>
            <a:endParaRPr lang="en-US" altLang="zh-CN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判断题：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人工智能的发展是曲折起伏的，有低谷也有高潮，一直沿着这种趋势不断前进。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人工智能训练师要求具备人工智能技术背景，是一个人工智能技术岗位。</a:t>
            </a:r>
            <a:endParaRPr lang="en-US" altLang="zh-CN" sz="1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练习与思考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8137319" cy="39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讨论题：</a:t>
            </a: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让学生想一想，人工智能从会学习、会行动到能思考、能应变，两种不同的智能水平可能带来的人类工作、生活的巨大变化，我们和机器怎么协同共处？</a:t>
            </a: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让学生结合自己所学的专业，查阅相关行业资料，思考该行业未来需要人工智能训练师吗？在哪些具体工作领域有需求？</a:t>
            </a:r>
            <a:endParaRPr lang="en-US" altLang="zh-CN" sz="24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6" y="2622550"/>
            <a:ext cx="2150534" cy="16129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练习与思考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60681" y="1296497"/>
            <a:ext cx="7591219" cy="320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客观题答案</a:t>
            </a:r>
            <a:endParaRPr lang="en-US" altLang="zh-CN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选择题：</a:t>
            </a: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C      2. ABCD     3. C     4. D     5. ABC</a:t>
            </a: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判断题：</a:t>
            </a:r>
            <a:endParaRPr lang="en-US" altLang="zh-CN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    </a:t>
            </a:r>
            <a:r>
              <a:rPr lang="en-US" altLang="zh-CN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sz="2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错（是一个非人工智能技术类职位）</a:t>
            </a:r>
            <a:endParaRPr lang="en-US" altLang="zh-CN" sz="2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9393"/>
          <a:stretch>
            <a:fillRect/>
          </a:stretch>
        </p:blipFill>
        <p:spPr>
          <a:xfrm>
            <a:off x="9340120" y="2689715"/>
            <a:ext cx="2851880" cy="14785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94458" y="3513099"/>
            <a:ext cx="5995368" cy="10775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人工智能基础与应用</a:t>
            </a:r>
            <a:b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项目一 初探人工智能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994458" y="4823795"/>
            <a:ext cx="6132648" cy="1392547"/>
            <a:chOff x="1994458" y="4823795"/>
            <a:chExt cx="6132648" cy="139254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195" y="5565918"/>
              <a:ext cx="1676395" cy="30479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70857" y="5592422"/>
              <a:ext cx="4456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pc="-300" dirty="0">
                  <a:latin typeface="思源黑体" panose="020B0500000000090000" pitchFamily="34" charset="-122"/>
                  <a:ea typeface="思源黑体" panose="020B0500000000090000" pitchFamily="34" charset="-122"/>
                </a:rPr>
                <a:t>人工智能应用实训平台         </a:t>
              </a:r>
              <a:r>
                <a:rPr lang="en-US" altLang="zh-CN" b="1" dirty="0">
                  <a:latin typeface="思源黑体" panose="020B0500000000090000" pitchFamily="34" charset="-122"/>
                  <a:ea typeface="思源黑体" panose="020B0500000000090000" pitchFamily="34" charset="-122"/>
                </a:rPr>
                <a:t>www.aitrais.com</a:t>
              </a:r>
              <a:endParaRPr lang="zh-CN" altLang="en-US" b="1" dirty="0">
                <a:latin typeface="思源黑体" panose="020B0500000000090000" pitchFamily="34" charset="-122"/>
                <a:ea typeface="思源黑体" panose="020B050000000009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07710" y="5089206"/>
              <a:ext cx="4456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更多学习资源及实训项目请登录：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994458" y="5877788"/>
              <a:ext cx="487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pc="-150" dirty="0">
                  <a:solidFill>
                    <a:schemeClr val="tx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点亮</a:t>
              </a:r>
              <a:r>
                <a:rPr lang="en-US" altLang="zh-CN" sz="1600" spc="-150" dirty="0">
                  <a:solidFill>
                    <a:schemeClr val="tx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AI  </a:t>
              </a:r>
              <a:r>
                <a:rPr lang="zh-CN" altLang="en-US" sz="1600" spc="-150" dirty="0">
                  <a:solidFill>
                    <a:schemeClr val="tx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智启未来 </a:t>
              </a:r>
              <a:r>
                <a:rPr lang="en-US" altLang="zh-CN" sz="1600" spc="-150" dirty="0">
                  <a:solidFill>
                    <a:schemeClr val="tx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——</a:t>
              </a:r>
              <a:r>
                <a:rPr lang="zh-CN" altLang="en-US" sz="1600" spc="-150" dirty="0">
                  <a:solidFill>
                    <a:schemeClr val="tx2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 人工智能通识教育始发站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092195" y="4823795"/>
              <a:ext cx="543504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副标题 2"/>
          <p:cNvSpPr>
            <a:spLocks noGrp="1"/>
          </p:cNvSpPr>
          <p:nvPr>
            <p:ph type="subTitle" idx="1"/>
          </p:nvPr>
        </p:nvSpPr>
        <p:spPr>
          <a:xfrm>
            <a:off x="7899400" y="675857"/>
            <a:ext cx="4292600" cy="738809"/>
          </a:xfrm>
        </p:spPr>
        <p:txBody>
          <a:bodyPr>
            <a:normAutofit/>
          </a:bodyPr>
          <a:lstStyle/>
          <a:p>
            <a:r>
              <a:rPr lang="en-US" altLang="zh-CN" sz="2400" spc="-150" dirty="0">
                <a:gradFill>
                  <a:gsLst>
                    <a:gs pos="0">
                      <a:srgbClr val="59FFF7"/>
                    </a:gs>
                    <a:gs pos="100000">
                      <a:srgbClr val="2F5EB0"/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思源黑体" panose="020B0500000000090000" pitchFamily="34" charset="-122"/>
                <a:ea typeface="思源黑体" panose="020B0500000000090000" pitchFamily="34" charset="-122"/>
              </a:rPr>
              <a:t>A I </a:t>
            </a:r>
            <a:r>
              <a:rPr lang="zh-CN" altLang="en-US" sz="2400" b="1" spc="-150" dirty="0">
                <a:gradFill>
                  <a:gsLst>
                    <a:gs pos="0">
                      <a:srgbClr val="59FFF7"/>
                    </a:gs>
                    <a:gs pos="100000">
                      <a:srgbClr val="2F5EB0"/>
                    </a:gs>
                  </a:gsLst>
                  <a:lin ang="5400000" scaled="1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思源黑体" panose="020B0500000000090000" pitchFamily="34" charset="-122"/>
                <a:ea typeface="思源黑体" panose="020B0500000000090000" pitchFamily="34" charset="-122"/>
              </a:rPr>
              <a:t>遇见应用  兴趣引领未来</a:t>
            </a:r>
            <a:endParaRPr lang="en-US" altLang="zh-CN" sz="2400" b="1" spc="-150" dirty="0">
              <a:gradFill>
                <a:gsLst>
                  <a:gs pos="0">
                    <a:srgbClr val="59FFF7"/>
                  </a:gs>
                  <a:gs pos="100000">
                    <a:srgbClr val="2F5EB0"/>
                  </a:gs>
                </a:gsLst>
                <a:lin ang="5400000" scaled="1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思源黑体" panose="020B0500000000090000" pitchFamily="34" charset="-122"/>
              <a:ea typeface="思源黑体" panose="020B0500000000090000" pitchFamily="34" charset="-122"/>
            </a:endParaRPr>
          </a:p>
          <a:p>
            <a:endParaRPr lang="zh-CN" altLang="en-US" sz="2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黑体" panose="020B0500000000090000" pitchFamily="34" charset="-122"/>
              <a:ea typeface="思源黑体" panose="020B0500000000090000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402" y="-251791"/>
            <a:ext cx="7380293" cy="712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3" y="1428474"/>
            <a:ext cx="9755188" cy="445273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+mn-ea"/>
              </a:rPr>
              <a:t>1. 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知识点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发展历程   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AI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产业结构  人工智能训练师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技能点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理解人工智能的发展目标及与其他新技术的相互关系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重难点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通过本单元的学习，重点了解人工智能的产业结构、具体应用及对应的人才培养层次；难点是拓展学习人工智能训练师诞生的职业背景，理解其岗位能力要求和数据标注及训练的重要性。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教学要求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25" y="2760112"/>
            <a:ext cx="1337775" cy="1337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内容概览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6" name="Page"/>
          <p:cNvGrpSpPr/>
          <p:nvPr/>
        </p:nvGrpSpPr>
        <p:grpSpPr>
          <a:xfrm>
            <a:off x="962658" y="1041400"/>
            <a:ext cx="10251442" cy="5816599"/>
            <a:chOff x="412050" y="12000"/>
            <a:chExt cx="7173671" cy="4932938"/>
          </a:xfrm>
        </p:grpSpPr>
        <p:sp>
          <p:nvSpPr>
            <p:cNvPr id="7" name="Summary"/>
            <p:cNvSpPr/>
            <p:nvPr/>
          </p:nvSpPr>
          <p:spPr>
            <a:xfrm>
              <a:off x="5452534" y="1627500"/>
              <a:ext cx="72000" cy="523500"/>
            </a:xfrm>
            <a:custGeom>
              <a:avLst/>
              <a:gdLst/>
              <a:ahLst/>
              <a:cxnLst/>
              <a:rect l="0" t="0" r="0" b="0"/>
              <a:pathLst>
                <a:path w="72000" h="523500" fill="none">
                  <a:moveTo>
                    <a:pt x="508" y="0"/>
                  </a:moveTo>
                  <a:cubicBezTo>
                    <a:pt x="61464" y="0"/>
                    <a:pt x="35253" y="62819"/>
                    <a:pt x="35253" y="123776"/>
                  </a:cubicBezTo>
                  <a:lnTo>
                    <a:pt x="35253" y="142767"/>
                  </a:lnTo>
                  <a:cubicBezTo>
                    <a:pt x="35253" y="167294"/>
                    <a:pt x="40591" y="185890"/>
                    <a:pt x="45051" y="202834"/>
                  </a:cubicBezTo>
                  <a:cubicBezTo>
                    <a:pt x="60568" y="261782"/>
                    <a:pt x="35253" y="319777"/>
                    <a:pt x="35253" y="380733"/>
                  </a:cubicBezTo>
                  <a:lnTo>
                    <a:pt x="35253" y="399722"/>
                  </a:lnTo>
                  <a:cubicBezTo>
                    <a:pt x="35253" y="460679"/>
                    <a:pt x="60956" y="523500"/>
                    <a:pt x="0" y="523500"/>
                  </a:cubicBezTo>
                </a:path>
              </a:pathLst>
            </a:custGeom>
            <a:solidFill>
              <a:srgbClr val="01928F"/>
            </a:solidFill>
            <a:ln w="6000" cap="flat">
              <a:solidFill>
                <a:srgbClr val="01928F"/>
              </a:solidFill>
              <a:round/>
            </a:ln>
          </p:spPr>
        </p:sp>
        <p:sp>
          <p:nvSpPr>
            <p:cNvPr id="8" name="Summary"/>
            <p:cNvSpPr/>
            <p:nvPr/>
          </p:nvSpPr>
          <p:spPr>
            <a:xfrm>
              <a:off x="5692534" y="2446200"/>
              <a:ext cx="72000" cy="339000"/>
            </a:xfrm>
            <a:custGeom>
              <a:avLst/>
              <a:gdLst/>
              <a:ahLst/>
              <a:cxnLst/>
              <a:rect l="0" t="0" r="0" b="0"/>
              <a:pathLst>
                <a:path w="72000" h="339000" fill="none">
                  <a:moveTo>
                    <a:pt x="508" y="0"/>
                  </a:moveTo>
                  <a:cubicBezTo>
                    <a:pt x="43038" y="0"/>
                    <a:pt x="43134" y="24908"/>
                    <a:pt x="39307" y="60671"/>
                  </a:cubicBezTo>
                  <a:cubicBezTo>
                    <a:pt x="32819" y="121281"/>
                    <a:pt x="35253" y="130801"/>
                    <a:pt x="35253" y="191758"/>
                  </a:cubicBezTo>
                  <a:lnTo>
                    <a:pt x="35253" y="226877"/>
                  </a:lnTo>
                  <a:cubicBezTo>
                    <a:pt x="35253" y="287833"/>
                    <a:pt x="60956" y="339000"/>
                    <a:pt x="0" y="339000"/>
                  </a:cubicBezTo>
                </a:path>
              </a:pathLst>
            </a:custGeom>
            <a:solidFill>
              <a:srgbClr val="01928F"/>
            </a:solidFill>
            <a:ln w="6000" cap="flat">
              <a:solidFill>
                <a:srgbClr val="01928F"/>
              </a:solidFill>
              <a:round/>
            </a:ln>
          </p:spPr>
        </p:sp>
        <p:sp>
          <p:nvSpPr>
            <p:cNvPr id="9" name="Summary"/>
            <p:cNvSpPr/>
            <p:nvPr/>
          </p:nvSpPr>
          <p:spPr>
            <a:xfrm>
              <a:off x="5818534" y="3133800"/>
              <a:ext cx="72000" cy="579000"/>
            </a:xfrm>
            <a:custGeom>
              <a:avLst/>
              <a:gdLst/>
              <a:ahLst/>
              <a:cxnLst/>
              <a:rect l="0" t="0" r="0" b="0"/>
              <a:pathLst>
                <a:path w="72000" h="579000" fill="none">
                  <a:moveTo>
                    <a:pt x="508" y="0"/>
                  </a:moveTo>
                  <a:cubicBezTo>
                    <a:pt x="61464" y="0"/>
                    <a:pt x="35253" y="66325"/>
                    <a:pt x="35253" y="127281"/>
                  </a:cubicBezTo>
                  <a:lnTo>
                    <a:pt x="35253" y="167520"/>
                  </a:lnTo>
                  <a:cubicBezTo>
                    <a:pt x="35253" y="194664"/>
                    <a:pt x="42503" y="215153"/>
                    <a:pt x="47776" y="234146"/>
                  </a:cubicBezTo>
                  <a:cubicBezTo>
                    <a:pt x="64083" y="292881"/>
                    <a:pt x="35253" y="350524"/>
                    <a:pt x="35253" y="411480"/>
                  </a:cubicBezTo>
                  <a:lnTo>
                    <a:pt x="35253" y="451717"/>
                  </a:lnTo>
                  <a:cubicBezTo>
                    <a:pt x="35253" y="512673"/>
                    <a:pt x="60956" y="579000"/>
                    <a:pt x="0" y="579000"/>
                  </a:cubicBezTo>
                </a:path>
              </a:pathLst>
            </a:custGeom>
            <a:solidFill>
              <a:srgbClr val="01928F"/>
            </a:solidFill>
            <a:ln w="6000" cap="flat">
              <a:solidFill>
                <a:srgbClr val="01928F"/>
              </a:solidFill>
              <a:round/>
            </a:ln>
          </p:spPr>
        </p:sp>
        <p:sp>
          <p:nvSpPr>
            <p:cNvPr id="10" name="RelatConnector"/>
            <p:cNvSpPr/>
            <p:nvPr/>
          </p:nvSpPr>
          <p:spPr>
            <a:xfrm>
              <a:off x="6765219" y="2109604"/>
              <a:ext cx="770994" cy="472871"/>
            </a:xfrm>
            <a:custGeom>
              <a:avLst/>
              <a:gdLst>
                <a:gd name="rtl" fmla="*/ 27779 w 770994"/>
                <a:gd name="rtt" fmla="*/ -182178 h 472871"/>
                <a:gd name="rtr" fmla="*/ 221668 w 770994"/>
                <a:gd name="rtb" fmla="*/ -44178 h 472871"/>
              </a:gdLst>
              <a:ahLst/>
              <a:cxnLst/>
              <a:rect l="rtl" t="rtt" r="rtr" b="rtb"/>
              <a:pathLst>
                <a:path w="770994" h="472871" fill="none">
                  <a:moveTo>
                    <a:pt x="385497" y="236096"/>
                  </a:moveTo>
                  <a:cubicBezTo>
                    <a:pt x="367298" y="-51904"/>
                    <a:pt x="-34702" y="-249904"/>
                    <a:pt x="-385497" y="-236096"/>
                  </a:cubicBezTo>
                </a:path>
              </a:pathLst>
            </a:custGeom>
            <a:noFill/>
            <a:ln w="6000" cap="rnd">
              <a:solidFill>
                <a:srgbClr val="01928F"/>
              </a:solidFill>
              <a:round/>
            </a:ln>
          </p:spPr>
        </p:sp>
        <p:sp>
          <p:nvSpPr>
            <p:cNvPr id="11" name="RelatConnector"/>
            <p:cNvSpPr/>
            <p:nvPr/>
          </p:nvSpPr>
          <p:spPr>
            <a:xfrm>
              <a:off x="6953527" y="3166848"/>
              <a:ext cx="415875" cy="538423"/>
            </a:xfrm>
            <a:custGeom>
              <a:avLst/>
              <a:gdLst>
                <a:gd name="rtt" fmla="*/ 10389 h 538423"/>
                <a:gd name="rtr" fmla="*/ 179091 w 415875"/>
                <a:gd name="rtb" fmla="*/ 148389 h 538423"/>
              </a:gdLst>
              <a:ahLst/>
              <a:cxnLst/>
              <a:rect l="l" t="rtt" r="rtr" b="rtb"/>
              <a:pathLst>
                <a:path w="415875" h="538423" fill="none">
                  <a:moveTo>
                    <a:pt x="207937" y="-269148"/>
                  </a:moveTo>
                  <a:cubicBezTo>
                    <a:pt x="202990" y="-65148"/>
                    <a:pt x="34990" y="276852"/>
                    <a:pt x="-207937" y="269148"/>
                  </a:cubicBezTo>
                </a:path>
              </a:pathLst>
            </a:custGeom>
            <a:noFill/>
            <a:ln w="6000" cap="rnd">
              <a:solidFill>
                <a:srgbClr val="01928F"/>
              </a:solidFill>
              <a:round/>
            </a:ln>
          </p:spPr>
        </p:sp>
        <p:sp>
          <p:nvSpPr>
            <p:cNvPr id="12" name="RelatConnector"/>
            <p:cNvSpPr/>
            <p:nvPr/>
          </p:nvSpPr>
          <p:spPr>
            <a:xfrm>
              <a:off x="7062593" y="2609214"/>
              <a:ext cx="523128" cy="6372"/>
            </a:xfrm>
            <a:custGeom>
              <a:avLst/>
              <a:gdLst>
                <a:gd name="rtl" fmla="*/ -71768 w 523128"/>
                <a:gd name="rtt" fmla="*/ -65690 h 6372"/>
                <a:gd name="rtr" fmla="*/ 72348 w 523128"/>
                <a:gd name="rtb" fmla="*/ 72310 h 6372"/>
              </a:gdLst>
              <a:ahLst/>
              <a:cxnLst/>
              <a:rect l="rtl" t="rtt" r="rtr" b="rtb"/>
              <a:pathLst>
                <a:path w="523128" h="6372" fill="none">
                  <a:moveTo>
                    <a:pt x="261564" y="-3020"/>
                  </a:moveTo>
                  <a:cubicBezTo>
                    <a:pt x="165924" y="6486"/>
                    <a:pt x="-165151" y="2340"/>
                    <a:pt x="-261564" y="3020"/>
                  </a:cubicBezTo>
                </a:path>
              </a:pathLst>
            </a:custGeom>
            <a:noFill/>
            <a:ln w="6000" cap="rnd">
              <a:solidFill>
                <a:srgbClr val="01928F"/>
              </a:solidFill>
              <a:round/>
            </a:ln>
          </p:spPr>
        </p:sp>
        <p:sp>
          <p:nvSpPr>
            <p:cNvPr id="13" name="MMConnector"/>
            <p:cNvSpPr/>
            <p:nvPr/>
          </p:nvSpPr>
          <p:spPr>
            <a:xfrm>
              <a:off x="1062776" y="2666700"/>
              <a:ext cx="665781" cy="462888"/>
            </a:xfrm>
            <a:custGeom>
              <a:avLst/>
              <a:gdLst/>
              <a:ahLst/>
              <a:cxnLst/>
              <a:rect l="0" t="0" r="0" b="0"/>
              <a:pathLst>
                <a:path w="665781" h="462888">
                  <a:moveTo>
                    <a:pt x="-147135" y="-169413"/>
                  </a:moveTo>
                  <a:cubicBezTo>
                    <a:pt x="-136173" y="-160283"/>
                    <a:pt x="-125572" y="-150777"/>
                    <a:pt x="-115184" y="-141089"/>
                  </a:cubicBezTo>
                  <a:cubicBezTo>
                    <a:pt x="-104796" y="-131401"/>
                    <a:pt x="-94621" y="-121530"/>
                    <a:pt x="-84638" y="-111504"/>
                  </a:cubicBezTo>
                  <a:cubicBezTo>
                    <a:pt x="-74656" y="-101479"/>
                    <a:pt x="-64865" y="-91298"/>
                    <a:pt x="-55209" y="-81025"/>
                  </a:cubicBezTo>
                  <a:cubicBezTo>
                    <a:pt x="-45553" y="-70752"/>
                    <a:pt x="-36030" y="-60386"/>
                    <a:pt x="-26592" y="-49970"/>
                  </a:cubicBezTo>
                  <a:cubicBezTo>
                    <a:pt x="-17154" y="-39555"/>
                    <a:pt x="-7801" y="-29092"/>
                    <a:pt x="1519" y="-18623"/>
                  </a:cubicBezTo>
                  <a:cubicBezTo>
                    <a:pt x="10840" y="-8155"/>
                    <a:pt x="20128" y="2318"/>
                    <a:pt x="29433" y="12754"/>
                  </a:cubicBezTo>
                  <a:cubicBezTo>
                    <a:pt x="38738" y="23189"/>
                    <a:pt x="48061" y="33587"/>
                    <a:pt x="57452" y="43902"/>
                  </a:cubicBezTo>
                  <a:cubicBezTo>
                    <a:pt x="66843" y="54218"/>
                    <a:pt x="76302" y="64452"/>
                    <a:pt x="85878" y="74556"/>
                  </a:cubicBezTo>
                  <a:cubicBezTo>
                    <a:pt x="95455" y="84660"/>
                    <a:pt x="105149" y="94634"/>
                    <a:pt x="115009" y="104424"/>
                  </a:cubicBezTo>
                  <a:cubicBezTo>
                    <a:pt x="124869" y="114214"/>
                    <a:pt x="134895" y="123820"/>
                    <a:pt x="145132" y="133180"/>
                  </a:cubicBezTo>
                  <a:cubicBezTo>
                    <a:pt x="155369" y="142540"/>
                    <a:pt x="165817" y="151654"/>
                    <a:pt x="176515" y="160452"/>
                  </a:cubicBezTo>
                  <a:cubicBezTo>
                    <a:pt x="187214" y="169249"/>
                    <a:pt x="198162" y="177729"/>
                    <a:pt x="209388" y="185815"/>
                  </a:cubicBezTo>
                  <a:cubicBezTo>
                    <a:pt x="220614" y="193901"/>
                    <a:pt x="232118" y="201591"/>
                    <a:pt x="243913" y="208807"/>
                  </a:cubicBezTo>
                  <a:cubicBezTo>
                    <a:pt x="255708" y="216022"/>
                    <a:pt x="267794" y="222762"/>
                    <a:pt x="280153" y="228950"/>
                  </a:cubicBezTo>
                  <a:cubicBezTo>
                    <a:pt x="292511" y="235139"/>
                    <a:pt x="305143" y="240776"/>
                    <a:pt x="318042" y="245807"/>
                  </a:cubicBezTo>
                  <a:cubicBezTo>
                    <a:pt x="330942" y="250838"/>
                    <a:pt x="344110" y="255263"/>
                    <a:pt x="357383" y="259037"/>
                  </a:cubicBezTo>
                  <a:cubicBezTo>
                    <a:pt x="370657" y="262811"/>
                    <a:pt x="384035" y="265933"/>
                    <a:pt x="397867" y="268460"/>
                  </a:cubicBezTo>
                  <a:cubicBezTo>
                    <a:pt x="411699" y="270987"/>
                    <a:pt x="425986" y="272917"/>
                    <a:pt x="439127" y="274075"/>
                  </a:cubicBezTo>
                  <a:cubicBezTo>
                    <a:pt x="452268" y="275232"/>
                    <a:pt x="464263" y="275616"/>
                    <a:pt x="476259" y="276000"/>
                  </a:cubicBezTo>
                  <a:cubicBezTo>
                    <a:pt x="478417" y="276069"/>
                    <a:pt x="479859" y="277350"/>
                    <a:pt x="479859" y="279000"/>
                  </a:cubicBezTo>
                  <a:cubicBezTo>
                    <a:pt x="479859" y="280650"/>
                    <a:pt x="478419" y="282007"/>
                    <a:pt x="476259" y="282000"/>
                  </a:cubicBezTo>
                  <a:cubicBezTo>
                    <a:pt x="464107" y="281961"/>
                    <a:pt x="451956" y="281921"/>
                    <a:pt x="438592" y="281130"/>
                  </a:cubicBezTo>
                  <a:cubicBezTo>
                    <a:pt x="425227" y="280338"/>
                    <a:pt x="410650" y="278795"/>
                    <a:pt x="396492" y="276627"/>
                  </a:cubicBezTo>
                  <a:cubicBezTo>
                    <a:pt x="382334" y="274459"/>
                    <a:pt x="368596" y="271667"/>
                    <a:pt x="354926" y="268202"/>
                  </a:cubicBezTo>
                  <a:cubicBezTo>
                    <a:pt x="341256" y="264736"/>
                    <a:pt x="327655" y="260597"/>
                    <a:pt x="314299" y="255825"/>
                  </a:cubicBezTo>
                  <a:cubicBezTo>
                    <a:pt x="300943" y="251053"/>
                    <a:pt x="287831" y="245649"/>
                    <a:pt x="274980" y="239669"/>
                  </a:cubicBezTo>
                  <a:cubicBezTo>
                    <a:pt x="262129" y="233690"/>
                    <a:pt x="249538" y="227135"/>
                    <a:pt x="237236" y="220087"/>
                  </a:cubicBezTo>
                  <a:cubicBezTo>
                    <a:pt x="224934" y="213039"/>
                    <a:pt x="212921" y="205497"/>
                    <a:pt x="201192" y="197551"/>
                  </a:cubicBezTo>
                  <a:cubicBezTo>
                    <a:pt x="189463" y="189605"/>
                    <a:pt x="178017" y="181253"/>
                    <a:pt x="166832" y="172582"/>
                  </a:cubicBezTo>
                  <a:cubicBezTo>
                    <a:pt x="155647" y="163911"/>
                    <a:pt x="144723" y="154921"/>
                    <a:pt x="134024" y="145688"/>
                  </a:cubicBezTo>
                  <a:cubicBezTo>
                    <a:pt x="123325" y="136456"/>
                    <a:pt x="112851" y="126981"/>
                    <a:pt x="102558" y="117332"/>
                  </a:cubicBezTo>
                  <a:cubicBezTo>
                    <a:pt x="92265" y="107684"/>
                    <a:pt x="82154" y="97861"/>
                    <a:pt x="72178" y="87923"/>
                  </a:cubicBezTo>
                  <a:cubicBezTo>
                    <a:pt x="62201" y="77984"/>
                    <a:pt x="52359" y="67931"/>
                    <a:pt x="42605" y="57816"/>
                  </a:cubicBezTo>
                  <a:cubicBezTo>
                    <a:pt x="32850" y="47700"/>
                    <a:pt x="23182" y="37521"/>
                    <a:pt x="13554" y="27329"/>
                  </a:cubicBezTo>
                  <a:cubicBezTo>
                    <a:pt x="3925" y="17136"/>
                    <a:pt x="-5664" y="6929"/>
                    <a:pt x="-15261" y="-3245"/>
                  </a:cubicBezTo>
                  <a:cubicBezTo>
                    <a:pt x="-24858" y="-13420"/>
                    <a:pt x="-34462" y="-23563"/>
                    <a:pt x="-44121" y="-33625"/>
                  </a:cubicBezTo>
                  <a:cubicBezTo>
                    <a:pt x="-53779" y="-43687"/>
                    <a:pt x="-63492" y="-53669"/>
                    <a:pt x="-73302" y="-63522"/>
                  </a:cubicBezTo>
                  <a:cubicBezTo>
                    <a:pt x="-83112" y="-73376"/>
                    <a:pt x="-93020" y="-83101"/>
                    <a:pt x="-103072" y="-92633"/>
                  </a:cubicBezTo>
                  <a:cubicBezTo>
                    <a:pt x="-113125" y="-102166"/>
                    <a:pt x="-123323" y="-111505"/>
                    <a:pt x="-133684" y="-120624"/>
                  </a:cubicBezTo>
                  <a:cubicBezTo>
                    <a:pt x="-144044" y="-129744"/>
                    <a:pt x="-154567" y="-138644"/>
                    <a:pt x="-165363" y="-147124"/>
                  </a:cubicBezTo>
                  <a:cubicBezTo>
                    <a:pt x="-176160" y="-155604"/>
                    <a:pt x="-187229" y="-163663"/>
                    <a:pt x="-198299" y="-171723"/>
                  </a:cubicBezTo>
                  <a:cubicBezTo>
                    <a:pt x="-207030" y="-178080"/>
                    <a:pt x="-208947" y="-187728"/>
                    <a:pt x="-204120" y="-194419"/>
                  </a:cubicBezTo>
                  <a:cubicBezTo>
                    <a:pt x="-199293" y="-201110"/>
                    <a:pt x="-189291" y="-202658"/>
                    <a:pt x="-180747" y="-196052"/>
                  </a:cubicBezTo>
                  <a:cubicBezTo>
                    <a:pt x="-169422" y="-187298"/>
                    <a:pt x="-158098" y="-178543"/>
                    <a:pt x="-147135" y="-169413"/>
                  </a:cubicBezTo>
                  <a:close/>
                </a:path>
              </a:pathLst>
            </a:custGeom>
            <a:solidFill>
              <a:srgbClr val="01928F"/>
            </a:solidFill>
            <a:ln w="6000" cap="rnd">
              <a:solidFill>
                <a:srgbClr val="01928F"/>
              </a:solidFill>
              <a:round/>
            </a:ln>
          </p:spPr>
        </p:sp>
        <p:sp>
          <p:nvSpPr>
            <p:cNvPr id="14" name="MMConnector"/>
            <p:cNvSpPr/>
            <p:nvPr/>
          </p:nvSpPr>
          <p:spPr>
            <a:xfrm>
              <a:off x="2503534" y="2456100"/>
              <a:ext cx="162000" cy="979200"/>
            </a:xfrm>
            <a:custGeom>
              <a:avLst/>
              <a:gdLst/>
              <a:ahLst/>
              <a:cxnLst/>
              <a:rect l="0" t="0" r="0" b="0"/>
              <a:pathLst>
                <a:path w="162000" h="979200" fill="none">
                  <a:moveTo>
                    <a:pt x="-81000" y="489600"/>
                  </a:moveTo>
                  <a:cubicBezTo>
                    <a:pt x="32400" y="489600"/>
                    <a:pt x="-81000" y="-489600"/>
                    <a:pt x="81000" y="-489600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15" name="MMConnector"/>
            <p:cNvSpPr/>
            <p:nvPr/>
          </p:nvSpPr>
          <p:spPr>
            <a:xfrm>
              <a:off x="2503534" y="2819325"/>
              <a:ext cx="162000" cy="252750"/>
            </a:xfrm>
            <a:custGeom>
              <a:avLst/>
              <a:gdLst/>
              <a:ahLst/>
              <a:cxnLst/>
              <a:rect l="0" t="0" r="0" b="0"/>
              <a:pathLst>
                <a:path w="162000" h="252750" fill="none">
                  <a:moveTo>
                    <a:pt x="-81000" y="126375"/>
                  </a:moveTo>
                  <a:cubicBezTo>
                    <a:pt x="11748" y="126375"/>
                    <a:pt x="-32812" y="-126375"/>
                    <a:pt x="81000" y="-12637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16" name="MMConnector"/>
            <p:cNvSpPr/>
            <p:nvPr/>
          </p:nvSpPr>
          <p:spPr>
            <a:xfrm>
              <a:off x="2503534" y="3223125"/>
              <a:ext cx="162000" cy="554850"/>
            </a:xfrm>
            <a:custGeom>
              <a:avLst/>
              <a:gdLst/>
              <a:ahLst/>
              <a:cxnLst/>
              <a:rect l="0" t="0" r="0" b="0"/>
              <a:pathLst>
                <a:path w="162000" h="554850" fill="none">
                  <a:moveTo>
                    <a:pt x="-81000" y="-277425"/>
                  </a:moveTo>
                  <a:cubicBezTo>
                    <a:pt x="31166" y="-277425"/>
                    <a:pt x="-78121" y="277425"/>
                    <a:pt x="81000" y="27742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17" name="MMConnector"/>
            <p:cNvSpPr/>
            <p:nvPr/>
          </p:nvSpPr>
          <p:spPr>
            <a:xfrm>
              <a:off x="1062776" y="3483675"/>
              <a:ext cx="593788" cy="1461263"/>
            </a:xfrm>
            <a:custGeom>
              <a:avLst/>
              <a:gdLst/>
              <a:ahLst/>
              <a:cxnLst/>
              <a:rect l="0" t="0" r="0" b="0"/>
              <a:pathLst>
                <a:path w="593788" h="1461263">
                  <a:moveTo>
                    <a:pt x="-97855" y="-325336"/>
                  </a:moveTo>
                  <a:cubicBezTo>
                    <a:pt x="-96287" y="-311400"/>
                    <a:pt x="-94762" y="-297464"/>
                    <a:pt x="-93259" y="-283528"/>
                  </a:cubicBezTo>
                  <a:cubicBezTo>
                    <a:pt x="-91756" y="-269592"/>
                    <a:pt x="-90274" y="-255656"/>
                    <a:pt x="-88811" y="-241720"/>
                  </a:cubicBezTo>
                  <a:cubicBezTo>
                    <a:pt x="-87348" y="-227784"/>
                    <a:pt x="-85904" y="-213849"/>
                    <a:pt x="-84472" y="-199914"/>
                  </a:cubicBezTo>
                  <a:cubicBezTo>
                    <a:pt x="-83039" y="-185980"/>
                    <a:pt x="-81617" y="-172047"/>
                    <a:pt x="-80201" y="-158115"/>
                  </a:cubicBezTo>
                  <a:cubicBezTo>
                    <a:pt x="-78786" y="-144183"/>
                    <a:pt x="-77375" y="-130252"/>
                    <a:pt x="-75965" y="-116323"/>
                  </a:cubicBezTo>
                  <a:cubicBezTo>
                    <a:pt x="-74554" y="-102394"/>
                    <a:pt x="-73143" y="-88468"/>
                    <a:pt x="-71725" y="-74543"/>
                  </a:cubicBezTo>
                  <a:cubicBezTo>
                    <a:pt x="-70308" y="-60619"/>
                    <a:pt x="-68885" y="-46696"/>
                    <a:pt x="-67450" y="-32777"/>
                  </a:cubicBezTo>
                  <a:cubicBezTo>
                    <a:pt x="-66015" y="-18858"/>
                    <a:pt x="-64568" y="-4941"/>
                    <a:pt x="-63103" y="8972"/>
                  </a:cubicBezTo>
                  <a:cubicBezTo>
                    <a:pt x="-61639" y="22885"/>
                    <a:pt x="-60157" y="36794"/>
                    <a:pt x="-58652" y="50700"/>
                  </a:cubicBezTo>
                  <a:cubicBezTo>
                    <a:pt x="-57147" y="64606"/>
                    <a:pt x="-55619" y="78507"/>
                    <a:pt x="-54061" y="92404"/>
                  </a:cubicBezTo>
                  <a:cubicBezTo>
                    <a:pt x="-52504" y="106301"/>
                    <a:pt x="-50917" y="120193"/>
                    <a:pt x="-49295" y="134079"/>
                  </a:cubicBezTo>
                  <a:cubicBezTo>
                    <a:pt x="-47673" y="147966"/>
                    <a:pt x="-46016" y="161847"/>
                    <a:pt x="-44317" y="175721"/>
                  </a:cubicBezTo>
                  <a:cubicBezTo>
                    <a:pt x="-42618" y="189595"/>
                    <a:pt x="-40878" y="203463"/>
                    <a:pt x="-39089" y="217323"/>
                  </a:cubicBezTo>
                  <a:cubicBezTo>
                    <a:pt x="-37300" y="231183"/>
                    <a:pt x="-35463" y="245035"/>
                    <a:pt x="-33570" y="258878"/>
                  </a:cubicBezTo>
                  <a:cubicBezTo>
                    <a:pt x="-31677" y="272721"/>
                    <a:pt x="-29728" y="286555"/>
                    <a:pt x="-27716" y="300378"/>
                  </a:cubicBezTo>
                  <a:cubicBezTo>
                    <a:pt x="-25704" y="314201"/>
                    <a:pt x="-23629" y="328014"/>
                    <a:pt x="-21482" y="341813"/>
                  </a:cubicBezTo>
                  <a:cubicBezTo>
                    <a:pt x="-19334" y="355612"/>
                    <a:pt x="-17115" y="369399"/>
                    <a:pt x="-14815" y="383170"/>
                  </a:cubicBezTo>
                  <a:cubicBezTo>
                    <a:pt x="-12514" y="396942"/>
                    <a:pt x="-10133" y="410698"/>
                    <a:pt x="-7660" y="424436"/>
                  </a:cubicBezTo>
                  <a:cubicBezTo>
                    <a:pt x="-5187" y="438173"/>
                    <a:pt x="-2623" y="451893"/>
                    <a:pt x="44" y="465590"/>
                  </a:cubicBezTo>
                  <a:cubicBezTo>
                    <a:pt x="2711" y="479288"/>
                    <a:pt x="5481" y="492963"/>
                    <a:pt x="8366" y="506612"/>
                  </a:cubicBezTo>
                  <a:cubicBezTo>
                    <a:pt x="11251" y="520261"/>
                    <a:pt x="14251" y="533883"/>
                    <a:pt x="17382" y="547473"/>
                  </a:cubicBezTo>
                  <a:cubicBezTo>
                    <a:pt x="20512" y="561063"/>
                    <a:pt x="23773" y="574621"/>
                    <a:pt x="27179" y="588139"/>
                  </a:cubicBezTo>
                  <a:cubicBezTo>
                    <a:pt x="30586" y="601658"/>
                    <a:pt x="34138" y="615136"/>
                    <a:pt x="37855" y="628567"/>
                  </a:cubicBezTo>
                  <a:cubicBezTo>
                    <a:pt x="41573" y="641997"/>
                    <a:pt x="45455" y="655379"/>
                    <a:pt x="49523" y="668701"/>
                  </a:cubicBezTo>
                  <a:cubicBezTo>
                    <a:pt x="53591" y="682022"/>
                    <a:pt x="57845" y="695284"/>
                    <a:pt x="62310" y="708470"/>
                  </a:cubicBezTo>
                  <a:cubicBezTo>
                    <a:pt x="66774" y="721657"/>
                    <a:pt x="71449" y="734769"/>
                    <a:pt x="76363" y="747786"/>
                  </a:cubicBezTo>
                  <a:cubicBezTo>
                    <a:pt x="81277" y="760804"/>
                    <a:pt x="86429" y="773727"/>
                    <a:pt x="91851" y="786531"/>
                  </a:cubicBezTo>
                  <a:cubicBezTo>
                    <a:pt x="97274" y="799335"/>
                    <a:pt x="102966" y="812019"/>
                    <a:pt x="108966" y="824552"/>
                  </a:cubicBezTo>
                  <a:cubicBezTo>
                    <a:pt x="114966" y="837085"/>
                    <a:pt x="121272" y="849465"/>
                    <a:pt x="127924" y="861650"/>
                  </a:cubicBezTo>
                  <a:cubicBezTo>
                    <a:pt x="134577" y="873836"/>
                    <a:pt x="141576" y="885826"/>
                    <a:pt x="148963" y="897565"/>
                  </a:cubicBezTo>
                  <a:cubicBezTo>
                    <a:pt x="156351" y="909305"/>
                    <a:pt x="164127" y="920793"/>
                    <a:pt x="172332" y="931959"/>
                  </a:cubicBezTo>
                  <a:cubicBezTo>
                    <a:pt x="180538" y="943125"/>
                    <a:pt x="189173" y="953969"/>
                    <a:pt x="198273" y="964402"/>
                  </a:cubicBezTo>
                  <a:cubicBezTo>
                    <a:pt x="207373" y="974835"/>
                    <a:pt x="216937" y="984858"/>
                    <a:pt x="226981" y="994367"/>
                  </a:cubicBezTo>
                  <a:cubicBezTo>
                    <a:pt x="237026" y="1003876"/>
                    <a:pt x="247551" y="1012872"/>
                    <a:pt x="258555" y="1021246"/>
                  </a:cubicBezTo>
                  <a:cubicBezTo>
                    <a:pt x="269559" y="1029621"/>
                    <a:pt x="281042" y="1037374"/>
                    <a:pt x="292930" y="1044410"/>
                  </a:cubicBezTo>
                  <a:cubicBezTo>
                    <a:pt x="304818" y="1051445"/>
                    <a:pt x="317112" y="1057762"/>
                    <a:pt x="329837" y="1063300"/>
                  </a:cubicBezTo>
                  <a:cubicBezTo>
                    <a:pt x="342561" y="1068839"/>
                    <a:pt x="355716" y="1073599"/>
                    <a:pt x="368810" y="1077553"/>
                  </a:cubicBezTo>
                  <a:cubicBezTo>
                    <a:pt x="381903" y="1081508"/>
                    <a:pt x="394934" y="1084657"/>
                    <a:pt x="409261" y="1087073"/>
                  </a:cubicBezTo>
                  <a:cubicBezTo>
                    <a:pt x="423587" y="1089489"/>
                    <a:pt x="439208" y="1091171"/>
                    <a:pt x="450590" y="1092033"/>
                  </a:cubicBezTo>
                  <a:cubicBezTo>
                    <a:pt x="461972" y="1092894"/>
                    <a:pt x="469115" y="1092935"/>
                    <a:pt x="476259" y="1092975"/>
                  </a:cubicBezTo>
                  <a:cubicBezTo>
                    <a:pt x="478419" y="1092987"/>
                    <a:pt x="479859" y="1094325"/>
                    <a:pt x="479859" y="1095975"/>
                  </a:cubicBezTo>
                  <a:cubicBezTo>
                    <a:pt x="479859" y="1097625"/>
                    <a:pt x="478418" y="1098957"/>
                    <a:pt x="476259" y="1098975"/>
                  </a:cubicBezTo>
                  <a:cubicBezTo>
                    <a:pt x="469020" y="1099036"/>
                    <a:pt x="461781" y="1099098"/>
                    <a:pt x="450209" y="1098386"/>
                  </a:cubicBezTo>
                  <a:cubicBezTo>
                    <a:pt x="438637" y="1097673"/>
                    <a:pt x="422732" y="1096187"/>
                    <a:pt x="408107" y="1093932"/>
                  </a:cubicBezTo>
                  <a:cubicBezTo>
                    <a:pt x="393483" y="1091676"/>
                    <a:pt x="380139" y="1088652"/>
                    <a:pt x="366704" y="1084799"/>
                  </a:cubicBezTo>
                  <a:cubicBezTo>
                    <a:pt x="353269" y="1080947"/>
                    <a:pt x="339742" y="1076268"/>
                    <a:pt x="326633" y="1070780"/>
                  </a:cubicBezTo>
                  <a:cubicBezTo>
                    <a:pt x="313524" y="1065292"/>
                    <a:pt x="300832" y="1058995"/>
                    <a:pt x="288542" y="1051954"/>
                  </a:cubicBezTo>
                  <a:cubicBezTo>
                    <a:pt x="276252" y="1044913"/>
                    <a:pt x="264365" y="1037128"/>
                    <a:pt x="252963" y="1028701"/>
                  </a:cubicBezTo>
                  <a:cubicBezTo>
                    <a:pt x="241561" y="1020274"/>
                    <a:pt x="230645" y="1011206"/>
                    <a:pt x="220220" y="1001612"/>
                  </a:cubicBezTo>
                  <a:cubicBezTo>
                    <a:pt x="209796" y="992017"/>
                    <a:pt x="199864" y="981897"/>
                    <a:pt x="190409" y="971360"/>
                  </a:cubicBezTo>
                  <a:cubicBezTo>
                    <a:pt x="180954" y="960823"/>
                    <a:pt x="171977" y="949869"/>
                    <a:pt x="163442" y="938590"/>
                  </a:cubicBezTo>
                  <a:cubicBezTo>
                    <a:pt x="154907" y="927312"/>
                    <a:pt x="146814" y="915710"/>
                    <a:pt x="139120" y="903857"/>
                  </a:cubicBezTo>
                  <a:cubicBezTo>
                    <a:pt x="131427" y="892005"/>
                    <a:pt x="124133" y="879903"/>
                    <a:pt x="117194" y="867608"/>
                  </a:cubicBezTo>
                  <a:cubicBezTo>
                    <a:pt x="110255" y="855313"/>
                    <a:pt x="103672" y="842825"/>
                    <a:pt x="97403" y="830189"/>
                  </a:cubicBezTo>
                  <a:cubicBezTo>
                    <a:pt x="91133" y="817552"/>
                    <a:pt x="85178" y="804767"/>
                    <a:pt x="79499" y="791866"/>
                  </a:cubicBezTo>
                  <a:cubicBezTo>
                    <a:pt x="73820" y="778964"/>
                    <a:pt x="68417" y="765947"/>
                    <a:pt x="63258" y="752839"/>
                  </a:cubicBezTo>
                  <a:cubicBezTo>
                    <a:pt x="58098" y="739731"/>
                    <a:pt x="53182" y="726533"/>
                    <a:pt x="48480" y="713262"/>
                  </a:cubicBezTo>
                  <a:cubicBezTo>
                    <a:pt x="43778" y="699992"/>
                    <a:pt x="39290" y="686650"/>
                    <a:pt x="34991" y="673251"/>
                  </a:cubicBezTo>
                  <a:cubicBezTo>
                    <a:pt x="30692" y="659852"/>
                    <a:pt x="26583" y="646396"/>
                    <a:pt x="22640" y="632894"/>
                  </a:cubicBezTo>
                  <a:cubicBezTo>
                    <a:pt x="18698" y="619392"/>
                    <a:pt x="14923" y="605845"/>
                    <a:pt x="11296" y="592261"/>
                  </a:cubicBezTo>
                  <a:cubicBezTo>
                    <a:pt x="7669" y="578677"/>
                    <a:pt x="4190" y="565057"/>
                    <a:pt x="843" y="551406"/>
                  </a:cubicBezTo>
                  <a:cubicBezTo>
                    <a:pt x="-2504" y="537756"/>
                    <a:pt x="-5720" y="524076"/>
                    <a:pt x="-8819" y="510372"/>
                  </a:cubicBezTo>
                  <a:cubicBezTo>
                    <a:pt x="-11918" y="496667"/>
                    <a:pt x="-14900" y="482939"/>
                    <a:pt x="-17778" y="469191"/>
                  </a:cubicBezTo>
                  <a:cubicBezTo>
                    <a:pt x="-20656" y="455443"/>
                    <a:pt x="-23430" y="441675"/>
                    <a:pt x="-26112" y="427892"/>
                  </a:cubicBezTo>
                  <a:cubicBezTo>
                    <a:pt x="-28794" y="414108"/>
                    <a:pt x="-31383" y="400308"/>
                    <a:pt x="-33891" y="386495"/>
                  </a:cubicBezTo>
                  <a:cubicBezTo>
                    <a:pt x="-36398" y="372683"/>
                    <a:pt x="-38824" y="358857"/>
                    <a:pt x="-41177" y="345020"/>
                  </a:cubicBezTo>
                  <a:cubicBezTo>
                    <a:pt x="-43530" y="331184"/>
                    <a:pt x="-45810" y="317337"/>
                    <a:pt x="-48026" y="303481"/>
                  </a:cubicBezTo>
                  <a:cubicBezTo>
                    <a:pt x="-50243" y="289625"/>
                    <a:pt x="-52395" y="275761"/>
                    <a:pt x="-54491" y="261889"/>
                  </a:cubicBezTo>
                  <a:cubicBezTo>
                    <a:pt x="-56587" y="248018"/>
                    <a:pt x="-58627" y="234140"/>
                    <a:pt x="-60618" y="220256"/>
                  </a:cubicBezTo>
                  <a:cubicBezTo>
                    <a:pt x="-62609" y="206372"/>
                    <a:pt x="-64551" y="192483"/>
                    <a:pt x="-66450" y="178589"/>
                  </a:cubicBezTo>
                  <a:cubicBezTo>
                    <a:pt x="-68350" y="164696"/>
                    <a:pt x="-70208" y="150798"/>
                    <a:pt x="-72030" y="136897"/>
                  </a:cubicBezTo>
                  <a:cubicBezTo>
                    <a:pt x="-73853" y="122996"/>
                    <a:pt x="-75639" y="109092"/>
                    <a:pt x="-77396" y="95186"/>
                  </a:cubicBezTo>
                  <a:cubicBezTo>
                    <a:pt x="-79153" y="81279"/>
                    <a:pt x="-80880" y="67371"/>
                    <a:pt x="-82584" y="53461"/>
                  </a:cubicBezTo>
                  <a:cubicBezTo>
                    <a:pt x="-84288" y="39551"/>
                    <a:pt x="-85968" y="25640"/>
                    <a:pt x="-87631" y="11728"/>
                  </a:cubicBezTo>
                  <a:cubicBezTo>
                    <a:pt x="-89293" y="-2184"/>
                    <a:pt x="-90938" y="-16096"/>
                    <a:pt x="-92570" y="-30008"/>
                  </a:cubicBezTo>
                  <a:cubicBezTo>
                    <a:pt x="-94203" y="-43920"/>
                    <a:pt x="-95823" y="-57832"/>
                    <a:pt x="-97437" y="-71743"/>
                  </a:cubicBezTo>
                  <a:cubicBezTo>
                    <a:pt x="-99051" y="-85654"/>
                    <a:pt x="-100658" y="-99564"/>
                    <a:pt x="-102265" y="-113472"/>
                  </a:cubicBezTo>
                  <a:cubicBezTo>
                    <a:pt x="-103872" y="-127381"/>
                    <a:pt x="-105478" y="-141287"/>
                    <a:pt x="-107088" y="-155191"/>
                  </a:cubicBezTo>
                  <a:cubicBezTo>
                    <a:pt x="-108699" y="-169095"/>
                    <a:pt x="-110315" y="-182996"/>
                    <a:pt x="-111942" y="-196894"/>
                  </a:cubicBezTo>
                  <a:cubicBezTo>
                    <a:pt x="-113569" y="-210792"/>
                    <a:pt x="-115207" y="-224687"/>
                    <a:pt x="-116863" y="-238577"/>
                  </a:cubicBezTo>
                  <a:cubicBezTo>
                    <a:pt x="-118519" y="-252467"/>
                    <a:pt x="-120193" y="-266352"/>
                    <a:pt x="-121888" y="-280233"/>
                  </a:cubicBezTo>
                  <a:cubicBezTo>
                    <a:pt x="-123583" y="-294113"/>
                    <a:pt x="-125300" y="-307989"/>
                    <a:pt x="-127058" y="-321855"/>
                  </a:cubicBezTo>
                  <a:cubicBezTo>
                    <a:pt x="-128816" y="-335722"/>
                    <a:pt x="-130615" y="-349579"/>
                    <a:pt x="-132414" y="-363437"/>
                  </a:cubicBezTo>
                  <a:cubicBezTo>
                    <a:pt x="-133805" y="-374147"/>
                    <a:pt x="-127937" y="-382132"/>
                    <a:pt x="-119750" y="-383150"/>
                  </a:cubicBezTo>
                  <a:cubicBezTo>
                    <a:pt x="-111563" y="-384168"/>
                    <a:pt x="-103884" y="-377868"/>
                    <a:pt x="-102644" y="-367139"/>
                  </a:cubicBezTo>
                  <a:cubicBezTo>
                    <a:pt x="-101033" y="-353205"/>
                    <a:pt x="-99423" y="-339271"/>
                    <a:pt x="-97855" y="-325336"/>
                  </a:cubicBezTo>
                  <a:close/>
                </a:path>
              </a:pathLst>
            </a:custGeom>
            <a:solidFill>
              <a:srgbClr val="F1A3DC"/>
            </a:solidFill>
            <a:ln w="6000" cap="rnd">
              <a:solidFill>
                <a:srgbClr val="F1A3DC"/>
              </a:solidFill>
              <a:round/>
            </a:ln>
          </p:spPr>
        </p:sp>
        <p:sp>
          <p:nvSpPr>
            <p:cNvPr id="18" name="MMConnector"/>
            <p:cNvSpPr/>
            <p:nvPr/>
          </p:nvSpPr>
          <p:spPr>
            <a:xfrm>
              <a:off x="2563534" y="4394775"/>
              <a:ext cx="162000" cy="369750"/>
            </a:xfrm>
            <a:custGeom>
              <a:avLst/>
              <a:gdLst/>
              <a:ahLst/>
              <a:cxnLst/>
              <a:rect l="0" t="0" r="0" b="0"/>
              <a:pathLst>
                <a:path w="162000" h="369750" fill="none">
                  <a:moveTo>
                    <a:pt x="-81000" y="184875"/>
                  </a:moveTo>
                  <a:cubicBezTo>
                    <a:pt x="21758" y="184875"/>
                    <a:pt x="-56168" y="-184875"/>
                    <a:pt x="81000" y="-184875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19" name="MMConnector"/>
            <p:cNvSpPr/>
            <p:nvPr/>
          </p:nvSpPr>
          <p:spPr>
            <a:xfrm>
              <a:off x="2563534" y="4579275"/>
              <a:ext cx="162000" cy="6000"/>
            </a:xfrm>
            <a:custGeom>
              <a:avLst/>
              <a:gdLst/>
              <a:ahLst/>
              <a:cxnLst/>
              <a:rect l="0" t="0" r="0" b="0"/>
              <a:pathLst>
                <a:path w="162000" h="6000" fill="none">
                  <a:moveTo>
                    <a:pt x="-81000" y="375"/>
                  </a:moveTo>
                  <a:cubicBezTo>
                    <a:pt x="-16200" y="375"/>
                    <a:pt x="32400" y="-375"/>
                    <a:pt x="81000" y="-375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20" name="MMConnector"/>
            <p:cNvSpPr/>
            <p:nvPr/>
          </p:nvSpPr>
          <p:spPr>
            <a:xfrm>
              <a:off x="1062776" y="1895850"/>
              <a:ext cx="519825" cy="544150"/>
            </a:xfrm>
            <a:custGeom>
              <a:avLst/>
              <a:gdLst/>
              <a:ahLst/>
              <a:cxnLst/>
              <a:rect l="0" t="0" r="0" b="0"/>
              <a:pathLst>
                <a:path w="519825" h="544150">
                  <a:moveTo>
                    <a:pt x="-39875" y="8069"/>
                  </a:moveTo>
                  <a:cubicBezTo>
                    <a:pt x="-34065" y="-4672"/>
                    <a:pt x="-28252" y="-17428"/>
                    <a:pt x="-22398" y="-30175"/>
                  </a:cubicBezTo>
                  <a:cubicBezTo>
                    <a:pt x="-16543" y="-42922"/>
                    <a:pt x="-10648" y="-55662"/>
                    <a:pt x="-4682" y="-68379"/>
                  </a:cubicBezTo>
                  <a:cubicBezTo>
                    <a:pt x="1284" y="-81097"/>
                    <a:pt x="7319" y="-93793"/>
                    <a:pt x="13458" y="-106449"/>
                  </a:cubicBezTo>
                  <a:cubicBezTo>
                    <a:pt x="19598" y="-119106"/>
                    <a:pt x="25840" y="-131723"/>
                    <a:pt x="32220" y="-144281"/>
                  </a:cubicBezTo>
                  <a:cubicBezTo>
                    <a:pt x="38600" y="-156839"/>
                    <a:pt x="45118" y="-169338"/>
                    <a:pt x="51811" y="-181754"/>
                  </a:cubicBezTo>
                  <a:cubicBezTo>
                    <a:pt x="58504" y="-194170"/>
                    <a:pt x="65373" y="-206502"/>
                    <a:pt x="72458" y="-218721"/>
                  </a:cubicBezTo>
                  <a:cubicBezTo>
                    <a:pt x="79542" y="-230940"/>
                    <a:pt x="86843" y="-243045"/>
                    <a:pt x="94405" y="-254998"/>
                  </a:cubicBezTo>
                  <a:cubicBezTo>
                    <a:pt x="101966" y="-266951"/>
                    <a:pt x="109788" y="-278752"/>
                    <a:pt x="117918" y="-290350"/>
                  </a:cubicBezTo>
                  <a:cubicBezTo>
                    <a:pt x="126048" y="-301949"/>
                    <a:pt x="134486" y="-313345"/>
                    <a:pt x="143279" y="-324475"/>
                  </a:cubicBezTo>
                  <a:cubicBezTo>
                    <a:pt x="152073" y="-335604"/>
                    <a:pt x="161222" y="-346467"/>
                    <a:pt x="170771" y="-356981"/>
                  </a:cubicBezTo>
                  <a:cubicBezTo>
                    <a:pt x="180321" y="-367496"/>
                    <a:pt x="190270" y="-377661"/>
                    <a:pt x="200651" y="-387379"/>
                  </a:cubicBezTo>
                  <a:cubicBezTo>
                    <a:pt x="211032" y="-397096"/>
                    <a:pt x="221846" y="-406365"/>
                    <a:pt x="233099" y="-415074"/>
                  </a:cubicBezTo>
                  <a:cubicBezTo>
                    <a:pt x="244351" y="-423782"/>
                    <a:pt x="256042" y="-431931"/>
                    <a:pt x="268155" y="-439406"/>
                  </a:cubicBezTo>
                  <a:cubicBezTo>
                    <a:pt x="280268" y="-446882"/>
                    <a:pt x="292803" y="-453685"/>
                    <a:pt x="305656" y="-459731"/>
                  </a:cubicBezTo>
                  <a:cubicBezTo>
                    <a:pt x="318510" y="-465778"/>
                    <a:pt x="331681" y="-471068"/>
                    <a:pt x="345215" y="-475544"/>
                  </a:cubicBezTo>
                  <a:cubicBezTo>
                    <a:pt x="358748" y="-480020"/>
                    <a:pt x="372644" y="-483682"/>
                    <a:pt x="386273" y="-486597"/>
                  </a:cubicBezTo>
                  <a:cubicBezTo>
                    <a:pt x="399902" y="-489511"/>
                    <a:pt x="413265" y="-491680"/>
                    <a:pt x="428218" y="-492945"/>
                  </a:cubicBezTo>
                  <a:cubicBezTo>
                    <a:pt x="443171" y="-494210"/>
                    <a:pt x="459715" y="-494573"/>
                    <a:pt x="476259" y="-494935"/>
                  </a:cubicBezTo>
                  <a:cubicBezTo>
                    <a:pt x="478418" y="-494983"/>
                    <a:pt x="479859" y="-493500"/>
                    <a:pt x="479859" y="-491850"/>
                  </a:cubicBezTo>
                  <a:cubicBezTo>
                    <a:pt x="479859" y="-490200"/>
                    <a:pt x="478416" y="-488867"/>
                    <a:pt x="476259" y="-488765"/>
                  </a:cubicBezTo>
                  <a:cubicBezTo>
                    <a:pt x="459974" y="-487992"/>
                    <a:pt x="443689" y="-487219"/>
                    <a:pt x="429042" y="-485566"/>
                  </a:cubicBezTo>
                  <a:cubicBezTo>
                    <a:pt x="414396" y="-483912"/>
                    <a:pt x="401388" y="-481378"/>
                    <a:pt x="388169" y="-478127"/>
                  </a:cubicBezTo>
                  <a:cubicBezTo>
                    <a:pt x="374949" y="-474876"/>
                    <a:pt x="361517" y="-470908"/>
                    <a:pt x="348490" y="-466166"/>
                  </a:cubicBezTo>
                  <a:cubicBezTo>
                    <a:pt x="335462" y="-461424"/>
                    <a:pt x="322839" y="-455907"/>
                    <a:pt x="310561" y="-449676"/>
                  </a:cubicBezTo>
                  <a:cubicBezTo>
                    <a:pt x="298282" y="-443445"/>
                    <a:pt x="286349" y="-436499"/>
                    <a:pt x="274847" y="-428917"/>
                  </a:cubicBezTo>
                  <a:cubicBezTo>
                    <a:pt x="263345" y="-421335"/>
                    <a:pt x="252274" y="-413118"/>
                    <a:pt x="241639" y="-404367"/>
                  </a:cubicBezTo>
                  <a:cubicBezTo>
                    <a:pt x="231004" y="-395616"/>
                    <a:pt x="220804" y="-386332"/>
                    <a:pt x="211027" y="-376616"/>
                  </a:cubicBezTo>
                  <a:cubicBezTo>
                    <a:pt x="201250" y="-366900"/>
                    <a:pt x="191894" y="-356753"/>
                    <a:pt x="182926" y="-346265"/>
                  </a:cubicBezTo>
                  <a:cubicBezTo>
                    <a:pt x="173957" y="-335777"/>
                    <a:pt x="165375" y="-324948"/>
                    <a:pt x="157136" y="-313854"/>
                  </a:cubicBezTo>
                  <a:cubicBezTo>
                    <a:pt x="148896" y="-302761"/>
                    <a:pt x="140999" y="-291401"/>
                    <a:pt x="133398" y="-279837"/>
                  </a:cubicBezTo>
                  <a:cubicBezTo>
                    <a:pt x="125797" y="-268272"/>
                    <a:pt x="118491" y="-256502"/>
                    <a:pt x="111434" y="-244574"/>
                  </a:cubicBezTo>
                  <a:cubicBezTo>
                    <a:pt x="104378" y="-232645"/>
                    <a:pt x="97571" y="-220558"/>
                    <a:pt x="90971" y="-208349"/>
                  </a:cubicBezTo>
                  <a:cubicBezTo>
                    <a:pt x="84371" y="-196140"/>
                    <a:pt x="77977" y="-183808"/>
                    <a:pt x="71750" y="-171383"/>
                  </a:cubicBezTo>
                  <a:cubicBezTo>
                    <a:pt x="65523" y="-158958"/>
                    <a:pt x="59463" y="-146439"/>
                    <a:pt x="53533" y="-133848"/>
                  </a:cubicBezTo>
                  <a:cubicBezTo>
                    <a:pt x="47602" y="-121258"/>
                    <a:pt x="41802" y="-108596"/>
                    <a:pt x="36097" y="-95881"/>
                  </a:cubicBezTo>
                  <a:cubicBezTo>
                    <a:pt x="30392" y="-83166"/>
                    <a:pt x="24782" y="-70398"/>
                    <a:pt x="19235" y="-57592"/>
                  </a:cubicBezTo>
                  <a:cubicBezTo>
                    <a:pt x="13688" y="-44786"/>
                    <a:pt x="8204" y="-31941"/>
                    <a:pt x="2753" y="-19073"/>
                  </a:cubicBezTo>
                  <a:cubicBezTo>
                    <a:pt x="-2698" y="-6204"/>
                    <a:pt x="-8116" y="6689"/>
                    <a:pt x="-13541" y="19595"/>
                  </a:cubicBezTo>
                  <a:cubicBezTo>
                    <a:pt x="-18967" y="32501"/>
                    <a:pt x="-24401" y="45420"/>
                    <a:pt x="-29836" y="58339"/>
                  </a:cubicBezTo>
                  <a:cubicBezTo>
                    <a:pt x="-34023" y="68294"/>
                    <a:pt x="-43261" y="72099"/>
                    <a:pt x="-50813" y="68777"/>
                  </a:cubicBezTo>
                  <a:cubicBezTo>
                    <a:pt x="-58365" y="65456"/>
                    <a:pt x="-61781" y="56088"/>
                    <a:pt x="-57298" y="46262"/>
                  </a:cubicBezTo>
                  <a:cubicBezTo>
                    <a:pt x="-51491" y="33536"/>
                    <a:pt x="-45685" y="20810"/>
                    <a:pt x="-39875" y="8069"/>
                  </a:cubicBezTo>
                  <a:close/>
                </a:path>
              </a:pathLst>
            </a:custGeom>
            <a:solidFill>
              <a:srgbClr val="5FB7F1"/>
            </a:solidFill>
            <a:ln w="6000" cap="rnd">
              <a:solidFill>
                <a:srgbClr val="5FB7F1"/>
              </a:solidFill>
              <a:round/>
            </a:ln>
          </p:spPr>
        </p:sp>
        <p:sp>
          <p:nvSpPr>
            <p:cNvPr id="21" name="MMConnector"/>
            <p:cNvSpPr/>
            <p:nvPr/>
          </p:nvSpPr>
          <p:spPr>
            <a:xfrm>
              <a:off x="2551440" y="1265250"/>
              <a:ext cx="162000" cy="277500"/>
            </a:xfrm>
            <a:custGeom>
              <a:avLst/>
              <a:gdLst/>
              <a:ahLst/>
              <a:cxnLst/>
              <a:rect l="0" t="0" r="0" b="0"/>
              <a:pathLst>
                <a:path w="162000" h="277500" fill="none">
                  <a:moveTo>
                    <a:pt x="-81000" y="138750"/>
                  </a:moveTo>
                  <a:cubicBezTo>
                    <a:pt x="14082" y="138750"/>
                    <a:pt x="-38258" y="-138750"/>
                    <a:pt x="81000" y="-138750"/>
                  </a:cubicBezTo>
                </a:path>
              </a:pathLst>
            </a:custGeom>
            <a:noFill/>
            <a:ln w="12000" cap="rnd">
              <a:solidFill>
                <a:srgbClr val="5FB7F1"/>
              </a:solidFill>
              <a:round/>
            </a:ln>
          </p:spPr>
        </p:sp>
        <p:sp>
          <p:nvSpPr>
            <p:cNvPr id="22" name="MMConnector"/>
            <p:cNvSpPr/>
            <p:nvPr/>
          </p:nvSpPr>
          <p:spPr>
            <a:xfrm>
              <a:off x="2551440" y="1357500"/>
              <a:ext cx="162000" cy="93000"/>
            </a:xfrm>
            <a:custGeom>
              <a:avLst/>
              <a:gdLst/>
              <a:ahLst/>
              <a:cxnLst/>
              <a:rect l="0" t="0" r="0" b="0"/>
              <a:pathLst>
                <a:path w="162000" h="93000" fill="none">
                  <a:moveTo>
                    <a:pt x="-81000" y="46500"/>
                  </a:moveTo>
                  <a:cubicBezTo>
                    <a:pt x="-5336" y="46500"/>
                    <a:pt x="7051" y="-46500"/>
                    <a:pt x="81000" y="-46500"/>
                  </a:cubicBezTo>
                </a:path>
              </a:pathLst>
            </a:custGeom>
            <a:noFill/>
            <a:ln w="12000" cap="rnd">
              <a:solidFill>
                <a:srgbClr val="5FB7F1"/>
              </a:solidFill>
              <a:round/>
            </a:ln>
          </p:spPr>
        </p:sp>
        <p:sp>
          <p:nvSpPr>
            <p:cNvPr id="23" name="MMConnector"/>
            <p:cNvSpPr/>
            <p:nvPr/>
          </p:nvSpPr>
          <p:spPr>
            <a:xfrm>
              <a:off x="1062776" y="1458975"/>
              <a:ext cx="596138" cy="1282362"/>
            </a:xfrm>
            <a:custGeom>
              <a:avLst/>
              <a:gdLst/>
              <a:ahLst/>
              <a:cxnLst/>
              <a:rect l="0" t="0" r="0" b="0"/>
              <a:pathLst>
                <a:path w="596138" h="1282362">
                  <a:moveTo>
                    <a:pt x="-127003" y="309782"/>
                  </a:moveTo>
                  <a:cubicBezTo>
                    <a:pt x="-124505" y="296045"/>
                    <a:pt x="-122078" y="282290"/>
                    <a:pt x="-119686" y="268525"/>
                  </a:cubicBezTo>
                  <a:cubicBezTo>
                    <a:pt x="-117295" y="254759"/>
                    <a:pt x="-114941" y="240984"/>
                    <a:pt x="-112618" y="227199"/>
                  </a:cubicBezTo>
                  <a:cubicBezTo>
                    <a:pt x="-110295" y="213414"/>
                    <a:pt x="-108004" y="199620"/>
                    <a:pt x="-105734" y="185819"/>
                  </a:cubicBezTo>
                  <a:cubicBezTo>
                    <a:pt x="-103464" y="172019"/>
                    <a:pt x="-101214" y="158211"/>
                    <a:pt x="-98977" y="144399"/>
                  </a:cubicBezTo>
                  <a:cubicBezTo>
                    <a:pt x="-96739" y="130586"/>
                    <a:pt x="-94513" y="116769"/>
                    <a:pt x="-92290" y="102948"/>
                  </a:cubicBezTo>
                  <a:cubicBezTo>
                    <a:pt x="-90067" y="89127"/>
                    <a:pt x="-87847" y="75304"/>
                    <a:pt x="-85621" y="61478"/>
                  </a:cubicBezTo>
                  <a:cubicBezTo>
                    <a:pt x="-83395" y="47652"/>
                    <a:pt x="-81164" y="33825"/>
                    <a:pt x="-78918" y="19997"/>
                  </a:cubicBezTo>
                  <a:cubicBezTo>
                    <a:pt x="-76673" y="6170"/>
                    <a:pt x="-74413" y="-7658"/>
                    <a:pt x="-72131" y="-21484"/>
                  </a:cubicBezTo>
                  <a:cubicBezTo>
                    <a:pt x="-69848" y="-35310"/>
                    <a:pt x="-67543" y="-49135"/>
                    <a:pt x="-65207" y="-62957"/>
                  </a:cubicBezTo>
                  <a:cubicBezTo>
                    <a:pt x="-62870" y="-76779"/>
                    <a:pt x="-60503" y="-90598"/>
                    <a:pt x="-58095" y="-104412"/>
                  </a:cubicBezTo>
                  <a:cubicBezTo>
                    <a:pt x="-55686" y="-118226"/>
                    <a:pt x="-53238" y="-132035"/>
                    <a:pt x="-50740" y="-145838"/>
                  </a:cubicBezTo>
                  <a:cubicBezTo>
                    <a:pt x="-48242" y="-159640"/>
                    <a:pt x="-45694" y="-173436"/>
                    <a:pt x="-43087" y="-187223"/>
                  </a:cubicBezTo>
                  <a:cubicBezTo>
                    <a:pt x="-40479" y="-201009"/>
                    <a:pt x="-37812" y="-214787"/>
                    <a:pt x="-35075" y="-228553"/>
                  </a:cubicBezTo>
                  <a:cubicBezTo>
                    <a:pt x="-32338" y="-242319"/>
                    <a:pt x="-29530" y="-256074"/>
                    <a:pt x="-26640" y="-269814"/>
                  </a:cubicBezTo>
                  <a:cubicBezTo>
                    <a:pt x="-23751" y="-283553"/>
                    <a:pt x="-20779" y="-297278"/>
                    <a:pt x="-17713" y="-310984"/>
                  </a:cubicBezTo>
                  <a:cubicBezTo>
                    <a:pt x="-14646" y="-324691"/>
                    <a:pt x="-11485" y="-338378"/>
                    <a:pt x="-8215" y="-352043"/>
                  </a:cubicBezTo>
                  <a:cubicBezTo>
                    <a:pt x="-4945" y="-365707"/>
                    <a:pt x="-1566" y="-379348"/>
                    <a:pt x="1937" y="-392960"/>
                  </a:cubicBezTo>
                  <a:cubicBezTo>
                    <a:pt x="5441" y="-406572"/>
                    <a:pt x="9069" y="-420155"/>
                    <a:pt x="12841" y="-433701"/>
                  </a:cubicBezTo>
                  <a:cubicBezTo>
                    <a:pt x="16612" y="-447247"/>
                    <a:pt x="20526" y="-460757"/>
                    <a:pt x="24603" y="-474222"/>
                  </a:cubicBezTo>
                  <a:cubicBezTo>
                    <a:pt x="28679" y="-487686"/>
                    <a:pt x="32919" y="-501105"/>
                    <a:pt x="37346" y="-514466"/>
                  </a:cubicBezTo>
                  <a:cubicBezTo>
                    <a:pt x="41772" y="-527827"/>
                    <a:pt x="46385" y="-541130"/>
                    <a:pt x="51211" y="-554361"/>
                  </a:cubicBezTo>
                  <a:cubicBezTo>
                    <a:pt x="56037" y="-567592"/>
                    <a:pt x="61076" y="-580749"/>
                    <a:pt x="66359" y="-593814"/>
                  </a:cubicBezTo>
                  <a:cubicBezTo>
                    <a:pt x="71642" y="-606878"/>
                    <a:pt x="77169" y="-619850"/>
                    <a:pt x="82975" y="-632701"/>
                  </a:cubicBezTo>
                  <a:cubicBezTo>
                    <a:pt x="88781" y="-645553"/>
                    <a:pt x="94866" y="-658285"/>
                    <a:pt x="101270" y="-670863"/>
                  </a:cubicBezTo>
                  <a:cubicBezTo>
                    <a:pt x="107674" y="-683440"/>
                    <a:pt x="114396" y="-695863"/>
                    <a:pt x="121481" y="-708084"/>
                  </a:cubicBezTo>
                  <a:cubicBezTo>
                    <a:pt x="128565" y="-720306"/>
                    <a:pt x="136012" y="-732326"/>
                    <a:pt x="143867" y="-744084"/>
                  </a:cubicBezTo>
                  <a:cubicBezTo>
                    <a:pt x="151722" y="-755842"/>
                    <a:pt x="159986" y="-767337"/>
                    <a:pt x="168700" y="-778491"/>
                  </a:cubicBezTo>
                  <a:cubicBezTo>
                    <a:pt x="177414" y="-789644"/>
                    <a:pt x="186580" y="-800456"/>
                    <a:pt x="196232" y="-810829"/>
                  </a:cubicBezTo>
                  <a:cubicBezTo>
                    <a:pt x="205883" y="-821201"/>
                    <a:pt x="216020" y="-831134"/>
                    <a:pt x="226652" y="-840514"/>
                  </a:cubicBezTo>
                  <a:cubicBezTo>
                    <a:pt x="237283" y="-849894"/>
                    <a:pt x="248409" y="-858720"/>
                    <a:pt x="260018" y="-866877"/>
                  </a:cubicBezTo>
                  <a:cubicBezTo>
                    <a:pt x="271627" y="-875034"/>
                    <a:pt x="283719" y="-882522"/>
                    <a:pt x="296187" y="-889243"/>
                  </a:cubicBezTo>
                  <a:cubicBezTo>
                    <a:pt x="308654" y="-895964"/>
                    <a:pt x="321496" y="-901919"/>
                    <a:pt x="334778" y="-907051"/>
                  </a:cubicBezTo>
                  <a:cubicBezTo>
                    <a:pt x="348059" y="-912184"/>
                    <a:pt x="361780" y="-916494"/>
                    <a:pt x="375214" y="-919989"/>
                  </a:cubicBezTo>
                  <a:cubicBezTo>
                    <a:pt x="388648" y="-923484"/>
                    <a:pt x="401796" y="-926165"/>
                    <a:pt x="416833" y="-928055"/>
                  </a:cubicBezTo>
                  <a:cubicBezTo>
                    <a:pt x="431870" y="-929946"/>
                    <a:pt x="448796" y="-931047"/>
                    <a:pt x="459016" y="-931527"/>
                  </a:cubicBezTo>
                  <a:cubicBezTo>
                    <a:pt x="469235" y="-932007"/>
                    <a:pt x="472747" y="-931866"/>
                    <a:pt x="476259" y="-931725"/>
                  </a:cubicBezTo>
                  <a:cubicBezTo>
                    <a:pt x="478417" y="-931638"/>
                    <a:pt x="479859" y="-930375"/>
                    <a:pt x="479859" y="-928725"/>
                  </a:cubicBezTo>
                  <a:cubicBezTo>
                    <a:pt x="479859" y="-927075"/>
                    <a:pt x="478418" y="-925673"/>
                    <a:pt x="476259" y="-925725"/>
                  </a:cubicBezTo>
                  <a:cubicBezTo>
                    <a:pt x="472787" y="-925809"/>
                    <a:pt x="469316" y="-925893"/>
                    <a:pt x="459259" y="-925263"/>
                  </a:cubicBezTo>
                  <a:cubicBezTo>
                    <a:pt x="449203" y="-924632"/>
                    <a:pt x="432561" y="-923286"/>
                    <a:pt x="417819" y="-921198"/>
                  </a:cubicBezTo>
                  <a:cubicBezTo>
                    <a:pt x="403077" y="-919109"/>
                    <a:pt x="390235" y="-916278"/>
                    <a:pt x="377143" y="-912651"/>
                  </a:cubicBezTo>
                  <a:cubicBezTo>
                    <a:pt x="364052" y="-909024"/>
                    <a:pt x="350709" y="-904601"/>
                    <a:pt x="337825" y="-899389"/>
                  </a:cubicBezTo>
                  <a:cubicBezTo>
                    <a:pt x="324940" y="-894176"/>
                    <a:pt x="312513" y="-888173"/>
                    <a:pt x="300468" y="-881434"/>
                  </a:cubicBezTo>
                  <a:cubicBezTo>
                    <a:pt x="288423" y="-874694"/>
                    <a:pt x="276761" y="-867218"/>
                    <a:pt x="265579" y="-859095"/>
                  </a:cubicBezTo>
                  <a:cubicBezTo>
                    <a:pt x="254397" y="-850973"/>
                    <a:pt x="243694" y="-842205"/>
                    <a:pt x="233474" y="-832900"/>
                  </a:cubicBezTo>
                  <a:cubicBezTo>
                    <a:pt x="223255" y="-823594"/>
                    <a:pt x="213520" y="-813751"/>
                    <a:pt x="204257" y="-803478"/>
                  </a:cubicBezTo>
                  <a:cubicBezTo>
                    <a:pt x="194994" y="-793204"/>
                    <a:pt x="186203" y="-782499"/>
                    <a:pt x="177850" y="-771455"/>
                  </a:cubicBezTo>
                  <a:cubicBezTo>
                    <a:pt x="169498" y="-760412"/>
                    <a:pt x="161583" y="-749030"/>
                    <a:pt x="154065" y="-737385"/>
                  </a:cubicBezTo>
                  <a:cubicBezTo>
                    <a:pt x="146547" y="-725740"/>
                    <a:pt x="139426" y="-713832"/>
                    <a:pt x="132657" y="-701721"/>
                  </a:cubicBezTo>
                  <a:cubicBezTo>
                    <a:pt x="125888" y="-689610"/>
                    <a:pt x="119471" y="-677295"/>
                    <a:pt x="113365" y="-664822"/>
                  </a:cubicBezTo>
                  <a:cubicBezTo>
                    <a:pt x="107260" y="-652350"/>
                    <a:pt x="101465" y="-639719"/>
                    <a:pt x="95942" y="-626965"/>
                  </a:cubicBezTo>
                  <a:cubicBezTo>
                    <a:pt x="90419" y="-614210"/>
                    <a:pt x="85170" y="-601333"/>
                    <a:pt x="80158" y="-588358"/>
                  </a:cubicBezTo>
                  <a:cubicBezTo>
                    <a:pt x="75147" y="-575384"/>
                    <a:pt x="70375" y="-562312"/>
                    <a:pt x="65811" y="-549164"/>
                  </a:cubicBezTo>
                  <a:cubicBezTo>
                    <a:pt x="61248" y="-536016"/>
                    <a:pt x="56893" y="-522791"/>
                    <a:pt x="52722" y="-509505"/>
                  </a:cubicBezTo>
                  <a:cubicBezTo>
                    <a:pt x="48551" y="-496218"/>
                    <a:pt x="44562" y="-482871"/>
                    <a:pt x="40734" y="-469474"/>
                  </a:cubicBezTo>
                  <a:cubicBezTo>
                    <a:pt x="36907" y="-456078"/>
                    <a:pt x="33239" y="-442632"/>
                    <a:pt x="29712" y="-429146"/>
                  </a:cubicBezTo>
                  <a:cubicBezTo>
                    <a:pt x="26185" y="-415660"/>
                    <a:pt x="22798" y="-402135"/>
                    <a:pt x="19534" y="-388577"/>
                  </a:cubicBezTo>
                  <a:cubicBezTo>
                    <a:pt x="16270" y="-375019"/>
                    <a:pt x="13129" y="-361429"/>
                    <a:pt x="10096" y="-347812"/>
                  </a:cubicBezTo>
                  <a:cubicBezTo>
                    <a:pt x="7062" y="-334195"/>
                    <a:pt x="4136" y="-320551"/>
                    <a:pt x="1304" y="-306886"/>
                  </a:cubicBezTo>
                  <a:cubicBezTo>
                    <a:pt x="-1529" y="-293221"/>
                    <a:pt x="-4269" y="-279534"/>
                    <a:pt x="-6927" y="-265828"/>
                  </a:cubicBezTo>
                  <a:cubicBezTo>
                    <a:pt x="-9586" y="-252123"/>
                    <a:pt x="-12163" y="-238400"/>
                    <a:pt x="-14672" y="-224662"/>
                  </a:cubicBezTo>
                  <a:cubicBezTo>
                    <a:pt x="-17180" y="-210924"/>
                    <a:pt x="-19619" y="-197171"/>
                    <a:pt x="-21999" y="-183405"/>
                  </a:cubicBezTo>
                  <a:cubicBezTo>
                    <a:pt x="-24379" y="-169640"/>
                    <a:pt x="-26701" y="-155862"/>
                    <a:pt x="-28973" y="-142074"/>
                  </a:cubicBezTo>
                  <a:cubicBezTo>
                    <a:pt x="-31246" y="-128286"/>
                    <a:pt x="-33470" y="-114488"/>
                    <a:pt x="-35654" y="-100681"/>
                  </a:cubicBezTo>
                  <a:cubicBezTo>
                    <a:pt x="-37838" y="-86874"/>
                    <a:pt x="-39982" y="-73059"/>
                    <a:pt x="-42096" y="-59237"/>
                  </a:cubicBezTo>
                  <a:cubicBezTo>
                    <a:pt x="-44210" y="-45414"/>
                    <a:pt x="-46294" y="-31585"/>
                    <a:pt x="-48355" y="-17750"/>
                  </a:cubicBezTo>
                  <a:cubicBezTo>
                    <a:pt x="-50416" y="-3916"/>
                    <a:pt x="-52456" y="9925"/>
                    <a:pt x="-54481" y="23769"/>
                  </a:cubicBezTo>
                  <a:cubicBezTo>
                    <a:pt x="-56507" y="37614"/>
                    <a:pt x="-58520" y="51463"/>
                    <a:pt x="-60527" y="65316"/>
                  </a:cubicBezTo>
                  <a:cubicBezTo>
                    <a:pt x="-62535" y="79168"/>
                    <a:pt x="-64538" y="93024"/>
                    <a:pt x="-66544" y="106882"/>
                  </a:cubicBezTo>
                  <a:cubicBezTo>
                    <a:pt x="-68551" y="120740"/>
                    <a:pt x="-70561" y="134601"/>
                    <a:pt x="-72584" y="148462"/>
                  </a:cubicBezTo>
                  <a:cubicBezTo>
                    <a:pt x="-74607" y="162324"/>
                    <a:pt x="-76642" y="176186"/>
                    <a:pt x="-78700" y="190049"/>
                  </a:cubicBezTo>
                  <a:cubicBezTo>
                    <a:pt x="-80757" y="203912"/>
                    <a:pt x="-82836" y="217775"/>
                    <a:pt x="-84949" y="231636"/>
                  </a:cubicBezTo>
                  <a:cubicBezTo>
                    <a:pt x="-87062" y="245498"/>
                    <a:pt x="-89207" y="259358"/>
                    <a:pt x="-91391" y="273217"/>
                  </a:cubicBezTo>
                  <a:cubicBezTo>
                    <a:pt x="-93575" y="287075"/>
                    <a:pt x="-95797" y="300932"/>
                    <a:pt x="-98092" y="314782"/>
                  </a:cubicBezTo>
                  <a:cubicBezTo>
                    <a:pt x="-100386" y="328633"/>
                    <a:pt x="-102754" y="342477"/>
                    <a:pt x="-105122" y="356322"/>
                  </a:cubicBezTo>
                  <a:cubicBezTo>
                    <a:pt x="-106942" y="366968"/>
                    <a:pt x="-114985" y="372823"/>
                    <a:pt x="-123102" y="371346"/>
                  </a:cubicBezTo>
                  <a:cubicBezTo>
                    <a:pt x="-131219" y="369869"/>
                    <a:pt x="-136624" y="361567"/>
                    <a:pt x="-134637" y="350951"/>
                  </a:cubicBezTo>
                  <a:cubicBezTo>
                    <a:pt x="-132069" y="337235"/>
                    <a:pt x="-129501" y="323518"/>
                    <a:pt x="-127003" y="309782"/>
                  </a:cubicBezTo>
                  <a:close/>
                </a:path>
              </a:pathLst>
            </a:custGeom>
            <a:solidFill>
              <a:srgbClr val="FF7575"/>
            </a:solidFill>
            <a:ln w="6000" cap="rnd">
              <a:solidFill>
                <a:srgbClr val="FF7575"/>
              </a:solidFill>
              <a:round/>
            </a:ln>
          </p:spPr>
        </p:sp>
        <p:sp>
          <p:nvSpPr>
            <p:cNvPr id="24" name="MMConnector"/>
            <p:cNvSpPr/>
            <p:nvPr/>
          </p:nvSpPr>
          <p:spPr>
            <a:xfrm>
              <a:off x="2712034" y="378375"/>
              <a:ext cx="162000" cy="303750"/>
            </a:xfrm>
            <a:custGeom>
              <a:avLst/>
              <a:gdLst/>
              <a:ahLst/>
              <a:cxnLst/>
              <a:rect l="0" t="0" r="0" b="0"/>
              <a:pathLst>
                <a:path w="162000" h="303750" fill="none">
                  <a:moveTo>
                    <a:pt x="-81000" y="151875"/>
                  </a:moveTo>
                  <a:cubicBezTo>
                    <a:pt x="16438" y="151875"/>
                    <a:pt x="-43755" y="-151875"/>
                    <a:pt x="81000" y="-151875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25" name="MMConnector"/>
            <p:cNvSpPr/>
            <p:nvPr/>
          </p:nvSpPr>
          <p:spPr>
            <a:xfrm>
              <a:off x="3702034" y="256500"/>
              <a:ext cx="162000" cy="60000"/>
            </a:xfrm>
            <a:custGeom>
              <a:avLst/>
              <a:gdLst/>
              <a:ahLst/>
              <a:cxnLst/>
              <a:rect l="0" t="0" r="0" b="0"/>
              <a:pathLst>
                <a:path w="162000" h="60000" fill="none">
                  <a:moveTo>
                    <a:pt x="-81000" y="-30000"/>
                  </a:moveTo>
                  <a:cubicBezTo>
                    <a:pt x="-9156" y="-30000"/>
                    <a:pt x="15965" y="30000"/>
                    <a:pt x="81000" y="30000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26" name="MMConnector"/>
            <p:cNvSpPr/>
            <p:nvPr/>
          </p:nvSpPr>
          <p:spPr>
            <a:xfrm>
              <a:off x="2712034" y="592875"/>
              <a:ext cx="162000" cy="125250"/>
            </a:xfrm>
            <a:custGeom>
              <a:avLst/>
              <a:gdLst/>
              <a:ahLst/>
              <a:cxnLst/>
              <a:rect l="0" t="0" r="0" b="0"/>
              <a:pathLst>
                <a:path w="162000" h="125250" fill="none">
                  <a:moveTo>
                    <a:pt x="-81000" y="-62625"/>
                  </a:moveTo>
                  <a:cubicBezTo>
                    <a:pt x="-1670" y="-62625"/>
                    <a:pt x="-1503" y="62625"/>
                    <a:pt x="81000" y="62625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27" name="MMConnector"/>
            <p:cNvSpPr/>
            <p:nvPr/>
          </p:nvSpPr>
          <p:spPr>
            <a:xfrm>
              <a:off x="3702034" y="5632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92250"/>
                  </a:moveTo>
                  <a:cubicBezTo>
                    <a:pt x="4818" y="92250"/>
                    <a:pt x="-16643" y="-92250"/>
                    <a:pt x="81000" y="-92250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28" name="MMConnector"/>
            <p:cNvSpPr/>
            <p:nvPr/>
          </p:nvSpPr>
          <p:spPr>
            <a:xfrm>
              <a:off x="3702034" y="655500"/>
              <a:ext cx="162000" cy="6000"/>
            </a:xfrm>
            <a:custGeom>
              <a:avLst/>
              <a:gdLst/>
              <a:ahLst/>
              <a:cxnLst/>
              <a:rect l="0" t="0" r="0" b="0"/>
              <a:pathLst>
                <a:path w="162000" h="6000" fill="none">
                  <a:moveTo>
                    <a:pt x="-81000" y="0"/>
                  </a:moveTo>
                  <a:cubicBezTo>
                    <a:pt x="-16200" y="0"/>
                    <a:pt x="32400" y="0"/>
                    <a:pt x="81000" y="0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29" name="MMConnector"/>
            <p:cNvSpPr/>
            <p:nvPr/>
          </p:nvSpPr>
          <p:spPr>
            <a:xfrm>
              <a:off x="3702034" y="7477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-92250"/>
                  </a:moveTo>
                  <a:cubicBezTo>
                    <a:pt x="4818" y="-92250"/>
                    <a:pt x="-16643" y="92250"/>
                    <a:pt x="81000" y="92250"/>
                  </a:cubicBezTo>
                </a:path>
              </a:pathLst>
            </a:custGeom>
            <a:noFill/>
            <a:ln w="12000" cap="rnd">
              <a:solidFill>
                <a:srgbClr val="FF7575"/>
              </a:solidFill>
              <a:round/>
            </a:ln>
          </p:spPr>
        </p:sp>
        <p:sp>
          <p:nvSpPr>
            <p:cNvPr id="30" name="MMConnector"/>
            <p:cNvSpPr/>
            <p:nvPr/>
          </p:nvSpPr>
          <p:spPr>
            <a:xfrm>
              <a:off x="2551440" y="1449750"/>
              <a:ext cx="162000" cy="91500"/>
            </a:xfrm>
            <a:custGeom>
              <a:avLst/>
              <a:gdLst/>
              <a:ahLst/>
              <a:cxnLst/>
              <a:rect l="0" t="0" r="0" b="0"/>
              <a:pathLst>
                <a:path w="162000" h="91500" fill="none">
                  <a:moveTo>
                    <a:pt x="-81000" y="-45750"/>
                  </a:moveTo>
                  <a:cubicBezTo>
                    <a:pt x="-5509" y="-45750"/>
                    <a:pt x="7453" y="45750"/>
                    <a:pt x="81000" y="45750"/>
                  </a:cubicBezTo>
                </a:path>
              </a:pathLst>
            </a:custGeom>
            <a:noFill/>
            <a:ln w="12000" cap="rnd">
              <a:solidFill>
                <a:srgbClr val="5FB7F1"/>
              </a:solidFill>
              <a:round/>
            </a:ln>
          </p:spPr>
        </p:sp>
        <p:sp>
          <p:nvSpPr>
            <p:cNvPr id="31" name="MMConnector"/>
            <p:cNvSpPr/>
            <p:nvPr/>
          </p:nvSpPr>
          <p:spPr>
            <a:xfrm>
              <a:off x="3673534" y="18742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92250"/>
                  </a:moveTo>
                  <a:cubicBezTo>
                    <a:pt x="4818" y="92250"/>
                    <a:pt x="-16643" y="-92250"/>
                    <a:pt x="81000" y="-92250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2" name="MMConnector"/>
            <p:cNvSpPr/>
            <p:nvPr/>
          </p:nvSpPr>
          <p:spPr>
            <a:xfrm>
              <a:off x="3673534" y="1966500"/>
              <a:ext cx="162000" cy="6000"/>
            </a:xfrm>
            <a:custGeom>
              <a:avLst/>
              <a:gdLst/>
              <a:ahLst/>
              <a:cxnLst/>
              <a:rect l="0" t="0" r="0" b="0"/>
              <a:pathLst>
                <a:path w="162000" h="6000" fill="none">
                  <a:moveTo>
                    <a:pt x="-81000" y="0"/>
                  </a:moveTo>
                  <a:cubicBezTo>
                    <a:pt x="-16200" y="0"/>
                    <a:pt x="32400" y="0"/>
                    <a:pt x="81000" y="0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3" name="MMConnector"/>
            <p:cNvSpPr/>
            <p:nvPr/>
          </p:nvSpPr>
          <p:spPr>
            <a:xfrm>
              <a:off x="3673534" y="20587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-92250"/>
                  </a:moveTo>
                  <a:cubicBezTo>
                    <a:pt x="4818" y="-92250"/>
                    <a:pt x="-16643" y="92250"/>
                    <a:pt x="81000" y="92250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4" name="MMConnector"/>
            <p:cNvSpPr/>
            <p:nvPr/>
          </p:nvSpPr>
          <p:spPr>
            <a:xfrm>
              <a:off x="3673534" y="2646825"/>
              <a:ext cx="162000" cy="92250"/>
            </a:xfrm>
            <a:custGeom>
              <a:avLst/>
              <a:gdLst/>
              <a:ahLst/>
              <a:cxnLst/>
              <a:rect l="0" t="0" r="0" b="0"/>
              <a:pathLst>
                <a:path w="162000" h="92250" fill="none">
                  <a:moveTo>
                    <a:pt x="-81000" y="46125"/>
                  </a:moveTo>
                  <a:cubicBezTo>
                    <a:pt x="-5422" y="46125"/>
                    <a:pt x="7252" y="-46125"/>
                    <a:pt x="81000" y="-4612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5" name="MMConnector"/>
            <p:cNvSpPr/>
            <p:nvPr/>
          </p:nvSpPr>
          <p:spPr>
            <a:xfrm>
              <a:off x="3673534" y="3454425"/>
              <a:ext cx="162000" cy="92250"/>
            </a:xfrm>
            <a:custGeom>
              <a:avLst/>
              <a:gdLst/>
              <a:ahLst/>
              <a:cxnLst/>
              <a:rect l="0" t="0" r="0" b="0"/>
              <a:pathLst>
                <a:path w="162000" h="92250" fill="none">
                  <a:moveTo>
                    <a:pt x="-81000" y="46125"/>
                  </a:moveTo>
                  <a:cubicBezTo>
                    <a:pt x="-5422" y="46125"/>
                    <a:pt x="7252" y="-46125"/>
                    <a:pt x="81000" y="-4612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6" name="MMConnector"/>
            <p:cNvSpPr/>
            <p:nvPr/>
          </p:nvSpPr>
          <p:spPr>
            <a:xfrm>
              <a:off x="3673534" y="3606675"/>
              <a:ext cx="162000" cy="212250"/>
            </a:xfrm>
            <a:custGeom>
              <a:avLst/>
              <a:gdLst/>
              <a:ahLst/>
              <a:cxnLst/>
              <a:rect l="0" t="0" r="0" b="0"/>
              <a:pathLst>
                <a:path w="162000" h="212250" fill="none">
                  <a:moveTo>
                    <a:pt x="-81000" y="-106125"/>
                  </a:moveTo>
                  <a:cubicBezTo>
                    <a:pt x="7716" y="-106125"/>
                    <a:pt x="-23405" y="106125"/>
                    <a:pt x="81000" y="10612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7" name="MMConnector"/>
            <p:cNvSpPr/>
            <p:nvPr/>
          </p:nvSpPr>
          <p:spPr>
            <a:xfrm>
              <a:off x="3673534" y="2739075"/>
              <a:ext cx="162000" cy="92250"/>
            </a:xfrm>
            <a:custGeom>
              <a:avLst/>
              <a:gdLst/>
              <a:ahLst/>
              <a:cxnLst/>
              <a:rect l="0" t="0" r="0" b="0"/>
              <a:pathLst>
                <a:path w="162000" h="92250" fill="none">
                  <a:moveTo>
                    <a:pt x="-81000" y="-46125"/>
                  </a:moveTo>
                  <a:cubicBezTo>
                    <a:pt x="-5422" y="-46125"/>
                    <a:pt x="7252" y="46125"/>
                    <a:pt x="81000" y="46125"/>
                  </a:cubicBezTo>
                </a:path>
              </a:pathLst>
            </a:custGeom>
            <a:noFill/>
            <a:ln w="12000" cap="rnd">
              <a:solidFill>
                <a:srgbClr val="01928F"/>
              </a:solidFill>
              <a:round/>
            </a:ln>
          </p:spPr>
        </p:sp>
        <p:sp>
          <p:nvSpPr>
            <p:cNvPr id="38" name="MMConnector"/>
            <p:cNvSpPr/>
            <p:nvPr/>
          </p:nvSpPr>
          <p:spPr>
            <a:xfrm>
              <a:off x="4465534" y="44866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92250"/>
                  </a:moveTo>
                  <a:cubicBezTo>
                    <a:pt x="4818" y="92250"/>
                    <a:pt x="-16643" y="-92250"/>
                    <a:pt x="81000" y="-92250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39" name="MMConnector"/>
            <p:cNvSpPr/>
            <p:nvPr/>
          </p:nvSpPr>
          <p:spPr>
            <a:xfrm>
              <a:off x="3823534" y="4209900"/>
              <a:ext cx="162000" cy="6000"/>
            </a:xfrm>
            <a:custGeom>
              <a:avLst/>
              <a:gdLst/>
              <a:ahLst/>
              <a:cxnLst/>
              <a:rect l="0" t="0" r="0" b="0"/>
              <a:pathLst>
                <a:path w="162000" h="6000" fill="none">
                  <a:moveTo>
                    <a:pt x="-81000" y="0"/>
                  </a:moveTo>
                  <a:cubicBezTo>
                    <a:pt x="-16200" y="0"/>
                    <a:pt x="32400" y="0"/>
                    <a:pt x="81000" y="0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40" name="MMConnector"/>
            <p:cNvSpPr/>
            <p:nvPr/>
          </p:nvSpPr>
          <p:spPr>
            <a:xfrm>
              <a:off x="4465534" y="4578900"/>
              <a:ext cx="162000" cy="6000"/>
            </a:xfrm>
            <a:custGeom>
              <a:avLst/>
              <a:gdLst/>
              <a:ahLst/>
              <a:cxnLst/>
              <a:rect l="0" t="0" r="0" b="0"/>
              <a:pathLst>
                <a:path w="162000" h="6000" fill="none">
                  <a:moveTo>
                    <a:pt x="-81000" y="0"/>
                  </a:moveTo>
                  <a:cubicBezTo>
                    <a:pt x="-16200" y="0"/>
                    <a:pt x="32400" y="0"/>
                    <a:pt x="81000" y="0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41" name="MMConnector"/>
            <p:cNvSpPr/>
            <p:nvPr/>
          </p:nvSpPr>
          <p:spPr>
            <a:xfrm>
              <a:off x="4465534" y="4671150"/>
              <a:ext cx="162000" cy="184500"/>
            </a:xfrm>
            <a:custGeom>
              <a:avLst/>
              <a:gdLst/>
              <a:ahLst/>
              <a:cxnLst/>
              <a:rect l="0" t="0" r="0" b="0"/>
              <a:pathLst>
                <a:path w="162000" h="184500" fill="none">
                  <a:moveTo>
                    <a:pt x="-81000" y="-92250"/>
                  </a:moveTo>
                  <a:cubicBezTo>
                    <a:pt x="4818" y="-92250"/>
                    <a:pt x="-16643" y="92250"/>
                    <a:pt x="81000" y="92250"/>
                  </a:cubicBezTo>
                </a:path>
              </a:pathLst>
            </a:custGeom>
            <a:noFill/>
            <a:ln w="12000" cap="rnd">
              <a:solidFill>
                <a:srgbClr val="F1A3DC"/>
              </a:solidFill>
              <a:round/>
            </a:ln>
          </p:spPr>
        </p:sp>
        <p:sp>
          <p:nvSpPr>
            <p:cNvPr id="42" name="Callout"/>
            <p:cNvSpPr/>
            <p:nvPr/>
          </p:nvSpPr>
          <p:spPr>
            <a:xfrm>
              <a:off x="2704534" y="2200200"/>
              <a:ext cx="996000" cy="216000"/>
            </a:xfrm>
            <a:custGeom>
              <a:avLst/>
              <a:gdLst>
                <a:gd name="rtl" fmla="*/ 63840 w 996000"/>
                <a:gd name="rtt" fmla="*/ 44700 h 216000"/>
                <a:gd name="rtr" fmla="*/ 929760 w 996000"/>
                <a:gd name="rtb" fmla="*/ 164700 h 216000"/>
              </a:gdLst>
              <a:ahLst/>
              <a:cxnLst/>
              <a:rect l="rtl" t="rtt" r="rtr" b="rtb"/>
              <a:pathLst>
                <a:path w="996000" h="216000">
                  <a:moveTo>
                    <a:pt x="24000" y="0"/>
                  </a:moveTo>
                  <a:lnTo>
                    <a:pt x="414535" y="0"/>
                  </a:lnTo>
                  <a:cubicBezTo>
                    <a:pt x="430663" y="0"/>
                    <a:pt x="437418" y="-7792"/>
                    <a:pt x="435128" y="-23757"/>
                  </a:cubicBezTo>
                  <a:lnTo>
                    <a:pt x="408427" y="-209943"/>
                  </a:lnTo>
                  <a:cubicBezTo>
                    <a:pt x="406138" y="-225908"/>
                    <a:pt x="408005" y="-226416"/>
                    <a:pt x="414121" y="-211492"/>
                  </a:cubicBezTo>
                  <a:lnTo>
                    <a:pt x="491687" y="-22208"/>
                  </a:lnTo>
                  <a:cubicBezTo>
                    <a:pt x="497803" y="-7284"/>
                    <a:pt x="508660" y="0"/>
                    <a:pt x="524788" y="0"/>
                  </a:cubicBezTo>
                  <a:lnTo>
                    <a:pt x="972000" y="0"/>
                  </a:lnTo>
                  <a:cubicBezTo>
                    <a:pt x="988128" y="0"/>
                    <a:pt x="996000" y="7872"/>
                    <a:pt x="996000" y="24000"/>
                  </a:cubicBezTo>
                  <a:lnTo>
                    <a:pt x="996000" y="192000"/>
                  </a:lnTo>
                  <a:cubicBezTo>
                    <a:pt x="996000" y="208128"/>
                    <a:pt x="988128" y="216000"/>
                    <a:pt x="972000" y="216000"/>
                  </a:cubicBezTo>
                  <a:lnTo>
                    <a:pt x="24000" y="216000"/>
                  </a:lnTo>
                  <a:cubicBezTo>
                    <a:pt x="7872" y="216000"/>
                    <a:pt x="0" y="208128"/>
                    <a:pt x="0" y="192000"/>
                  </a:cubicBezTo>
                  <a:lnTo>
                    <a:pt x="0" y="24000"/>
                  </a:lnTo>
                  <a:cubicBezTo>
                    <a:pt x="0" y="7872"/>
                    <a:pt x="7872" y="0"/>
                    <a:pt x="24000" y="0"/>
                  </a:cubicBezTo>
                  <a:close/>
                </a:path>
              </a:pathLst>
            </a:custGeom>
            <a:noFill/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人工智能产业的</a:t>
              </a:r>
              <a:r>
                <a:rPr lang="en-US" altLang="zh-CN" sz="10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基础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3" name="Callout"/>
            <p:cNvSpPr/>
            <p:nvPr/>
          </p:nvSpPr>
          <p:spPr>
            <a:xfrm>
              <a:off x="2698534" y="2887800"/>
              <a:ext cx="996000" cy="216000"/>
            </a:xfrm>
            <a:custGeom>
              <a:avLst/>
              <a:gdLst>
                <a:gd name="rtl" fmla="*/ 63840 w 996000"/>
                <a:gd name="rtt" fmla="*/ 44700 h 216000"/>
                <a:gd name="rtr" fmla="*/ 929760 w 996000"/>
                <a:gd name="rtb" fmla="*/ 164700 h 216000"/>
              </a:gdLst>
              <a:ahLst/>
              <a:cxnLst/>
              <a:rect l="rtl" t="rtt" r="rtr" b="rtb"/>
              <a:pathLst>
                <a:path w="996000" h="216000">
                  <a:moveTo>
                    <a:pt x="24000" y="0"/>
                  </a:moveTo>
                  <a:lnTo>
                    <a:pt x="413385" y="0"/>
                  </a:lnTo>
                  <a:cubicBezTo>
                    <a:pt x="429513" y="0"/>
                    <a:pt x="436366" y="-7806"/>
                    <a:pt x="434279" y="-23798"/>
                  </a:cubicBezTo>
                  <a:lnTo>
                    <a:pt x="415056" y="-171052"/>
                  </a:lnTo>
                  <a:cubicBezTo>
                    <a:pt x="412968" y="-187044"/>
                    <a:pt x="415187" y="-187675"/>
                    <a:pt x="421821" y="-172974"/>
                  </a:cubicBezTo>
                  <a:lnTo>
                    <a:pt x="490000" y="-21876"/>
                  </a:lnTo>
                  <a:cubicBezTo>
                    <a:pt x="496633" y="-7175"/>
                    <a:pt x="507743" y="0"/>
                    <a:pt x="523871" y="0"/>
                  </a:cubicBezTo>
                  <a:lnTo>
                    <a:pt x="972000" y="0"/>
                  </a:lnTo>
                  <a:cubicBezTo>
                    <a:pt x="988128" y="0"/>
                    <a:pt x="996000" y="7872"/>
                    <a:pt x="996000" y="24000"/>
                  </a:cubicBezTo>
                  <a:lnTo>
                    <a:pt x="996000" y="192000"/>
                  </a:lnTo>
                  <a:cubicBezTo>
                    <a:pt x="996000" y="208128"/>
                    <a:pt x="988128" y="216000"/>
                    <a:pt x="972000" y="216000"/>
                  </a:cubicBezTo>
                  <a:lnTo>
                    <a:pt x="24000" y="216000"/>
                  </a:lnTo>
                  <a:cubicBezTo>
                    <a:pt x="7872" y="216000"/>
                    <a:pt x="0" y="208128"/>
                    <a:pt x="0" y="192000"/>
                  </a:cubicBezTo>
                  <a:lnTo>
                    <a:pt x="0" y="24000"/>
                  </a:lnTo>
                  <a:cubicBezTo>
                    <a:pt x="0" y="7872"/>
                    <a:pt x="7872" y="0"/>
                    <a:pt x="24000" y="0"/>
                  </a:cubicBezTo>
                  <a:close/>
                </a:path>
              </a:pathLst>
            </a:custGeom>
            <a:noFill/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人工智能产业的</a:t>
              </a:r>
              <a:r>
                <a:rPr lang="en-US" altLang="zh-CN" sz="10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核心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4" name="Callout"/>
            <p:cNvSpPr/>
            <p:nvPr/>
          </p:nvSpPr>
          <p:spPr>
            <a:xfrm>
              <a:off x="2647534" y="3707400"/>
              <a:ext cx="996000" cy="216000"/>
            </a:xfrm>
            <a:custGeom>
              <a:avLst/>
              <a:gdLst>
                <a:gd name="rtl" fmla="*/ 63840 w 996000"/>
                <a:gd name="rtt" fmla="*/ 44700 h 216000"/>
                <a:gd name="rtr" fmla="*/ 929760 w 996000"/>
                <a:gd name="rtb" fmla="*/ 164700 h 216000"/>
              </a:gdLst>
              <a:ahLst/>
              <a:cxnLst/>
              <a:rect l="rtl" t="rtt" r="rtr" b="rtb"/>
              <a:pathLst>
                <a:path w="996000" h="216000">
                  <a:moveTo>
                    <a:pt x="24000" y="0"/>
                  </a:moveTo>
                  <a:lnTo>
                    <a:pt x="428604" y="0"/>
                  </a:lnTo>
                  <a:cubicBezTo>
                    <a:pt x="444732" y="0"/>
                    <a:pt x="452561" y="-7872"/>
                    <a:pt x="452561" y="-24000"/>
                  </a:cubicBezTo>
                  <a:lnTo>
                    <a:pt x="452273" y="-182850"/>
                  </a:lnTo>
                  <a:cubicBezTo>
                    <a:pt x="452273" y="-198978"/>
                    <a:pt x="454458" y="-199300"/>
                    <a:pt x="459022" y="-183831"/>
                  </a:cubicBezTo>
                  <a:lnTo>
                    <a:pt x="506469" y="-23019"/>
                  </a:lnTo>
                  <a:cubicBezTo>
                    <a:pt x="511034" y="-7550"/>
                    <a:pt x="521133" y="0"/>
                    <a:pt x="537261" y="0"/>
                  </a:cubicBezTo>
                  <a:lnTo>
                    <a:pt x="972000" y="0"/>
                  </a:lnTo>
                  <a:cubicBezTo>
                    <a:pt x="988128" y="0"/>
                    <a:pt x="996000" y="7872"/>
                    <a:pt x="996000" y="24000"/>
                  </a:cubicBezTo>
                  <a:lnTo>
                    <a:pt x="996000" y="192000"/>
                  </a:lnTo>
                  <a:cubicBezTo>
                    <a:pt x="996000" y="208128"/>
                    <a:pt x="988128" y="216000"/>
                    <a:pt x="972000" y="216000"/>
                  </a:cubicBezTo>
                  <a:lnTo>
                    <a:pt x="24000" y="216000"/>
                  </a:lnTo>
                  <a:cubicBezTo>
                    <a:pt x="7872" y="216000"/>
                    <a:pt x="0" y="208128"/>
                    <a:pt x="0" y="192000"/>
                  </a:cubicBezTo>
                  <a:lnTo>
                    <a:pt x="0" y="24000"/>
                  </a:lnTo>
                  <a:cubicBezTo>
                    <a:pt x="0" y="7872"/>
                    <a:pt x="7872" y="0"/>
                    <a:pt x="24000" y="0"/>
                  </a:cubicBezTo>
                  <a:close/>
                </a:path>
              </a:pathLst>
            </a:custGeom>
            <a:noFill/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人工智能产业的</a:t>
              </a:r>
              <a:r>
                <a:rPr lang="en-US" altLang="zh-CN" sz="10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延伸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5" name="MainIdea"/>
            <p:cNvSpPr/>
            <p:nvPr/>
          </p:nvSpPr>
          <p:spPr>
            <a:xfrm>
              <a:off x="412050" y="1741256"/>
              <a:ext cx="964983" cy="1383587"/>
            </a:xfrm>
            <a:custGeom>
              <a:avLst/>
              <a:gdLst>
                <a:gd name="rtl" fmla="*/ 184593 w 1149034"/>
                <a:gd name="rtt" fmla="*/ 402673 h 1461374"/>
                <a:gd name="rtr" fmla="*/ 984889 w 1149034"/>
                <a:gd name="rtb" fmla="*/ 714673 h 1461374"/>
              </a:gdLst>
              <a:ahLst/>
              <a:cxnLst/>
              <a:rect l="rtl" t="rtt" r="rtr" b="rtb"/>
              <a:pathLst>
                <a:path w="1149034" h="1461374">
                  <a:moveTo>
                    <a:pt x="119527" y="395173"/>
                  </a:moveTo>
                  <a:cubicBezTo>
                    <a:pt x="118727" y="388141"/>
                    <a:pt x="108751" y="357326"/>
                    <a:pt x="138207" y="305914"/>
                  </a:cubicBezTo>
                  <a:cubicBezTo>
                    <a:pt x="167662" y="254501"/>
                    <a:pt x="191884" y="189226"/>
                    <a:pt x="215797" y="156674"/>
                  </a:cubicBezTo>
                  <a:cubicBezTo>
                    <a:pt x="239709" y="124123"/>
                    <a:pt x="326862" y="20099"/>
                    <a:pt x="529750" y="0"/>
                  </a:cubicBezTo>
                  <a:cubicBezTo>
                    <a:pt x="559652" y="0"/>
                    <a:pt x="772210" y="-8163"/>
                    <a:pt x="893273" y="111688"/>
                  </a:cubicBezTo>
                  <a:cubicBezTo>
                    <a:pt x="904822" y="124123"/>
                    <a:pt x="1013948" y="236142"/>
                    <a:pt x="1026183" y="375179"/>
                  </a:cubicBezTo>
                  <a:cubicBezTo>
                    <a:pt x="1027524" y="398318"/>
                    <a:pt x="1049506" y="507645"/>
                    <a:pt x="967990" y="627957"/>
                  </a:cubicBezTo>
                  <a:cubicBezTo>
                    <a:pt x="952413" y="648767"/>
                    <a:pt x="887047" y="737526"/>
                    <a:pt x="862382" y="822184"/>
                  </a:cubicBezTo>
                  <a:cubicBezTo>
                    <a:pt x="847485" y="868122"/>
                    <a:pt x="838808" y="963376"/>
                    <a:pt x="850887" y="999986"/>
                  </a:cubicBezTo>
                  <a:cubicBezTo>
                    <a:pt x="862966" y="1036596"/>
                    <a:pt x="905847" y="1161537"/>
                    <a:pt x="961526" y="1219204"/>
                  </a:cubicBezTo>
                  <a:cubicBezTo>
                    <a:pt x="1017203" y="1276870"/>
                    <a:pt x="1103775" y="1361301"/>
                    <a:pt x="1125326" y="1398433"/>
                  </a:cubicBezTo>
                  <a:cubicBezTo>
                    <a:pt x="1146879" y="1435565"/>
                    <a:pt x="1149034" y="1453259"/>
                    <a:pt x="1149034" y="1461374"/>
                  </a:cubicBezTo>
                  <a:cubicBezTo>
                    <a:pt x="1135318" y="1461374"/>
                    <a:pt x="255764" y="1461374"/>
                    <a:pt x="222956" y="1461374"/>
                  </a:cubicBezTo>
                  <a:cubicBezTo>
                    <a:pt x="242576" y="1436864"/>
                    <a:pt x="278817" y="1387845"/>
                    <a:pt x="314006" y="1352867"/>
                  </a:cubicBezTo>
                  <a:cubicBezTo>
                    <a:pt x="349195" y="1317893"/>
                    <a:pt x="390021" y="1244350"/>
                    <a:pt x="380804" y="1161390"/>
                  </a:cubicBezTo>
                  <a:cubicBezTo>
                    <a:pt x="380759" y="1155885"/>
                    <a:pt x="374840" y="1127601"/>
                    <a:pt x="346807" y="1108037"/>
                  </a:cubicBezTo>
                  <a:cubicBezTo>
                    <a:pt x="318775" y="1088474"/>
                    <a:pt x="310153" y="1052181"/>
                    <a:pt x="304460" y="1039866"/>
                  </a:cubicBezTo>
                  <a:cubicBezTo>
                    <a:pt x="298767" y="1027551"/>
                    <a:pt x="256677" y="1000335"/>
                    <a:pt x="206051" y="998962"/>
                  </a:cubicBezTo>
                  <a:cubicBezTo>
                    <a:pt x="188679" y="998152"/>
                    <a:pt x="131497" y="998368"/>
                    <a:pt x="90343" y="976433"/>
                  </a:cubicBezTo>
                  <a:cubicBezTo>
                    <a:pt x="49189" y="954501"/>
                    <a:pt x="41437" y="929595"/>
                    <a:pt x="47400" y="900554"/>
                  </a:cubicBezTo>
                  <a:cubicBezTo>
                    <a:pt x="50496" y="891302"/>
                    <a:pt x="52790" y="879994"/>
                    <a:pt x="71257" y="853131"/>
                  </a:cubicBezTo>
                  <a:cubicBezTo>
                    <a:pt x="75872" y="848787"/>
                    <a:pt x="78554" y="831215"/>
                    <a:pt x="67679" y="821118"/>
                  </a:cubicBezTo>
                  <a:cubicBezTo>
                    <a:pt x="56803" y="811022"/>
                    <a:pt x="42629" y="804520"/>
                    <a:pt x="55154" y="783771"/>
                  </a:cubicBezTo>
                  <a:cubicBezTo>
                    <a:pt x="67679" y="763023"/>
                    <a:pt x="69954" y="762989"/>
                    <a:pt x="67679" y="755912"/>
                  </a:cubicBezTo>
                  <a:cubicBezTo>
                    <a:pt x="65404" y="748833"/>
                    <a:pt x="48505" y="741582"/>
                    <a:pt x="46060" y="726269"/>
                  </a:cubicBezTo>
                  <a:cubicBezTo>
                    <a:pt x="43616" y="710956"/>
                    <a:pt x="55963" y="696558"/>
                    <a:pt x="61544" y="689058"/>
                  </a:cubicBezTo>
                  <a:cubicBezTo>
                    <a:pt x="67124" y="681557"/>
                    <a:pt x="77018" y="670910"/>
                    <a:pt x="70064" y="665209"/>
                  </a:cubicBezTo>
                  <a:cubicBezTo>
                    <a:pt x="63110" y="662901"/>
                    <a:pt x="33682" y="652759"/>
                    <a:pt x="12807" y="638533"/>
                  </a:cubicBezTo>
                  <a:cubicBezTo>
                    <a:pt x="-8068" y="624306"/>
                    <a:pt x="0" y="600303"/>
                    <a:pt x="12807" y="580439"/>
                  </a:cubicBezTo>
                  <a:cubicBezTo>
                    <a:pt x="25841" y="560573"/>
                    <a:pt x="60244" y="547004"/>
                    <a:pt x="111218" y="473139"/>
                  </a:cubicBezTo>
                  <a:cubicBezTo>
                    <a:pt x="116434" y="463897"/>
                    <a:pt x="128806" y="449139"/>
                    <a:pt x="124339" y="431643"/>
                  </a:cubicBezTo>
                  <a:cubicBezTo>
                    <a:pt x="119874" y="414148"/>
                    <a:pt x="120328" y="402205"/>
                    <a:pt x="119527" y="395173"/>
                  </a:cubicBezTo>
                  <a:close/>
                </a:path>
              </a:pathLst>
            </a:custGeom>
            <a:solidFill>
              <a:srgbClr val="FFFFFF"/>
            </a:solidFill>
            <a:ln w="12000" cap="flat">
              <a:solidFill>
                <a:srgbClr val="00B0F0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5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项目一 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  <a:p>
              <a:pPr algn="l"/>
              <a:r>
                <a:rPr lang="en-US" altLang="zh-CN" sz="105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初探人工智能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6" name="MainTopic"/>
            <p:cNvSpPr/>
            <p:nvPr/>
          </p:nvSpPr>
          <p:spPr>
            <a:xfrm>
              <a:off x="1539034" y="2605200"/>
              <a:ext cx="883500" cy="340500"/>
            </a:xfrm>
            <a:custGeom>
              <a:avLst/>
              <a:gdLst>
                <a:gd name="rtl" fmla="*/ 129258 w 883500"/>
                <a:gd name="rtt" fmla="*/ 33600 h 340500"/>
                <a:gd name="rtr" fmla="*/ 827763 w 883500"/>
                <a:gd name="rtb" fmla="*/ 297600 h 340500"/>
              </a:gdLst>
              <a:ahLst/>
              <a:cxnLst/>
              <a:rect l="rtl" t="rtt" r="rtr" b="rtb"/>
              <a:pathLst>
                <a:path w="883500" h="340500" stroke="0">
                  <a:moveTo>
                    <a:pt x="0" y="0"/>
                  </a:moveTo>
                  <a:lnTo>
                    <a:pt x="883500" y="0"/>
                  </a:lnTo>
                  <a:lnTo>
                    <a:pt x="883500" y="340500"/>
                  </a:lnTo>
                  <a:lnTo>
                    <a:pt x="0" y="340500"/>
                  </a:lnTo>
                  <a:lnTo>
                    <a:pt x="0" y="0"/>
                  </a:lnTo>
                  <a:close/>
                </a:path>
                <a:path w="883500" h="340500" fill="none">
                  <a:moveTo>
                    <a:pt x="0" y="340500"/>
                  </a:moveTo>
                  <a:lnTo>
                    <a:pt x="883500" y="340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1.1.3 人工智能的产业结构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7" name="SubTopic"/>
            <p:cNvSpPr/>
            <p:nvPr/>
          </p:nvSpPr>
          <p:spPr>
            <a:xfrm>
              <a:off x="2584534" y="1812000"/>
              <a:ext cx="1008000" cy="154500"/>
            </a:xfrm>
            <a:custGeom>
              <a:avLst/>
              <a:gdLst>
                <a:gd name="rtl" fmla="*/ 34200 w 1008000"/>
                <a:gd name="rtt" fmla="*/ 11850 h 154500"/>
                <a:gd name="rtr" fmla="*/ 975300 w 1008000"/>
                <a:gd name="rtb" fmla="*/ 131850 h 154500"/>
              </a:gdLst>
              <a:ahLst/>
              <a:cxnLst/>
              <a:rect l="rtl" t="rtt" r="rtr" b="rtb"/>
              <a:pathLst>
                <a:path w="1008000" h="154500" stroke="0">
                  <a:moveTo>
                    <a:pt x="0" y="0"/>
                  </a:moveTo>
                  <a:lnTo>
                    <a:pt x="1008000" y="0"/>
                  </a:lnTo>
                  <a:lnTo>
                    <a:pt x="10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008000" h="154500" fill="none">
                  <a:moveTo>
                    <a:pt x="0" y="154500"/>
                  </a:moveTo>
                  <a:lnTo>
                    <a:pt x="100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基础支撑层（基础层）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8" name="SubTopic"/>
            <p:cNvSpPr/>
            <p:nvPr/>
          </p:nvSpPr>
          <p:spPr>
            <a:xfrm>
              <a:off x="2584534" y="2538450"/>
              <a:ext cx="1008000" cy="154500"/>
            </a:xfrm>
            <a:custGeom>
              <a:avLst/>
              <a:gdLst>
                <a:gd name="rtl" fmla="*/ 34200 w 1008000"/>
                <a:gd name="rtt" fmla="*/ 11850 h 154500"/>
                <a:gd name="rtr" fmla="*/ 975300 w 1008000"/>
                <a:gd name="rtb" fmla="*/ 131850 h 154500"/>
              </a:gdLst>
              <a:ahLst/>
              <a:cxnLst/>
              <a:rect l="rtl" t="rtt" r="rtr" b="rtb"/>
              <a:pathLst>
                <a:path w="1008000" h="154500" stroke="0">
                  <a:moveTo>
                    <a:pt x="0" y="0"/>
                  </a:moveTo>
                  <a:lnTo>
                    <a:pt x="1008000" y="0"/>
                  </a:lnTo>
                  <a:lnTo>
                    <a:pt x="10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008000" h="154500" fill="none">
                  <a:moveTo>
                    <a:pt x="0" y="154500"/>
                  </a:moveTo>
                  <a:lnTo>
                    <a:pt x="100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技术驱动层（技术层）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49" name="SubTopic"/>
            <p:cNvSpPr/>
            <p:nvPr/>
          </p:nvSpPr>
          <p:spPr>
            <a:xfrm>
              <a:off x="2584534" y="3346050"/>
              <a:ext cx="1008000" cy="154500"/>
            </a:xfrm>
            <a:custGeom>
              <a:avLst/>
              <a:gdLst>
                <a:gd name="rtl" fmla="*/ 34200 w 1008000"/>
                <a:gd name="rtt" fmla="*/ 11850 h 154500"/>
                <a:gd name="rtr" fmla="*/ 975300 w 1008000"/>
                <a:gd name="rtb" fmla="*/ 131850 h 154500"/>
              </a:gdLst>
              <a:ahLst/>
              <a:cxnLst/>
              <a:rect l="rtl" t="rtt" r="rtr" b="rtb"/>
              <a:pathLst>
                <a:path w="1008000" h="154500" stroke="0">
                  <a:moveTo>
                    <a:pt x="0" y="0"/>
                  </a:moveTo>
                  <a:lnTo>
                    <a:pt x="1008000" y="0"/>
                  </a:lnTo>
                  <a:lnTo>
                    <a:pt x="10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008000" h="154500" fill="none">
                  <a:moveTo>
                    <a:pt x="0" y="154500"/>
                  </a:moveTo>
                  <a:lnTo>
                    <a:pt x="100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场景应用层（应用层）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0" name="MainTopic"/>
            <p:cNvSpPr/>
            <p:nvPr/>
          </p:nvSpPr>
          <p:spPr>
            <a:xfrm>
              <a:off x="1539034" y="4239150"/>
              <a:ext cx="943500" cy="340500"/>
            </a:xfrm>
            <a:custGeom>
              <a:avLst/>
              <a:gdLst>
                <a:gd name="rtl" fmla="*/ 132925 w 943500"/>
                <a:gd name="rtt" fmla="*/ 33600 h 340500"/>
                <a:gd name="rtr" fmla="*/ 888263 w 943500"/>
                <a:gd name="rtb" fmla="*/ 297600 h 340500"/>
              </a:gdLst>
              <a:ahLst/>
              <a:cxnLst/>
              <a:rect l="rtl" t="rtt" r="rtr" b="rtb"/>
              <a:pathLst>
                <a:path w="943500" h="340500" stroke="0">
                  <a:moveTo>
                    <a:pt x="0" y="0"/>
                  </a:moveTo>
                  <a:lnTo>
                    <a:pt x="943500" y="0"/>
                  </a:lnTo>
                  <a:lnTo>
                    <a:pt x="943500" y="340500"/>
                  </a:lnTo>
                  <a:lnTo>
                    <a:pt x="0" y="340500"/>
                  </a:lnTo>
                  <a:lnTo>
                    <a:pt x="0" y="0"/>
                  </a:lnTo>
                  <a:close/>
                </a:path>
                <a:path w="943500" h="340500" fill="none">
                  <a:moveTo>
                    <a:pt x="0" y="340500"/>
                  </a:moveTo>
                  <a:lnTo>
                    <a:pt x="943500" y="340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1.1.4 人工智能砸了谁的饭碗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1" name="SubTopic"/>
            <p:cNvSpPr/>
            <p:nvPr/>
          </p:nvSpPr>
          <p:spPr>
            <a:xfrm>
              <a:off x="2644534" y="4055400"/>
              <a:ext cx="1098000" cy="154500"/>
            </a:xfrm>
            <a:custGeom>
              <a:avLst/>
              <a:gdLst>
                <a:gd name="rtl" fmla="*/ 34200 w 1098000"/>
                <a:gd name="rtt" fmla="*/ 11850 h 154500"/>
                <a:gd name="rtr" fmla="*/ 1065300 w 1098000"/>
                <a:gd name="rtb" fmla="*/ 131850 h 154500"/>
              </a:gdLst>
              <a:ahLst/>
              <a:cxnLst/>
              <a:rect l="rtl" t="rtt" r="rtr" b="rtb"/>
              <a:pathLst>
                <a:path w="1098000" h="154500" stroke="0">
                  <a:moveTo>
                    <a:pt x="0" y="0"/>
                  </a:moveTo>
                  <a:lnTo>
                    <a:pt x="1098000" y="0"/>
                  </a:lnTo>
                  <a:lnTo>
                    <a:pt x="109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098000" h="154500" fill="none">
                  <a:moveTo>
                    <a:pt x="0" y="154500"/>
                  </a:moveTo>
                  <a:lnTo>
                    <a:pt x="1098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你的职业未来会消失吗？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2" name="SubTopic"/>
            <p:cNvSpPr/>
            <p:nvPr/>
          </p:nvSpPr>
          <p:spPr>
            <a:xfrm>
              <a:off x="2644534" y="4424400"/>
              <a:ext cx="1740000" cy="154500"/>
            </a:xfrm>
            <a:custGeom>
              <a:avLst/>
              <a:gdLst>
                <a:gd name="rtl" fmla="*/ 34200 w 1740000"/>
                <a:gd name="rtt" fmla="*/ 11850 h 154500"/>
                <a:gd name="rtr" fmla="*/ 1707300 w 1740000"/>
                <a:gd name="rtb" fmla="*/ 131850 h 154500"/>
              </a:gdLst>
              <a:ahLst/>
              <a:cxnLst/>
              <a:rect l="rtl" t="rtt" r="rtr" b="rtb"/>
              <a:pathLst>
                <a:path w="1740000" h="154500" stroke="0">
                  <a:moveTo>
                    <a:pt x="0" y="0"/>
                  </a:moveTo>
                  <a:lnTo>
                    <a:pt x="1740000" y="0"/>
                  </a:lnTo>
                  <a:lnTo>
                    <a:pt x="1740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740000" h="154500" fill="none">
                  <a:moveTo>
                    <a:pt x="0" y="154500"/>
                  </a:moveTo>
                  <a:lnTo>
                    <a:pt x="1740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“人工智能训练师”——你准备好了吗？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3" name="MainTopic"/>
            <p:cNvSpPr/>
            <p:nvPr/>
          </p:nvSpPr>
          <p:spPr>
            <a:xfrm>
              <a:off x="1539034" y="1063500"/>
              <a:ext cx="931406" cy="340500"/>
            </a:xfrm>
            <a:custGeom>
              <a:avLst/>
              <a:gdLst>
                <a:gd name="rtl" fmla="*/ 132186 w 931406"/>
                <a:gd name="rtt" fmla="*/ 33600 h 340500"/>
                <a:gd name="rtr" fmla="*/ 876068 w 931406"/>
                <a:gd name="rtb" fmla="*/ 297600 h 340500"/>
              </a:gdLst>
              <a:ahLst/>
              <a:cxnLst/>
              <a:rect l="rtl" t="rtt" r="rtr" b="rtb"/>
              <a:pathLst>
                <a:path w="931406" h="340500" stroke="0">
                  <a:moveTo>
                    <a:pt x="0" y="0"/>
                  </a:moveTo>
                  <a:lnTo>
                    <a:pt x="931406" y="0"/>
                  </a:lnTo>
                  <a:lnTo>
                    <a:pt x="931406" y="340500"/>
                  </a:lnTo>
                  <a:lnTo>
                    <a:pt x="0" y="340500"/>
                  </a:lnTo>
                  <a:lnTo>
                    <a:pt x="0" y="0"/>
                  </a:lnTo>
                  <a:close/>
                </a:path>
                <a:path w="931406" h="340500" fill="none">
                  <a:moveTo>
                    <a:pt x="0" y="340500"/>
                  </a:moveTo>
                  <a:lnTo>
                    <a:pt x="931406" y="340500"/>
                  </a:lnTo>
                </a:path>
              </a:pathLst>
            </a:custGeom>
            <a:noFill/>
            <a:ln w="12000" cap="flat">
              <a:solidFill>
                <a:srgbClr val="5FB7F1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1.1.2 人工智能的发展历程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4" name="SubTopic"/>
            <p:cNvSpPr/>
            <p:nvPr/>
          </p:nvSpPr>
          <p:spPr>
            <a:xfrm>
              <a:off x="2632440" y="972000"/>
              <a:ext cx="1110000" cy="154500"/>
            </a:xfrm>
            <a:custGeom>
              <a:avLst/>
              <a:gdLst>
                <a:gd name="rtl" fmla="*/ 34200 w 1110000"/>
                <a:gd name="rtt" fmla="*/ 11850 h 154500"/>
                <a:gd name="rtr" fmla="*/ 1077300 w 1110000"/>
                <a:gd name="rtb" fmla="*/ 131850 h 154500"/>
              </a:gdLst>
              <a:ahLst/>
              <a:cxnLst/>
              <a:rect l="rtl" t="rtt" r="rtr" b="rtb"/>
              <a:pathLst>
                <a:path w="1110000" h="154500" stroke="0">
                  <a:moveTo>
                    <a:pt x="0" y="0"/>
                  </a:moveTo>
                  <a:lnTo>
                    <a:pt x="1110000" y="0"/>
                  </a:lnTo>
                  <a:lnTo>
                    <a:pt x="1110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110000" h="154500" fill="none">
                  <a:moveTo>
                    <a:pt x="0" y="154500"/>
                  </a:moveTo>
                  <a:lnTo>
                    <a:pt x="1110000" y="154500"/>
                  </a:lnTo>
                </a:path>
              </a:pathLst>
            </a:custGeom>
            <a:noFill/>
            <a:ln w="12000" cap="flat">
              <a:solidFill>
                <a:srgbClr val="5FB7F1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1950s-1980s：AI起步期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5" name="SubTopic"/>
            <p:cNvSpPr/>
            <p:nvPr/>
          </p:nvSpPr>
          <p:spPr>
            <a:xfrm>
              <a:off x="2632440" y="1156500"/>
              <a:ext cx="1290000" cy="154500"/>
            </a:xfrm>
            <a:custGeom>
              <a:avLst/>
              <a:gdLst>
                <a:gd name="rtl" fmla="*/ 34200 w 1290000"/>
                <a:gd name="rtt" fmla="*/ 11850 h 154500"/>
                <a:gd name="rtr" fmla="*/ 1257300 w 1290000"/>
                <a:gd name="rtb" fmla="*/ 131850 h 154500"/>
              </a:gdLst>
              <a:ahLst/>
              <a:cxnLst/>
              <a:rect l="rtl" t="rtt" r="rtr" b="rtb"/>
              <a:pathLst>
                <a:path w="1290000" h="154500" stroke="0">
                  <a:moveTo>
                    <a:pt x="0" y="0"/>
                  </a:moveTo>
                  <a:lnTo>
                    <a:pt x="1290000" y="0"/>
                  </a:lnTo>
                  <a:lnTo>
                    <a:pt x="1290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290000" h="154500" fill="none">
                  <a:moveTo>
                    <a:pt x="0" y="154500"/>
                  </a:moveTo>
                  <a:lnTo>
                    <a:pt x="1290000" y="154500"/>
                  </a:lnTo>
                </a:path>
              </a:pathLst>
            </a:custGeom>
            <a:noFill/>
            <a:ln w="12000" cap="flat">
              <a:solidFill>
                <a:srgbClr val="5FB7F1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1980s-1990s：专家系统推广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6" name="MainTopic"/>
            <p:cNvSpPr/>
            <p:nvPr/>
          </p:nvSpPr>
          <p:spPr>
            <a:xfrm>
              <a:off x="1539034" y="321750"/>
              <a:ext cx="1092000" cy="208500"/>
            </a:xfrm>
            <a:custGeom>
              <a:avLst/>
              <a:gdLst>
                <a:gd name="rtl" fmla="*/ 77400 w 1092000"/>
                <a:gd name="rtt" fmla="*/ 33600 h 208500"/>
                <a:gd name="rtr" fmla="*/ 1016100 w 1092000"/>
                <a:gd name="rtb" fmla="*/ 165600 h 208500"/>
              </a:gdLst>
              <a:ahLst/>
              <a:cxnLst/>
              <a:rect l="rtl" t="rtt" r="rtr" b="rtb"/>
              <a:pathLst>
                <a:path w="1092000" h="208500" stroke="0">
                  <a:moveTo>
                    <a:pt x="0" y="0"/>
                  </a:moveTo>
                  <a:lnTo>
                    <a:pt x="1092000" y="0"/>
                  </a:lnTo>
                  <a:lnTo>
                    <a:pt x="1092000" y="208500"/>
                  </a:lnTo>
                  <a:lnTo>
                    <a:pt x="0" y="208500"/>
                  </a:lnTo>
                  <a:lnTo>
                    <a:pt x="0" y="0"/>
                  </a:lnTo>
                  <a:close/>
                </a:path>
                <a:path w="1092000" h="208500" fill="none">
                  <a:moveTo>
                    <a:pt x="0" y="208500"/>
                  </a:moveTo>
                  <a:lnTo>
                    <a:pt x="1092000" y="208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b="1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1.1.1  机器能思考吗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7" name="SubTopic"/>
            <p:cNvSpPr/>
            <p:nvPr/>
          </p:nvSpPr>
          <p:spPr>
            <a:xfrm>
              <a:off x="2793034" y="72000"/>
              <a:ext cx="828000" cy="154500"/>
            </a:xfrm>
            <a:custGeom>
              <a:avLst/>
              <a:gdLst>
                <a:gd name="rtl" fmla="*/ 34200 w 828000"/>
                <a:gd name="rtt" fmla="*/ 11850 h 154500"/>
                <a:gd name="rtr" fmla="*/ 795300 w 828000"/>
                <a:gd name="rtb" fmla="*/ 131850 h 154500"/>
              </a:gdLst>
              <a:ahLst/>
              <a:cxnLst/>
              <a:rect l="rtl" t="rtt" r="rtr" b="rtb"/>
              <a:pathLst>
                <a:path w="828000" h="154500" stroke="0">
                  <a:moveTo>
                    <a:pt x="0" y="0"/>
                  </a:moveTo>
                  <a:lnTo>
                    <a:pt x="828000" y="0"/>
                  </a:lnTo>
                  <a:lnTo>
                    <a:pt x="82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828000" h="154500" fill="none">
                  <a:moveTo>
                    <a:pt x="0" y="154500"/>
                  </a:moveTo>
                  <a:lnTo>
                    <a:pt x="828000" y="15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人工智能是什么？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8" name="SubTopic"/>
            <p:cNvSpPr/>
            <p:nvPr/>
          </p:nvSpPr>
          <p:spPr>
            <a:xfrm>
              <a:off x="3783034" y="12000"/>
              <a:ext cx="3279559" cy="274500"/>
            </a:xfrm>
            <a:custGeom>
              <a:avLst/>
              <a:gdLst>
                <a:gd name="rtl" fmla="*/ 123800 w 3084000"/>
                <a:gd name="rtt" fmla="*/ 11850 h 274500"/>
                <a:gd name="rtr" fmla="*/ 3035700 w 3084000"/>
                <a:gd name="rtb" fmla="*/ 251850 h 274500"/>
              </a:gdLst>
              <a:ahLst/>
              <a:cxnLst/>
              <a:rect l="rtl" t="rtt" r="rtr" b="rtb"/>
              <a:pathLst>
                <a:path w="3084000" h="274500" stroke="0">
                  <a:moveTo>
                    <a:pt x="0" y="0"/>
                  </a:moveTo>
                  <a:lnTo>
                    <a:pt x="3084000" y="0"/>
                  </a:lnTo>
                  <a:lnTo>
                    <a:pt x="3084000" y="274500"/>
                  </a:lnTo>
                  <a:lnTo>
                    <a:pt x="0" y="274500"/>
                  </a:lnTo>
                  <a:lnTo>
                    <a:pt x="0" y="0"/>
                  </a:lnTo>
                  <a:close/>
                </a:path>
                <a:path w="3084000" h="274500" fill="none">
                  <a:moveTo>
                    <a:pt x="0" y="274500"/>
                  </a:moveTo>
                  <a:lnTo>
                    <a:pt x="3084000" y="27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kern="100" dirty="0" err="1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使机器具备以下能力：能听、会说、能看、能思考、会学习、会行动、能应变</a:t>
              </a:r>
              <a:endParaRPr lang="en-US" altLang="zh-CN" sz="1200" kern="100" dirty="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59" name="SubTopic"/>
            <p:cNvSpPr/>
            <p:nvPr/>
          </p:nvSpPr>
          <p:spPr>
            <a:xfrm>
              <a:off x="2793034" y="501000"/>
              <a:ext cx="828000" cy="154500"/>
            </a:xfrm>
            <a:custGeom>
              <a:avLst/>
              <a:gdLst>
                <a:gd name="rtl" fmla="*/ 34200 w 828000"/>
                <a:gd name="rtt" fmla="*/ 11850 h 154500"/>
                <a:gd name="rtr" fmla="*/ 795300 w 828000"/>
                <a:gd name="rtb" fmla="*/ 131850 h 154500"/>
              </a:gdLst>
              <a:ahLst/>
              <a:cxnLst/>
              <a:rect l="rtl" t="rtt" r="rtr" b="rtb"/>
              <a:pathLst>
                <a:path w="828000" h="154500" stroke="0">
                  <a:moveTo>
                    <a:pt x="0" y="0"/>
                  </a:moveTo>
                  <a:lnTo>
                    <a:pt x="828000" y="0"/>
                  </a:lnTo>
                  <a:lnTo>
                    <a:pt x="82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828000" h="154500" fill="none">
                  <a:moveTo>
                    <a:pt x="0" y="154500"/>
                  </a:moveTo>
                  <a:lnTo>
                    <a:pt x="828000" y="15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人工智能发展阶段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0" name="SubTopic"/>
            <p:cNvSpPr/>
            <p:nvPr/>
          </p:nvSpPr>
          <p:spPr>
            <a:xfrm>
              <a:off x="3783034" y="316500"/>
              <a:ext cx="918000" cy="154500"/>
            </a:xfrm>
            <a:custGeom>
              <a:avLst/>
              <a:gdLst>
                <a:gd name="rtl" fmla="*/ 34200 w 918000"/>
                <a:gd name="rtt" fmla="*/ 11850 h 154500"/>
                <a:gd name="rtr" fmla="*/ 885300 w 918000"/>
                <a:gd name="rtb" fmla="*/ 131850 h 154500"/>
              </a:gdLst>
              <a:ahLst/>
              <a:cxnLst/>
              <a:rect l="rtl" t="rtt" r="rtr" b="rtb"/>
              <a:pathLst>
                <a:path w="918000" h="154500" stroke="0">
                  <a:moveTo>
                    <a:pt x="0" y="0"/>
                  </a:moveTo>
                  <a:lnTo>
                    <a:pt x="918000" y="0"/>
                  </a:lnTo>
                  <a:lnTo>
                    <a:pt x="91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918000" h="154500" fill="none">
                  <a:moveTo>
                    <a:pt x="0" y="154500"/>
                  </a:moveTo>
                  <a:lnTo>
                    <a:pt x="918000" y="15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第一层次：计算智能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1" name="SubTopic"/>
            <p:cNvSpPr/>
            <p:nvPr/>
          </p:nvSpPr>
          <p:spPr>
            <a:xfrm>
              <a:off x="3783034" y="501000"/>
              <a:ext cx="918000" cy="154500"/>
            </a:xfrm>
            <a:custGeom>
              <a:avLst/>
              <a:gdLst>
                <a:gd name="rtl" fmla="*/ 34200 w 918000"/>
                <a:gd name="rtt" fmla="*/ 11850 h 154500"/>
                <a:gd name="rtr" fmla="*/ 885300 w 918000"/>
                <a:gd name="rtb" fmla="*/ 131850 h 154500"/>
              </a:gdLst>
              <a:ahLst/>
              <a:cxnLst/>
              <a:rect l="rtl" t="rtt" r="rtr" b="rtb"/>
              <a:pathLst>
                <a:path w="918000" h="154500" stroke="0">
                  <a:moveTo>
                    <a:pt x="0" y="0"/>
                  </a:moveTo>
                  <a:lnTo>
                    <a:pt x="918000" y="0"/>
                  </a:lnTo>
                  <a:lnTo>
                    <a:pt x="91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918000" h="154500" fill="none">
                  <a:moveTo>
                    <a:pt x="0" y="154500"/>
                  </a:moveTo>
                  <a:lnTo>
                    <a:pt x="918000" y="15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第二层次：感知智能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2" name="SubTopic"/>
            <p:cNvSpPr/>
            <p:nvPr/>
          </p:nvSpPr>
          <p:spPr>
            <a:xfrm>
              <a:off x="3783034" y="685500"/>
              <a:ext cx="918000" cy="154500"/>
            </a:xfrm>
            <a:custGeom>
              <a:avLst/>
              <a:gdLst>
                <a:gd name="rtl" fmla="*/ 34200 w 918000"/>
                <a:gd name="rtt" fmla="*/ 11850 h 154500"/>
                <a:gd name="rtr" fmla="*/ 885300 w 918000"/>
                <a:gd name="rtb" fmla="*/ 131850 h 154500"/>
              </a:gdLst>
              <a:ahLst/>
              <a:cxnLst/>
              <a:rect l="rtl" t="rtt" r="rtr" b="rtb"/>
              <a:pathLst>
                <a:path w="918000" h="154500" stroke="0">
                  <a:moveTo>
                    <a:pt x="0" y="0"/>
                  </a:moveTo>
                  <a:lnTo>
                    <a:pt x="918000" y="0"/>
                  </a:lnTo>
                  <a:lnTo>
                    <a:pt x="91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918000" h="154500" fill="none">
                  <a:moveTo>
                    <a:pt x="0" y="154500"/>
                  </a:moveTo>
                  <a:lnTo>
                    <a:pt x="918000" y="154500"/>
                  </a:lnTo>
                </a:path>
              </a:pathLst>
            </a:custGeom>
            <a:noFill/>
            <a:ln w="12000" cap="flat">
              <a:solidFill>
                <a:srgbClr val="FF7575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第三层次：认知智能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3" name="SubTopic"/>
            <p:cNvSpPr/>
            <p:nvPr/>
          </p:nvSpPr>
          <p:spPr>
            <a:xfrm>
              <a:off x="2632440" y="1341000"/>
              <a:ext cx="1428000" cy="154500"/>
            </a:xfrm>
            <a:custGeom>
              <a:avLst/>
              <a:gdLst>
                <a:gd name="rtl" fmla="*/ 34200 w 1428000"/>
                <a:gd name="rtt" fmla="*/ 11850 h 154500"/>
                <a:gd name="rtr" fmla="*/ 1395300 w 1428000"/>
                <a:gd name="rtb" fmla="*/ 131850 h 154500"/>
              </a:gdLst>
              <a:ahLst/>
              <a:cxnLst/>
              <a:rect l="rtl" t="rtt" r="rtr" b="rtb"/>
              <a:pathLst>
                <a:path w="1428000" h="154500" stroke="0">
                  <a:moveTo>
                    <a:pt x="0" y="0"/>
                  </a:moveTo>
                  <a:lnTo>
                    <a:pt x="1428000" y="0"/>
                  </a:lnTo>
                  <a:lnTo>
                    <a:pt x="142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428000" h="154500" fill="none">
                  <a:moveTo>
                    <a:pt x="0" y="154500"/>
                  </a:moveTo>
                  <a:lnTo>
                    <a:pt x="1428000" y="154500"/>
                  </a:lnTo>
                </a:path>
              </a:pathLst>
            </a:custGeom>
            <a:noFill/>
            <a:ln w="12000" cap="flat">
              <a:solidFill>
                <a:srgbClr val="5FB7F1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2000s-至今：深度学习-AI新热潮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4" name="SubTopic"/>
            <p:cNvSpPr/>
            <p:nvPr/>
          </p:nvSpPr>
          <p:spPr>
            <a:xfrm>
              <a:off x="3754534" y="1627500"/>
              <a:ext cx="1368000" cy="154500"/>
            </a:xfrm>
            <a:custGeom>
              <a:avLst/>
              <a:gdLst>
                <a:gd name="rtl" fmla="*/ 34200 w 1368000"/>
                <a:gd name="rtt" fmla="*/ 11850 h 154500"/>
                <a:gd name="rtr" fmla="*/ 1335300 w 1368000"/>
                <a:gd name="rtb" fmla="*/ 131850 h 154500"/>
              </a:gdLst>
              <a:ahLst/>
              <a:cxnLst/>
              <a:rect l="rtl" t="rtt" r="rtr" b="rtb"/>
              <a:pathLst>
                <a:path w="1368000" h="154500" stroke="0">
                  <a:moveTo>
                    <a:pt x="0" y="0"/>
                  </a:moveTo>
                  <a:lnTo>
                    <a:pt x="1368000" y="0"/>
                  </a:lnTo>
                  <a:lnTo>
                    <a:pt x="136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368000" h="154500" fill="none">
                  <a:moveTo>
                    <a:pt x="0" y="154500"/>
                  </a:moveTo>
                  <a:lnTo>
                    <a:pt x="136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计算硬件（AI芯片、传感器等）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5" name="SubTopic"/>
            <p:cNvSpPr/>
            <p:nvPr/>
          </p:nvSpPr>
          <p:spPr>
            <a:xfrm>
              <a:off x="3754534" y="1812000"/>
              <a:ext cx="1668000" cy="154500"/>
            </a:xfrm>
            <a:custGeom>
              <a:avLst/>
              <a:gdLst>
                <a:gd name="rtl" fmla="*/ 34200 w 1668000"/>
                <a:gd name="rtt" fmla="*/ 11850 h 154500"/>
                <a:gd name="rtr" fmla="*/ 1635300 w 1668000"/>
                <a:gd name="rtb" fmla="*/ 131850 h 154500"/>
              </a:gdLst>
              <a:ahLst/>
              <a:cxnLst/>
              <a:rect l="rtl" t="rtt" r="rtr" b="rtb"/>
              <a:pathLst>
                <a:path w="1668000" h="154500" stroke="0">
                  <a:moveTo>
                    <a:pt x="0" y="0"/>
                  </a:moveTo>
                  <a:lnTo>
                    <a:pt x="1668000" y="0"/>
                  </a:lnTo>
                  <a:lnTo>
                    <a:pt x="166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668000" h="154500" fill="none">
                  <a:moveTo>
                    <a:pt x="0" y="154500"/>
                  </a:moveTo>
                  <a:lnTo>
                    <a:pt x="166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其他支撑技术（大数据、云计算和5G）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6" name="SubTopic"/>
            <p:cNvSpPr/>
            <p:nvPr/>
          </p:nvSpPr>
          <p:spPr>
            <a:xfrm>
              <a:off x="3754534" y="1996500"/>
              <a:ext cx="738000" cy="154500"/>
            </a:xfrm>
            <a:custGeom>
              <a:avLst/>
              <a:gdLst>
                <a:gd name="rtl" fmla="*/ 34200 w 738000"/>
                <a:gd name="rtt" fmla="*/ 11850 h 154500"/>
                <a:gd name="rtr" fmla="*/ 705300 w 738000"/>
                <a:gd name="rtb" fmla="*/ 131850 h 154500"/>
              </a:gdLst>
              <a:ahLst/>
              <a:cxnLst/>
              <a:rect l="rtl" t="rtt" r="rtr" b="rtb"/>
              <a:pathLst>
                <a:path w="738000" h="154500" stroke="0">
                  <a:moveTo>
                    <a:pt x="0" y="0"/>
                  </a:moveTo>
                  <a:lnTo>
                    <a:pt x="738000" y="0"/>
                  </a:lnTo>
                  <a:lnTo>
                    <a:pt x="73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738000" h="154500" fill="none">
                  <a:moveTo>
                    <a:pt x="0" y="154500"/>
                  </a:moveTo>
                  <a:lnTo>
                    <a:pt x="73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数据算法和平台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7" name="SubTopic"/>
            <p:cNvSpPr/>
            <p:nvPr/>
          </p:nvSpPr>
          <p:spPr>
            <a:xfrm>
              <a:off x="3754534" y="2446200"/>
              <a:ext cx="1908000" cy="154500"/>
            </a:xfrm>
            <a:custGeom>
              <a:avLst/>
              <a:gdLst>
                <a:gd name="rtl" fmla="*/ 34200 w 1908000"/>
                <a:gd name="rtt" fmla="*/ 11850 h 154500"/>
                <a:gd name="rtr" fmla="*/ 1875300 w 1908000"/>
                <a:gd name="rtb" fmla="*/ 131850 h 154500"/>
              </a:gdLst>
              <a:ahLst/>
              <a:cxnLst/>
              <a:rect l="rtl" t="rtt" r="rtr" b="rtb"/>
              <a:pathLst>
                <a:path w="1908000" h="154500" stroke="0">
                  <a:moveTo>
                    <a:pt x="0" y="0"/>
                  </a:moveTo>
                  <a:lnTo>
                    <a:pt x="1908000" y="0"/>
                  </a:lnTo>
                  <a:lnTo>
                    <a:pt x="19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908000" h="154500" fill="none">
                  <a:moveTo>
                    <a:pt x="0" y="154500"/>
                  </a:moveTo>
                  <a:lnTo>
                    <a:pt x="190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感知智能：图像识别、生物识别、语音识别等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8" name="SubTopic"/>
            <p:cNvSpPr/>
            <p:nvPr/>
          </p:nvSpPr>
          <p:spPr>
            <a:xfrm>
              <a:off x="3754534" y="3133800"/>
              <a:ext cx="2027906" cy="274500"/>
            </a:xfrm>
            <a:custGeom>
              <a:avLst/>
              <a:gdLst>
                <a:gd name="rtl" fmla="*/ 123800 w 2027906"/>
                <a:gd name="rtt" fmla="*/ 11850 h 274500"/>
                <a:gd name="rtr" fmla="*/ 1979606 w 2027906"/>
                <a:gd name="rtb" fmla="*/ 251850 h 274500"/>
              </a:gdLst>
              <a:ahLst/>
              <a:cxnLst/>
              <a:rect l="rtl" t="rtt" r="rtr" b="rtb"/>
              <a:pathLst>
                <a:path w="2027906" h="274500" stroke="0">
                  <a:moveTo>
                    <a:pt x="0" y="0"/>
                  </a:moveTo>
                  <a:lnTo>
                    <a:pt x="2027906" y="0"/>
                  </a:lnTo>
                  <a:lnTo>
                    <a:pt x="2027906" y="274500"/>
                  </a:lnTo>
                  <a:lnTo>
                    <a:pt x="0" y="274500"/>
                  </a:lnTo>
                  <a:lnTo>
                    <a:pt x="0" y="0"/>
                  </a:lnTo>
                  <a:close/>
                </a:path>
                <a:path w="2027906" h="274500" fill="none">
                  <a:moveTo>
                    <a:pt x="0" y="274500"/>
                  </a:moveTo>
                  <a:lnTo>
                    <a:pt x="2027906" y="27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行业应用场景（如“AI+”制造、交通、安防、医疗、物流、零售等）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69" name="SubTopic"/>
            <p:cNvSpPr/>
            <p:nvPr/>
          </p:nvSpPr>
          <p:spPr>
            <a:xfrm>
              <a:off x="3754534" y="3438300"/>
              <a:ext cx="2034000" cy="274500"/>
            </a:xfrm>
            <a:custGeom>
              <a:avLst/>
              <a:gdLst>
                <a:gd name="rtl" fmla="*/ 123800 w 2034000"/>
                <a:gd name="rtt" fmla="*/ 11850 h 274500"/>
                <a:gd name="rtr" fmla="*/ 1985700 w 2034000"/>
                <a:gd name="rtb" fmla="*/ 251850 h 274500"/>
              </a:gdLst>
              <a:ahLst/>
              <a:cxnLst/>
              <a:rect l="rtl" t="rtt" r="rtr" b="rtb"/>
              <a:pathLst>
                <a:path w="2034000" h="274500" stroke="0">
                  <a:moveTo>
                    <a:pt x="0" y="0"/>
                  </a:moveTo>
                  <a:lnTo>
                    <a:pt x="2034000" y="0"/>
                  </a:lnTo>
                  <a:lnTo>
                    <a:pt x="2034000" y="274500"/>
                  </a:lnTo>
                  <a:lnTo>
                    <a:pt x="0" y="274500"/>
                  </a:lnTo>
                  <a:lnTo>
                    <a:pt x="0" y="0"/>
                  </a:lnTo>
                  <a:close/>
                </a:path>
                <a:path w="2034000" h="274500" fill="none">
                  <a:moveTo>
                    <a:pt x="0" y="274500"/>
                  </a:moveTo>
                  <a:lnTo>
                    <a:pt x="2034000" y="27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AI消费级终端产品（如智能汽车、机器人、无人机、可穿戴设备等）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0" name="SubTopic"/>
            <p:cNvSpPr/>
            <p:nvPr/>
          </p:nvSpPr>
          <p:spPr>
            <a:xfrm>
              <a:off x="3754534" y="2630700"/>
              <a:ext cx="1908000" cy="154500"/>
            </a:xfrm>
            <a:custGeom>
              <a:avLst/>
              <a:gdLst>
                <a:gd name="rtl" fmla="*/ 34200 w 1908000"/>
                <a:gd name="rtt" fmla="*/ 11850 h 154500"/>
                <a:gd name="rtr" fmla="*/ 1875300 w 1908000"/>
                <a:gd name="rtb" fmla="*/ 131850 h 154500"/>
              </a:gdLst>
              <a:ahLst/>
              <a:cxnLst/>
              <a:rect l="rtl" t="rtt" r="rtr" b="rtb"/>
              <a:pathLst>
                <a:path w="1908000" h="154500" stroke="0">
                  <a:moveTo>
                    <a:pt x="0" y="0"/>
                  </a:moveTo>
                  <a:lnTo>
                    <a:pt x="1908000" y="0"/>
                  </a:lnTo>
                  <a:lnTo>
                    <a:pt x="19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908000" h="154500" fill="none">
                  <a:moveTo>
                    <a:pt x="0" y="154500"/>
                  </a:moveTo>
                  <a:lnTo>
                    <a:pt x="1908000" y="154500"/>
                  </a:lnTo>
                </a:path>
              </a:pathLst>
            </a:custGeom>
            <a:noFill/>
            <a:ln w="12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认知智能：机器学习、智能问答、知识图谱等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1" name="SubTopic"/>
            <p:cNvSpPr/>
            <p:nvPr/>
          </p:nvSpPr>
          <p:spPr>
            <a:xfrm>
              <a:off x="4546534" y="4239900"/>
              <a:ext cx="2808000" cy="154500"/>
            </a:xfrm>
            <a:custGeom>
              <a:avLst/>
              <a:gdLst>
                <a:gd name="rtl" fmla="*/ 34200 w 2808000"/>
                <a:gd name="rtt" fmla="*/ 11850 h 154500"/>
                <a:gd name="rtr" fmla="*/ 2775300 w 2808000"/>
                <a:gd name="rtb" fmla="*/ 131850 h 154500"/>
              </a:gdLst>
              <a:ahLst/>
              <a:cxnLst/>
              <a:rect l="rtl" t="rtt" r="rtr" b="rtb"/>
              <a:pathLst>
                <a:path w="2808000" h="154500" stroke="0">
                  <a:moveTo>
                    <a:pt x="0" y="0"/>
                  </a:moveTo>
                  <a:lnTo>
                    <a:pt x="2808000" y="0"/>
                  </a:lnTo>
                  <a:lnTo>
                    <a:pt x="280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2808000" h="154500" fill="none">
                  <a:moveTo>
                    <a:pt x="0" y="154500"/>
                  </a:moveTo>
                  <a:lnTo>
                    <a:pt x="2808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培养目标：持续训练机器更“懂”人，通“人”性，更好地为人服务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2" name="SubTopic"/>
            <p:cNvSpPr/>
            <p:nvPr/>
          </p:nvSpPr>
          <p:spPr>
            <a:xfrm>
              <a:off x="4546534" y="4608900"/>
              <a:ext cx="2448000" cy="154500"/>
            </a:xfrm>
            <a:custGeom>
              <a:avLst/>
              <a:gdLst>
                <a:gd name="rtl" fmla="*/ 34200 w 2448000"/>
                <a:gd name="rtt" fmla="*/ 11850 h 154500"/>
                <a:gd name="rtr" fmla="*/ 2415300 w 2448000"/>
                <a:gd name="rtb" fmla="*/ 131850 h 154500"/>
              </a:gdLst>
              <a:ahLst/>
              <a:cxnLst/>
              <a:rect l="rtl" t="rtt" r="rtr" b="rtb"/>
              <a:pathLst>
                <a:path w="2448000" h="154500" stroke="0">
                  <a:moveTo>
                    <a:pt x="0" y="0"/>
                  </a:moveTo>
                  <a:lnTo>
                    <a:pt x="2448000" y="0"/>
                  </a:lnTo>
                  <a:lnTo>
                    <a:pt x="244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2448000" h="154500" fill="none">
                  <a:moveTo>
                    <a:pt x="0" y="154500"/>
                  </a:moveTo>
                  <a:lnTo>
                    <a:pt x="2448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能力划分：智能产品应用、数据分析、业务理解、智能训练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3" name="SubTopic"/>
            <p:cNvSpPr/>
            <p:nvPr/>
          </p:nvSpPr>
          <p:spPr>
            <a:xfrm>
              <a:off x="3904534" y="4055400"/>
              <a:ext cx="1548000" cy="154500"/>
            </a:xfrm>
            <a:custGeom>
              <a:avLst/>
              <a:gdLst>
                <a:gd name="rtl" fmla="*/ 34200 w 1548000"/>
                <a:gd name="rtt" fmla="*/ 11850 h 154500"/>
                <a:gd name="rtr" fmla="*/ 1515300 w 1548000"/>
                <a:gd name="rtb" fmla="*/ 131850 h 154500"/>
              </a:gdLst>
              <a:ahLst/>
              <a:cxnLst/>
              <a:rect l="rtl" t="rtt" r="rtr" b="rtb"/>
              <a:pathLst>
                <a:path w="1548000" h="154500" stroke="0">
                  <a:moveTo>
                    <a:pt x="0" y="0"/>
                  </a:moveTo>
                  <a:lnTo>
                    <a:pt x="1548000" y="0"/>
                  </a:lnTo>
                  <a:lnTo>
                    <a:pt x="1548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1548000" h="154500" fill="none">
                  <a:moveTo>
                    <a:pt x="0" y="154500"/>
                  </a:moveTo>
                  <a:lnTo>
                    <a:pt x="1548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人工智能替代职业的概率排名及特点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4" name="SummaryTopic"/>
            <p:cNvSpPr/>
            <p:nvPr/>
          </p:nvSpPr>
          <p:spPr>
            <a:xfrm>
              <a:off x="5578534" y="1799250"/>
              <a:ext cx="802560" cy="180000"/>
            </a:xfrm>
            <a:custGeom>
              <a:avLst/>
              <a:gdLst>
                <a:gd name="rtl" fmla="*/ 58464 w 802560"/>
                <a:gd name="rtt" fmla="*/ 26700 h 180000"/>
                <a:gd name="rtr" fmla="*/ 741696 w 802560"/>
                <a:gd name="rtb" fmla="*/ 146700 h 180000"/>
              </a:gdLst>
              <a:ahLst/>
              <a:cxnLst/>
              <a:rect l="rtl" t="rtt" r="rtr" b="rtb"/>
              <a:pathLst>
                <a:path w="802560" h="180000">
                  <a:moveTo>
                    <a:pt x="90000" y="0"/>
                  </a:moveTo>
                  <a:lnTo>
                    <a:pt x="712560" y="0"/>
                  </a:lnTo>
                  <a:cubicBezTo>
                    <a:pt x="762267" y="0"/>
                    <a:pt x="802560" y="40293"/>
                    <a:pt x="802560" y="90000"/>
                  </a:cubicBezTo>
                  <a:cubicBezTo>
                    <a:pt x="802560" y="139707"/>
                    <a:pt x="762267" y="180000"/>
                    <a:pt x="712560" y="180000"/>
                  </a:cubicBezTo>
                  <a:lnTo>
                    <a:pt x="90000" y="180000"/>
                  </a:lnTo>
                  <a:cubicBezTo>
                    <a:pt x="40293" y="180000"/>
                    <a:pt x="0" y="139707"/>
                    <a:pt x="0" y="90000"/>
                  </a:cubicBezTo>
                  <a:cubicBezTo>
                    <a:pt x="0" y="40293"/>
                    <a:pt x="40293" y="0"/>
                    <a:pt x="90000" y="0"/>
                  </a:cubicBezTo>
                  <a:close/>
                </a:path>
              </a:pathLst>
            </a:custGeom>
            <a:solidFill>
              <a:srgbClr val="FFFFFF"/>
            </a:solidFill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高端研究型人才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5" name="SummaryTopic"/>
            <p:cNvSpPr/>
            <p:nvPr/>
          </p:nvSpPr>
          <p:spPr>
            <a:xfrm>
              <a:off x="5818534" y="2525700"/>
              <a:ext cx="982560" cy="180000"/>
            </a:xfrm>
            <a:custGeom>
              <a:avLst/>
              <a:gdLst>
                <a:gd name="rtl" fmla="*/ 58464 w 982560"/>
                <a:gd name="rtt" fmla="*/ 26700 h 180000"/>
                <a:gd name="rtr" fmla="*/ 921696 w 982560"/>
                <a:gd name="rtb" fmla="*/ 146700 h 180000"/>
              </a:gdLst>
              <a:ahLst/>
              <a:cxnLst/>
              <a:rect l="rtl" t="rtt" r="rtr" b="rtb"/>
              <a:pathLst>
                <a:path w="982560" h="180000">
                  <a:moveTo>
                    <a:pt x="90000" y="0"/>
                  </a:moveTo>
                  <a:lnTo>
                    <a:pt x="892560" y="0"/>
                  </a:lnTo>
                  <a:cubicBezTo>
                    <a:pt x="942267" y="0"/>
                    <a:pt x="982560" y="40293"/>
                    <a:pt x="982560" y="90000"/>
                  </a:cubicBezTo>
                  <a:cubicBezTo>
                    <a:pt x="982560" y="139707"/>
                    <a:pt x="942267" y="180000"/>
                    <a:pt x="892560" y="180000"/>
                  </a:cubicBezTo>
                  <a:lnTo>
                    <a:pt x="90000" y="180000"/>
                  </a:lnTo>
                  <a:cubicBezTo>
                    <a:pt x="40293" y="180000"/>
                    <a:pt x="0" y="139707"/>
                    <a:pt x="0" y="90000"/>
                  </a:cubicBezTo>
                  <a:cubicBezTo>
                    <a:pt x="0" y="40293"/>
                    <a:pt x="40293" y="0"/>
                    <a:pt x="90000" y="0"/>
                  </a:cubicBezTo>
                  <a:close/>
                </a:path>
              </a:pathLst>
            </a:custGeom>
            <a:solidFill>
              <a:srgbClr val="FFFFFF"/>
            </a:solidFill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研究型、应用型人才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6" name="SummaryTopic"/>
            <p:cNvSpPr/>
            <p:nvPr/>
          </p:nvSpPr>
          <p:spPr>
            <a:xfrm>
              <a:off x="5944534" y="3273300"/>
              <a:ext cx="801585" cy="300000"/>
            </a:xfrm>
            <a:custGeom>
              <a:avLst/>
              <a:gdLst>
                <a:gd name="rtl" fmla="*/ 137251 w 801585"/>
                <a:gd name="rtt" fmla="*/ 26700 h 300000"/>
                <a:gd name="rtr" fmla="*/ 725283 w 801585"/>
                <a:gd name="rtb" fmla="*/ 266700 h 300000"/>
              </a:gdLst>
              <a:ahLst/>
              <a:cxnLst/>
              <a:rect l="rtl" t="rtt" r="rtr" b="rtb"/>
              <a:pathLst>
                <a:path w="801585" h="300000">
                  <a:moveTo>
                    <a:pt x="150000" y="0"/>
                  </a:moveTo>
                  <a:lnTo>
                    <a:pt x="651585" y="0"/>
                  </a:lnTo>
                  <a:cubicBezTo>
                    <a:pt x="734430" y="0"/>
                    <a:pt x="801585" y="67155"/>
                    <a:pt x="801585" y="150000"/>
                  </a:cubicBezTo>
                  <a:cubicBezTo>
                    <a:pt x="801585" y="232845"/>
                    <a:pt x="734430" y="300000"/>
                    <a:pt x="651585" y="300000"/>
                  </a:cubicBezTo>
                  <a:lnTo>
                    <a:pt x="150000" y="300000"/>
                  </a:lnTo>
                  <a:cubicBezTo>
                    <a:pt x="67155" y="300000"/>
                    <a:pt x="0" y="232845"/>
                    <a:pt x="0" y="150000"/>
                  </a:cubicBezTo>
                  <a:cubicBezTo>
                    <a:pt x="0" y="67155"/>
                    <a:pt x="67155" y="0"/>
                    <a:pt x="150000" y="0"/>
                  </a:cubicBezTo>
                  <a:close/>
                </a:path>
              </a:pathLst>
            </a:custGeom>
            <a:solidFill>
              <a:srgbClr val="FFFFFF"/>
            </a:solidFill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应用型、技术技能型人才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7" name="Floating"/>
            <p:cNvSpPr/>
            <p:nvPr/>
          </p:nvSpPr>
          <p:spPr>
            <a:xfrm>
              <a:off x="7083253" y="2345700"/>
              <a:ext cx="244741" cy="552000"/>
            </a:xfrm>
            <a:custGeom>
              <a:avLst/>
              <a:gdLst>
                <a:gd name="rtl" fmla="*/ 99440 w 312000"/>
                <a:gd name="rtt" fmla="*/ 44700 h 552000"/>
                <a:gd name="rtr" fmla="*/ 251160 w 312000"/>
                <a:gd name="rtb" fmla="*/ 500700 h 552000"/>
              </a:gdLst>
              <a:ahLst/>
              <a:cxnLst/>
              <a:rect l="rtl" t="rtt" r="rtr" b="rtb"/>
              <a:pathLst>
                <a:path w="312000" h="552000">
                  <a:moveTo>
                    <a:pt x="24000" y="0"/>
                  </a:moveTo>
                  <a:lnTo>
                    <a:pt x="288000" y="0"/>
                  </a:lnTo>
                  <a:cubicBezTo>
                    <a:pt x="304128" y="0"/>
                    <a:pt x="312000" y="7872"/>
                    <a:pt x="312000" y="24000"/>
                  </a:cubicBezTo>
                  <a:lnTo>
                    <a:pt x="312000" y="528000"/>
                  </a:lnTo>
                  <a:cubicBezTo>
                    <a:pt x="312000" y="544128"/>
                    <a:pt x="304128" y="552000"/>
                    <a:pt x="288000" y="552000"/>
                  </a:cubicBezTo>
                  <a:lnTo>
                    <a:pt x="24000" y="552000"/>
                  </a:lnTo>
                  <a:cubicBezTo>
                    <a:pt x="7872" y="552000"/>
                    <a:pt x="0" y="544128"/>
                    <a:pt x="0" y="528000"/>
                  </a:cubicBezTo>
                  <a:lnTo>
                    <a:pt x="0" y="24000"/>
                  </a:lnTo>
                  <a:cubicBezTo>
                    <a:pt x="0" y="7872"/>
                    <a:pt x="7872" y="0"/>
                    <a:pt x="24000" y="0"/>
                  </a:cubicBezTo>
                  <a:close/>
                </a:path>
              </a:pathLst>
            </a:custGeom>
            <a:solidFill>
              <a:srgbClr val="EDF6EB"/>
            </a:solidFill>
            <a:ln w="6000" cap="flat">
              <a:solidFill>
                <a:srgbClr val="01928F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l"/>
              <a:r>
                <a:rPr lang="en-US" altLang="zh-CN" sz="9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人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  <a:p>
              <a:pPr algn="l"/>
              <a:r>
                <a:rPr lang="en-US" altLang="zh-CN" sz="9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才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  <a:p>
              <a:pPr algn="l"/>
              <a:r>
                <a:rPr lang="en-US" altLang="zh-CN" sz="9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需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  <a:p>
              <a:pPr algn="l"/>
              <a:r>
                <a:rPr lang="en-US" altLang="zh-CN" sz="900" b="1" kern="100">
                  <a:solidFill>
                    <a:srgbClr val="01928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求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78" name="SubTopic"/>
            <p:cNvSpPr/>
            <p:nvPr/>
          </p:nvSpPr>
          <p:spPr>
            <a:xfrm>
              <a:off x="4546534" y="4424400"/>
              <a:ext cx="2334000" cy="154500"/>
            </a:xfrm>
            <a:custGeom>
              <a:avLst/>
              <a:gdLst>
                <a:gd name="rtl" fmla="*/ 34200 w 2334000"/>
                <a:gd name="rtt" fmla="*/ 11850 h 154500"/>
                <a:gd name="rtr" fmla="*/ 2301300 w 2334000"/>
                <a:gd name="rtb" fmla="*/ 131850 h 154500"/>
              </a:gdLst>
              <a:ahLst/>
              <a:cxnLst/>
              <a:rect l="rtl" t="rtt" r="rtr" b="rtb"/>
              <a:pathLst>
                <a:path w="2334000" h="154500" stroke="0">
                  <a:moveTo>
                    <a:pt x="0" y="0"/>
                  </a:moveTo>
                  <a:lnTo>
                    <a:pt x="2334000" y="0"/>
                  </a:lnTo>
                  <a:lnTo>
                    <a:pt x="2334000" y="154500"/>
                  </a:lnTo>
                  <a:lnTo>
                    <a:pt x="0" y="154500"/>
                  </a:lnTo>
                  <a:lnTo>
                    <a:pt x="0" y="0"/>
                  </a:lnTo>
                  <a:close/>
                </a:path>
                <a:path w="2334000" h="154500" fill="none">
                  <a:moveTo>
                    <a:pt x="0" y="154500"/>
                  </a:moveTo>
                  <a:lnTo>
                    <a:pt x="2334000" y="154500"/>
                  </a:lnTo>
                </a:path>
              </a:pathLst>
            </a:custGeom>
            <a:noFill/>
            <a:ln w="12000" cap="flat">
              <a:solidFill>
                <a:srgbClr val="F1A3DC"/>
              </a:solidFill>
              <a:round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000" kern="100">
                  <a:solidFill>
                    <a:srgbClr val="45454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非技术类“新职位”，“人工智能+专业应用”的新岗位</a:t>
              </a:r>
              <a:endParaRPr lang="en-US" altLang="zh-CN" sz="1200" kern="100"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1406817"/>
            <a:ext cx="5585959" cy="4800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70C0"/>
                </a:solidFill>
              </a:rPr>
              <a:t>“云”“物” “大”“智”</a:t>
            </a:r>
            <a:endParaRPr lang="en-US" altLang="zh-CN" b="1" dirty="0">
              <a:solidFill>
                <a:srgbClr val="0070C0"/>
              </a:solidFill>
            </a:endParaRPr>
          </a:p>
          <a:p>
            <a:pPr>
              <a:buClr>
                <a:srgbClr val="0070C0"/>
              </a:buClr>
            </a:pPr>
            <a:r>
              <a:rPr lang="zh-CN" altLang="en-US" sz="2000" dirty="0">
                <a:solidFill>
                  <a:schemeClr val="bg1"/>
                </a:solidFill>
              </a:rPr>
              <a:t>物联网：对接真实的物理世界，获取海量数据；</a:t>
            </a:r>
          </a:p>
          <a:p>
            <a:pPr>
              <a:buClr>
                <a:srgbClr val="0070C0"/>
              </a:buClr>
            </a:pPr>
            <a:r>
              <a:rPr lang="zh-CN" altLang="en-US" sz="2000" dirty="0">
                <a:solidFill>
                  <a:schemeClr val="bg1"/>
                </a:solidFill>
              </a:rPr>
              <a:t>云计算：为海量数据提供强大的承载能力；</a:t>
            </a:r>
          </a:p>
          <a:p>
            <a:pPr>
              <a:buClr>
                <a:srgbClr val="0070C0"/>
              </a:buClr>
            </a:pPr>
            <a:r>
              <a:rPr lang="zh-CN" altLang="en-US" sz="2000" dirty="0">
                <a:solidFill>
                  <a:schemeClr val="bg1"/>
                </a:solidFill>
              </a:rPr>
              <a:t>大数据：对海量数据进行挖掘和分析，实现数据到信息的转换；</a:t>
            </a:r>
          </a:p>
          <a:p>
            <a:pPr>
              <a:buClr>
                <a:srgbClr val="0070C0"/>
              </a:buClr>
            </a:pPr>
            <a:r>
              <a:rPr lang="zh-CN" altLang="en-US" sz="2000" dirty="0">
                <a:solidFill>
                  <a:schemeClr val="bg1"/>
                </a:solidFill>
              </a:rPr>
              <a:t>人工智能：对数据进行学习，对信息进行理解，最终实现数据到知识和智能的转换。</a:t>
            </a: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如果用人体来比喻，物联网是人体的神经网络，大数据是流动的血液，云计算是心脏，人工智能则是掌控的大脑。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相关知识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32" y="1988647"/>
            <a:ext cx="4638531" cy="31392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960" y="1178883"/>
            <a:ext cx="9020019" cy="1143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70C0"/>
                </a:solidFill>
                <a:latin typeface="思源黑体" panose="020B0500000000090000" pitchFamily="34" charset="-122"/>
                <a:ea typeface="思源黑体" panose="020B0500000000090000" pitchFamily="34" charset="-122"/>
              </a:rPr>
              <a:t>艾智讯</a:t>
            </a:r>
            <a:r>
              <a:rPr lang="en-US" altLang="zh-CN" b="1" dirty="0">
                <a:solidFill>
                  <a:srgbClr val="0070C0"/>
                </a:solidFill>
                <a:latin typeface="思源黑体" panose="020B0500000000090000" pitchFamily="34" charset="-122"/>
                <a:ea typeface="思源黑体" panose="020B0500000000090000" pitchFamily="34" charset="-122"/>
              </a:rPr>
              <a:t>AI</a:t>
            </a:r>
            <a:r>
              <a:rPr lang="zh-CN" altLang="en-US" b="1" dirty="0">
                <a:solidFill>
                  <a:srgbClr val="0070C0"/>
                </a:solidFill>
                <a:latin typeface="思源黑体" panose="020B0500000000090000" pitchFamily="34" charset="-122"/>
                <a:ea typeface="思源黑体" panose="020B0500000000090000" pitchFamily="34" charset="-122"/>
              </a:rPr>
              <a:t>小课堂：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一起来了解“云”“物”“大”“智”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 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【</a:t>
            </a:r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相关知识</a:t>
            </a:r>
            <a:r>
              <a:rPr lang="en-US" altLang="zh-CN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】</a:t>
            </a:r>
            <a:endParaRPr lang="zh-CN" altLang="en-US" b="1" dirty="0">
              <a:solidFill>
                <a:schemeClr val="bg2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645B0C-7092-41A0-A47E-FDAA5E6340D1}"/>
              </a:ext>
            </a:extLst>
          </p:cNvPr>
          <p:cNvSpPr/>
          <p:nvPr/>
        </p:nvSpPr>
        <p:spPr>
          <a:xfrm>
            <a:off x="8156376" y="113123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（点击播放视频</a:t>
            </a:r>
            <a:r>
              <a:rPr lang="zh-CN" altLang="en-US" sz="3200" dirty="0">
                <a:solidFill>
                  <a:srgbClr val="0070C0"/>
                </a:solidFill>
              </a:rPr>
              <a:t>☟</a:t>
            </a:r>
            <a:r>
              <a:rPr lang="zh-CN" altLang="en-US" dirty="0">
                <a:solidFill>
                  <a:srgbClr val="0070C0"/>
                </a:solidFill>
              </a:rPr>
              <a:t>）</a:t>
            </a:r>
          </a:p>
        </p:txBody>
      </p:sp>
      <p:pic>
        <p:nvPicPr>
          <p:cNvPr id="6" name="人工智能入门篇-V3.0">
            <a:hlinkClick r:id="" action="ppaction://media"/>
            <a:extLst>
              <a:ext uri="{FF2B5EF4-FFF2-40B4-BE49-F238E27FC236}">
                <a16:creationId xmlns:a16="http://schemas.microsoft.com/office/drawing/2014/main" id="{181F4903-E1F9-4772-8BF8-BDC26E47B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021" y="1698965"/>
            <a:ext cx="8400913" cy="472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1458333"/>
            <a:ext cx="10260596" cy="452534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chemeClr val="bg1"/>
                </a:solidFill>
              </a:rPr>
              <a:t> 人工智能是什么？</a:t>
            </a: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人工智能是计算机科学的一个分支，它企图了解智能的实质，并生产出一种新的能与人类智能相似的方式做出反应的智能机器。概括来说，就是研究如何使机器具备以下能力： 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能听（语音识别、机器翻译等）；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会说（语音合成、人机对话等）；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能看（图像识别、文字识别）；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能思考（人机对弈、定理证明等）；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会学习（机器学习、知识表示等）；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会行动（机器人、自定驾驶汽车等）；</a:t>
            </a:r>
          </a:p>
          <a:p>
            <a:pPr lvl="1">
              <a:buClr>
                <a:srgbClr val="0070C0"/>
              </a:buClr>
            </a:pPr>
            <a:r>
              <a:rPr lang="zh-CN" altLang="en-US" dirty="0">
                <a:solidFill>
                  <a:schemeClr val="bg1"/>
                </a:solidFill>
              </a:rPr>
              <a:t>能应变（认知智能、自主行动）。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一、机器能思考吗？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1" y="1458333"/>
            <a:ext cx="3469225" cy="452534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chemeClr val="bg1"/>
                </a:solidFill>
              </a:rPr>
              <a:t> 人工智能的研究领域</a:t>
            </a:r>
            <a:endParaRPr lang="en-US" altLang="zh-CN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包括语音识别、图像识别、机器学习、深度学习、自然语言处理、知识图谱、脑机互动等等。 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41413" y="-4336"/>
            <a:ext cx="9905998" cy="1478570"/>
          </a:xfrm>
        </p:spPr>
        <p:txBody>
          <a:bodyPr/>
          <a:lstStyle/>
          <a:p>
            <a:r>
              <a:rPr lang="zh-CN" altLang="en-US" b="1" dirty="0">
                <a:solidFill>
                  <a:schemeClr val="bg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一、机器能思考吗？</a:t>
            </a: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8346" y="1651517"/>
            <a:ext cx="4333629" cy="42970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6310312" y="5948520"/>
            <a:ext cx="2960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r>
              <a:rPr lang="zh-CN" altLang="en-US" kern="1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人工智能拟人能力图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电路">
  <a:themeElements>
    <a:clrScheme name="电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电路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电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TM04033919[[fn=电路]]</Template>
  <TotalTime>173</TotalTime>
  <Words>3381</Words>
  <Application>Microsoft Office PowerPoint</Application>
  <PresentationFormat>宽屏</PresentationFormat>
  <Paragraphs>246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等线</vt:lpstr>
      <vt:lpstr>黑体</vt:lpstr>
      <vt:lpstr>华文细黑</vt:lpstr>
      <vt:lpstr>华文中宋</vt:lpstr>
      <vt:lpstr>思源黑体</vt:lpstr>
      <vt:lpstr>宋体</vt:lpstr>
      <vt:lpstr>微软雅黑</vt:lpstr>
      <vt:lpstr>Arial</vt:lpstr>
      <vt:lpstr>Tw Cen MT</vt:lpstr>
      <vt:lpstr>Wingdings</vt:lpstr>
      <vt:lpstr>电路</vt:lpstr>
      <vt:lpstr>人工智能基础与应用 项目一 初探人工智能</vt:lpstr>
      <vt:lpstr>目 录</vt:lpstr>
      <vt:lpstr>【教学目标】</vt:lpstr>
      <vt:lpstr>【教学要求】</vt:lpstr>
      <vt:lpstr>【内容概览】</vt:lpstr>
      <vt:lpstr>【相关知识】</vt:lpstr>
      <vt:lpstr>【相关知识】</vt:lpstr>
      <vt:lpstr>一、机器能思考吗？</vt:lpstr>
      <vt:lpstr>一、机器能思考吗？</vt:lpstr>
      <vt:lpstr>一、机器能思考吗？</vt:lpstr>
      <vt:lpstr>一、机器能思考吗？</vt:lpstr>
      <vt:lpstr>二、人工智能的发展历程</vt:lpstr>
      <vt:lpstr>二、人工智能的发展历程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三、人工智能的产业结构</vt:lpstr>
      <vt:lpstr>四、人工智能砸了谁的饭碗</vt:lpstr>
      <vt:lpstr>四、人工智能砸了谁的饭碗</vt:lpstr>
      <vt:lpstr>四、人工智能砸了谁的饭碗</vt:lpstr>
      <vt:lpstr>四、人工智能砸了谁的饭碗</vt:lpstr>
      <vt:lpstr>四、人工智能砸了谁的饭碗</vt:lpstr>
      <vt:lpstr>【练习与思考】</vt:lpstr>
      <vt:lpstr>【练习与思考】</vt:lpstr>
      <vt:lpstr>【练习与思考】</vt:lpstr>
      <vt:lpstr>【练习与思考】</vt:lpstr>
      <vt:lpstr>人工智能基础与应用 项目一 初探人工智能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人工智能基础与应用</dc:title>
  <dc:creator>skygao2020@outlook.com</dc:creator>
  <cp:lastModifiedBy>skygao2020@outlook.com</cp:lastModifiedBy>
  <cp:revision>49</cp:revision>
  <dcterms:created xsi:type="dcterms:W3CDTF">2020-06-16T02:39:00Z</dcterms:created>
  <dcterms:modified xsi:type="dcterms:W3CDTF">2020-06-19T09:20:22Z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