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6" r:id="rId8"/>
    <p:sldId id="293" r:id="rId9"/>
    <p:sldId id="294" r:id="rId10"/>
    <p:sldId id="295" r:id="rId11"/>
    <p:sldId id="296" r:id="rId12"/>
    <p:sldId id="298" r:id="rId13"/>
    <p:sldId id="299" r:id="rId14"/>
    <p:sldId id="300" r:id="rId15"/>
    <p:sldId id="301" r:id="rId16"/>
    <p:sldId id="302" r:id="rId17"/>
    <p:sldId id="322" r:id="rId18"/>
    <p:sldId id="303" r:id="rId19"/>
    <p:sldId id="304" r:id="rId20"/>
    <p:sldId id="305" r:id="rId21"/>
    <p:sldId id="306" r:id="rId22"/>
    <p:sldId id="307" r:id="rId23"/>
    <p:sldId id="308" r:id="rId24"/>
    <p:sldId id="309" r:id="rId25"/>
    <p:sldId id="310" r:id="rId26"/>
    <p:sldId id="312" r:id="rId27"/>
    <p:sldId id="313" r:id="rId28"/>
    <p:sldId id="314" r:id="rId29"/>
    <p:sldId id="311" r:id="rId30"/>
    <p:sldId id="315" r:id="rId31"/>
    <p:sldId id="316" r:id="rId32"/>
    <p:sldId id="317" r:id="rId33"/>
    <p:sldId id="318" r:id="rId34"/>
    <p:sldId id="319" r:id="rId35"/>
    <p:sldId id="320" r:id="rId36"/>
    <p:sldId id="289" r:id="rId37"/>
    <p:sldId id="290" r:id="rId38"/>
    <p:sldId id="321" r:id="rId39"/>
    <p:sldId id="291" r:id="rId40"/>
    <p:sldId id="292" r:id="rId41"/>
    <p:sldId id="26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a:xfrm>
            <a:off x="1876424" y="5410201"/>
            <a:ext cx="5124886" cy="365125"/>
          </a:xfrm>
        </p:spPr>
        <p:txBody>
          <a:bodyPr/>
          <a:lstStyle/>
          <a:p>
            <a:endParaRPr lang="zh-CN" altLang="en-US"/>
          </a:p>
        </p:txBody>
      </p:sp>
      <p:sp>
        <p:nvSpPr>
          <p:cNvPr id="6" name="Slide Number Placeholder 5"/>
          <p:cNvSpPr>
            <a:spLocks noGrp="1"/>
          </p:cNvSpPr>
          <p:nvPr>
            <p:ph type="sldNum" sz="quarter" idx="12"/>
          </p:nvPr>
        </p:nvSpPr>
        <p:spPr>
          <a:xfrm>
            <a:off x="9896911" y="5410199"/>
            <a:ext cx="771089" cy="365125"/>
          </a:xfrm>
        </p:spPr>
        <p:txBody>
          <a:bodyPr/>
          <a:lstStyle/>
          <a:p>
            <a:fld id="{DD2294A0-B2E9-4196-862D-98F93450757E}" type="slidenum">
              <a:rPr lang="zh-CN" altLang="en-US" smtClean="0"/>
              <a:t>‹#›</a:t>
            </a:fld>
            <a:endParaRPr lang="zh-CN" altLang="en-US"/>
          </a:p>
        </p:txBody>
      </p:sp>
    </p:spTree>
    <p:extLst>
      <p:ext uri="{BB962C8B-B14F-4D97-AF65-F5344CB8AC3E}">
        <p14:creationId xmlns:p14="http://schemas.microsoft.com/office/powerpoint/2010/main" val="3018714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zh-CN" altLang="en-US"/>
              <a:t>单击图标添加图片</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extLst>
      <p:ext uri="{BB962C8B-B14F-4D97-AF65-F5344CB8AC3E}">
        <p14:creationId xmlns:p14="http://schemas.microsoft.com/office/powerpoint/2010/main" val="12857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extLst>
      <p:ext uri="{BB962C8B-B14F-4D97-AF65-F5344CB8AC3E}">
        <p14:creationId xmlns:p14="http://schemas.microsoft.com/office/powerpoint/2010/main" val="3292756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62879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extLst>
      <p:ext uri="{BB962C8B-B14F-4D97-AF65-F5344CB8AC3E}">
        <p14:creationId xmlns:p14="http://schemas.microsoft.com/office/powerpoint/2010/main" val="3914528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D2294A0-B2E9-4196-862D-98F93450757E}" type="slidenum">
              <a:rPr lang="zh-CN" altLang="en-US" smtClean="0"/>
              <a:t>‹#›</a:t>
            </a:fld>
            <a:endParaRPr lang="zh-CN" altLang="en-US"/>
          </a:p>
        </p:txBody>
      </p:sp>
    </p:spTree>
    <p:extLst>
      <p:ext uri="{BB962C8B-B14F-4D97-AF65-F5344CB8AC3E}">
        <p14:creationId xmlns:p14="http://schemas.microsoft.com/office/powerpoint/2010/main" val="2700657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D2294A0-B2E9-4196-862D-98F93450757E}" type="slidenum">
              <a:rPr lang="zh-CN" altLang="en-US" smtClean="0"/>
              <a:t>‹#›</a:t>
            </a:fld>
            <a:endParaRPr lang="zh-CN" altLang="en-US"/>
          </a:p>
        </p:txBody>
      </p:sp>
    </p:spTree>
    <p:extLst>
      <p:ext uri="{BB962C8B-B14F-4D97-AF65-F5344CB8AC3E}">
        <p14:creationId xmlns:p14="http://schemas.microsoft.com/office/powerpoint/2010/main" val="382391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2294A0-B2E9-4196-862D-98F93450757E}" type="slidenum">
              <a:rPr lang="zh-CN" altLang="en-US" smtClean="0"/>
              <a:t>‹#›</a:t>
            </a:fld>
            <a:endParaRPr lang="zh-CN" altLang="en-US"/>
          </a:p>
        </p:txBody>
      </p:sp>
    </p:spTree>
    <p:extLst>
      <p:ext uri="{BB962C8B-B14F-4D97-AF65-F5344CB8AC3E}">
        <p14:creationId xmlns:p14="http://schemas.microsoft.com/office/powerpoint/2010/main" val="209974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2294A0-B2E9-4196-862D-98F93450757E}" type="slidenum">
              <a:rPr lang="zh-CN" altLang="en-US" smtClean="0"/>
              <a:t>‹#›</a:t>
            </a:fld>
            <a:endParaRPr lang="zh-CN" altLang="en-US"/>
          </a:p>
        </p:txBody>
      </p:sp>
    </p:spTree>
    <p:extLst>
      <p:ext uri="{BB962C8B-B14F-4D97-AF65-F5344CB8AC3E}">
        <p14:creationId xmlns:p14="http://schemas.microsoft.com/office/powerpoint/2010/main" val="27565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2294A0-B2E9-4196-862D-98F93450757E}" type="slidenum">
              <a:rPr lang="zh-CN" altLang="en-US" smtClean="0"/>
              <a:t>‹#›</a:t>
            </a:fld>
            <a:endParaRPr lang="zh-CN" altLang="en-US"/>
          </a:p>
        </p:txBody>
      </p:sp>
    </p:spTree>
    <p:extLst>
      <p:ext uri="{BB962C8B-B14F-4D97-AF65-F5344CB8AC3E}">
        <p14:creationId xmlns:p14="http://schemas.microsoft.com/office/powerpoint/2010/main" val="100664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2294A0-B2E9-4196-862D-98F93450757E}" type="slidenum">
              <a:rPr lang="zh-CN" altLang="en-US" smtClean="0"/>
              <a:t>‹#›</a:t>
            </a:fld>
            <a:endParaRPr lang="zh-CN" altLang="en-US"/>
          </a:p>
        </p:txBody>
      </p:sp>
    </p:spTree>
    <p:extLst>
      <p:ext uri="{BB962C8B-B14F-4D97-AF65-F5344CB8AC3E}">
        <p14:creationId xmlns:p14="http://schemas.microsoft.com/office/powerpoint/2010/main" val="317550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extLst>
      <p:ext uri="{BB962C8B-B14F-4D97-AF65-F5344CB8AC3E}">
        <p14:creationId xmlns:p14="http://schemas.microsoft.com/office/powerpoint/2010/main" val="1047080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141410" y="3073397"/>
            <a:ext cx="4878391" cy="271780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3073397"/>
            <a:ext cx="4875210" cy="271780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D2294A0-B2E9-4196-862D-98F93450757E}" type="slidenum">
              <a:rPr lang="zh-CN" altLang="en-US" smtClean="0"/>
              <a:t>‹#›</a:t>
            </a:fld>
            <a:endParaRPr lang="zh-CN" altLang="en-US"/>
          </a:p>
        </p:txBody>
      </p:sp>
    </p:spTree>
    <p:extLst>
      <p:ext uri="{BB962C8B-B14F-4D97-AF65-F5344CB8AC3E}">
        <p14:creationId xmlns:p14="http://schemas.microsoft.com/office/powerpoint/2010/main" val="185984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D2294A0-B2E9-4196-862D-98F93450757E}" type="slidenum">
              <a:rPr lang="zh-CN" altLang="en-US" smtClean="0"/>
              <a:t>‹#›</a:t>
            </a:fld>
            <a:endParaRPr lang="zh-CN" altLang="en-US"/>
          </a:p>
        </p:txBody>
      </p:sp>
    </p:spTree>
    <p:extLst>
      <p:ext uri="{BB962C8B-B14F-4D97-AF65-F5344CB8AC3E}">
        <p14:creationId xmlns:p14="http://schemas.microsoft.com/office/powerpoint/2010/main" val="40569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D2294A0-B2E9-4196-862D-98F93450757E}" type="slidenum">
              <a:rPr lang="zh-CN" altLang="en-US" smtClean="0"/>
              <a:t>‹#›</a:t>
            </a:fld>
            <a:endParaRPr lang="zh-CN" altLang="en-US"/>
          </a:p>
        </p:txBody>
      </p:sp>
    </p:spTree>
    <p:extLst>
      <p:ext uri="{BB962C8B-B14F-4D97-AF65-F5344CB8AC3E}">
        <p14:creationId xmlns:p14="http://schemas.microsoft.com/office/powerpoint/2010/main" val="46916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extLst>
      <p:ext uri="{BB962C8B-B14F-4D97-AF65-F5344CB8AC3E}">
        <p14:creationId xmlns:p14="http://schemas.microsoft.com/office/powerpoint/2010/main" val="213724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extLst>
      <p:ext uri="{BB962C8B-B14F-4D97-AF65-F5344CB8AC3E}">
        <p14:creationId xmlns:p14="http://schemas.microsoft.com/office/powerpoint/2010/main" val="282493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D2294A0-B2E9-4196-862D-98F93450757E}" type="slidenum">
              <a:rPr lang="zh-CN" altLang="en-US" smtClean="0"/>
              <a:t>‹#›</a:t>
            </a:fld>
            <a:endParaRPr lang="zh-CN" altLang="en-US"/>
          </a:p>
        </p:txBody>
      </p:sp>
    </p:spTree>
    <p:extLst>
      <p:ext uri="{BB962C8B-B14F-4D97-AF65-F5344CB8AC3E}">
        <p14:creationId xmlns:p14="http://schemas.microsoft.com/office/powerpoint/2010/main" val="38468234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2"/>
          </a:bgClr>
        </a:pattFill>
        <a:effectLst/>
      </p:bgPr>
    </p:bg>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85222181-27F4-42BD-ACD4-FDBF2DBB8DE9}"/>
              </a:ext>
            </a:extLst>
          </p:cNvPr>
          <p:cNvSpPr>
            <a:spLocks noGrp="1"/>
          </p:cNvSpPr>
          <p:nvPr>
            <p:ph type="subTitle" idx="1"/>
          </p:nvPr>
        </p:nvSpPr>
        <p:spPr>
          <a:xfrm>
            <a:off x="7899400" y="675857"/>
            <a:ext cx="4292600" cy="738809"/>
          </a:xfrm>
        </p:spPr>
        <p:txBody>
          <a:bodyPr>
            <a:normAutofit/>
          </a:bodyPr>
          <a:lstStyle/>
          <a:p>
            <a:r>
              <a:rPr lang="en-US" altLang="zh-CN" sz="2400"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rPr>
              <a:t>A I </a:t>
            </a:r>
            <a:r>
              <a:rPr lang="zh-CN" altLang="en-US" sz="2400" b="1"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rPr>
              <a:t>遇见应用  兴趣引领未来</a:t>
            </a:r>
            <a:endParaRPr lang="en-US" altLang="zh-CN" sz="2400" b="1"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endParaRPr>
          </a:p>
          <a:p>
            <a:endParaRPr lang="zh-CN" altLang="en-US" sz="2400" b="1" spc="-150" dirty="0">
              <a:effectLst>
                <a:outerShdw blurRad="38100" dist="38100" dir="2700000" algn="tl">
                  <a:srgbClr val="000000">
                    <a:alpha val="43137"/>
                  </a:srgbClr>
                </a:outerShdw>
              </a:effectLst>
              <a:latin typeface="思源黑体" panose="020B0500000000090000" pitchFamily="34" charset="-122"/>
              <a:ea typeface="思源黑体" panose="020B0500000000090000" pitchFamily="34" charset="-122"/>
            </a:endParaRPr>
          </a:p>
        </p:txBody>
      </p:sp>
      <p:pic>
        <p:nvPicPr>
          <p:cNvPr id="4" name="Picture 2">
            <a:extLst>
              <a:ext uri="{FF2B5EF4-FFF2-40B4-BE49-F238E27FC236}">
                <a16:creationId xmlns:a16="http://schemas.microsoft.com/office/drawing/2014/main" id="{E4E4343B-0B13-485C-8C18-F002A9CCB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13402" y="-251791"/>
            <a:ext cx="7380293" cy="712890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13EBF5F6-2C5A-4B03-93A3-DA83EE027A1B}"/>
              </a:ext>
            </a:extLst>
          </p:cNvPr>
          <p:cNvSpPr>
            <a:spLocks noGrp="1"/>
          </p:cNvSpPr>
          <p:nvPr>
            <p:ph type="ctrTitle"/>
          </p:nvPr>
        </p:nvSpPr>
        <p:spPr>
          <a:xfrm>
            <a:off x="1571624" y="1851229"/>
            <a:ext cx="6189890" cy="2894942"/>
          </a:xfrm>
        </p:spPr>
        <p:txBody>
          <a:bodyPr>
            <a:normAutofit fontScale="90000"/>
          </a:bodyPr>
          <a:lstStyle/>
          <a:p>
            <a:pPr>
              <a:lnSpc>
                <a:spcPct val="150000"/>
              </a:lnSpc>
            </a:pPr>
            <a:r>
              <a:rPr lang="zh-CN" altLang="en-US" sz="44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53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项目二 认知人工智能</a:t>
            </a:r>
            <a:br>
              <a:rPr lang="en-US" altLang="zh-CN" sz="53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br>
            <a:r>
              <a:rPr lang="en-US" altLang="zh-CN" sz="53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53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的基础支撑</a:t>
            </a:r>
            <a:endParaRPr lang="zh-CN" altLang="en-US"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344768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6664385-5F5B-46B2-A897-3A28B9DA7BCD}"/>
              </a:ext>
            </a:extLst>
          </p:cNvPr>
          <p:cNvPicPr/>
          <p:nvPr/>
        </p:nvPicPr>
        <p:blipFill>
          <a:blip r:embed="rId2" cstate="print">
            <a:extLst>
              <a:ext uri="{28A0092B-C50C-407E-A947-70E740481C1C}">
                <a14:useLocalDpi xmlns:a14="http://schemas.microsoft.com/office/drawing/2010/main" val="0"/>
              </a:ext>
            </a:extLst>
          </a:blip>
          <a:srcRect t="11040"/>
          <a:stretch>
            <a:fillRect/>
          </a:stretch>
        </p:blipFill>
        <p:spPr>
          <a:xfrm>
            <a:off x="6096000" y="1764783"/>
            <a:ext cx="5435600" cy="4394717"/>
          </a:xfrm>
          <a:prstGeom prst="rect">
            <a:avLst/>
          </a:prstGeom>
          <a:noFill/>
          <a:ln>
            <a:noFill/>
          </a:ln>
        </p:spPr>
      </p:pic>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2" y="2077260"/>
            <a:ext cx="4306888" cy="4679139"/>
          </a:xfrm>
        </p:spPr>
        <p:txBody>
          <a:bodyPr>
            <a:normAutofit/>
          </a:bodyPr>
          <a:lstStyle/>
          <a:p>
            <a:pPr algn="just">
              <a:lnSpc>
                <a:spcPct val="150000"/>
              </a:lnSpc>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什么是算法模型？</a:t>
            </a:r>
          </a:p>
          <a:p>
            <a:pPr marL="0" indent="0" algn="just">
              <a:lnSpc>
                <a:spcPct val="150000"/>
              </a:lnSpc>
              <a:buNone/>
            </a:pPr>
            <a:r>
              <a:rPr lang="zh-CN" altLang="en-US" sz="2000" dirty="0">
                <a:solidFill>
                  <a:schemeClr val="bg1"/>
                </a:solidFill>
                <a:latin typeface="宋体" panose="02010600030101010101" pitchFamily="2" charset="-122"/>
                <a:ea typeface="宋体" panose="02010600030101010101" pitchFamily="2" charset="-122"/>
              </a:rPr>
              <a:t>算法是人工智能的发动机，有了算法，有了被训练的数据，经过多次训练，经过模型评估和算法人员不断调整后，会获得训练模型。有了好的算法模型，人工智能业务要求的基础功能才能得以实现。</a:t>
            </a: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一、人工智能的核心驱动力</a:t>
            </a:r>
          </a:p>
        </p:txBody>
      </p:sp>
      <p:sp>
        <p:nvSpPr>
          <p:cNvPr id="2" name="矩形 1">
            <a:extLst>
              <a:ext uri="{FF2B5EF4-FFF2-40B4-BE49-F238E27FC236}">
                <a16:creationId xmlns:a16="http://schemas.microsoft.com/office/drawing/2014/main" id="{7F53410D-56BB-4076-A090-D2E6541FEC9E}"/>
              </a:ext>
            </a:extLst>
          </p:cNvPr>
          <p:cNvSpPr/>
          <p:nvPr/>
        </p:nvSpPr>
        <p:spPr>
          <a:xfrm>
            <a:off x="935540" y="1333048"/>
            <a:ext cx="5444119" cy="559769"/>
          </a:xfrm>
          <a:prstGeom prst="rect">
            <a:avLst/>
          </a:prstGeom>
        </p:spPr>
        <p:txBody>
          <a:bodyPr wrap="non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（二）人工智能的“发动机”</a:t>
            </a:r>
            <a:r>
              <a:rPr lang="en-US" altLang="zh-CN" sz="2400" b="1" dirty="0">
                <a:solidFill>
                  <a:schemeClr val="bg1"/>
                </a:solidFill>
                <a:latin typeface="黑体" panose="02010609060101010101" pitchFamily="49" charset="-122"/>
                <a:ea typeface="黑体" panose="02010609060101010101" pitchFamily="49" charset="-122"/>
              </a:rPr>
              <a:t>——</a:t>
            </a:r>
            <a:r>
              <a:rPr lang="zh-CN" altLang="en-US" sz="2400" b="1" dirty="0">
                <a:solidFill>
                  <a:schemeClr val="bg1"/>
                </a:solidFill>
                <a:latin typeface="黑体" panose="02010609060101010101" pitchFamily="49" charset="-122"/>
                <a:ea typeface="黑体" panose="02010609060101010101" pitchFamily="49" charset="-122"/>
              </a:rPr>
              <a:t>算法</a:t>
            </a:r>
            <a:endParaRPr lang="en-US" altLang="zh-CN" sz="2400" b="1"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377989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1" y="2077260"/>
            <a:ext cx="5049323" cy="4679139"/>
          </a:xfrm>
        </p:spPr>
        <p:txBody>
          <a:bodyPr>
            <a:normAutofit/>
          </a:bodyPr>
          <a:lstStyle/>
          <a:p>
            <a:pPr algn="just">
              <a:lnSpc>
                <a:spcPct val="150000"/>
              </a:lnSpc>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人工智能的算法理论</a:t>
            </a:r>
            <a:endParaRPr lang="en-US" altLang="zh-CN" sz="2000" b="1" dirty="0">
              <a:solidFill>
                <a:schemeClr val="bg1"/>
              </a:solidFill>
              <a:latin typeface="宋体" panose="02010600030101010101" pitchFamily="2" charset="-122"/>
              <a:ea typeface="宋体" panose="02010600030101010101" pitchFamily="2" charset="-122"/>
            </a:endParaRPr>
          </a:p>
          <a:p>
            <a:pPr marL="0" indent="0" algn="just">
              <a:lnSpc>
                <a:spcPct val="150000"/>
              </a:lnSpc>
              <a:buClr>
                <a:srgbClr val="0070C0"/>
              </a:buClr>
              <a:buNone/>
            </a:pPr>
            <a:r>
              <a:rPr lang="zh-CN" altLang="en-US" sz="2000" dirty="0">
                <a:solidFill>
                  <a:schemeClr val="bg1"/>
                </a:solidFill>
                <a:latin typeface="宋体" panose="02010600030101010101" pitchFamily="2" charset="-122"/>
                <a:ea typeface="宋体" panose="02010600030101010101" pitchFamily="2" charset="-122"/>
              </a:rPr>
              <a:t>人工智能、机器学习和深度学习的关系：</a:t>
            </a:r>
          </a:p>
          <a:p>
            <a:pPr marL="0" indent="0" algn="just">
              <a:lnSpc>
                <a:spcPct val="150000"/>
              </a:lnSpc>
              <a:buClr>
                <a:srgbClr val="0070C0"/>
              </a:buClr>
              <a:buNone/>
            </a:pPr>
            <a:r>
              <a:rPr lang="zh-CN" altLang="en-US" sz="2000" dirty="0">
                <a:solidFill>
                  <a:schemeClr val="bg1"/>
                </a:solidFill>
                <a:latin typeface="宋体" panose="02010600030101010101" pitchFamily="2" charset="-122"/>
                <a:ea typeface="宋体" panose="02010600030101010101" pitchFamily="2" charset="-122"/>
              </a:rPr>
              <a:t>人工智能是目标，机器学习是重要实现手段之一，深度学习则源于机器学习的一个技术方向</a:t>
            </a:r>
            <a:r>
              <a:rPr lang="en-US" altLang="zh-CN" sz="2000" dirty="0">
                <a:solidFill>
                  <a:schemeClr val="bg1"/>
                </a:solidFill>
                <a:latin typeface="宋体" panose="02010600030101010101" pitchFamily="2" charset="-122"/>
                <a:ea typeface="宋体" panose="02010600030101010101" pitchFamily="2" charset="-122"/>
              </a:rPr>
              <a:t>——</a:t>
            </a:r>
            <a:r>
              <a:rPr lang="zh-CN" altLang="en-US" sz="2000" dirty="0">
                <a:solidFill>
                  <a:schemeClr val="bg1"/>
                </a:solidFill>
                <a:latin typeface="宋体" panose="02010600030101010101" pitchFamily="2" charset="-122"/>
                <a:ea typeface="宋体" panose="02010600030101010101" pitchFamily="2" charset="-122"/>
              </a:rPr>
              <a:t>人工神经网络。</a:t>
            </a: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一、人工智能的核心驱动力</a:t>
            </a:r>
          </a:p>
        </p:txBody>
      </p:sp>
      <p:sp>
        <p:nvSpPr>
          <p:cNvPr id="2" name="矩形 1">
            <a:extLst>
              <a:ext uri="{FF2B5EF4-FFF2-40B4-BE49-F238E27FC236}">
                <a16:creationId xmlns:a16="http://schemas.microsoft.com/office/drawing/2014/main" id="{7F53410D-56BB-4076-A090-D2E6541FEC9E}"/>
              </a:ext>
            </a:extLst>
          </p:cNvPr>
          <p:cNvSpPr/>
          <p:nvPr/>
        </p:nvSpPr>
        <p:spPr>
          <a:xfrm>
            <a:off x="935540" y="1333048"/>
            <a:ext cx="5444119" cy="559769"/>
          </a:xfrm>
          <a:prstGeom prst="rect">
            <a:avLst/>
          </a:prstGeom>
        </p:spPr>
        <p:txBody>
          <a:bodyPr wrap="non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（二）人工智能的“发动机”</a:t>
            </a:r>
            <a:r>
              <a:rPr lang="en-US" altLang="zh-CN" sz="2400" b="1" dirty="0">
                <a:solidFill>
                  <a:schemeClr val="bg1"/>
                </a:solidFill>
                <a:latin typeface="黑体" panose="02010609060101010101" pitchFamily="49" charset="-122"/>
                <a:ea typeface="黑体" panose="02010609060101010101" pitchFamily="49" charset="-122"/>
              </a:rPr>
              <a:t>——</a:t>
            </a:r>
            <a:r>
              <a:rPr lang="zh-CN" altLang="en-US" sz="2400" b="1" dirty="0">
                <a:solidFill>
                  <a:schemeClr val="bg1"/>
                </a:solidFill>
                <a:latin typeface="黑体" panose="02010609060101010101" pitchFamily="49" charset="-122"/>
                <a:ea typeface="黑体" panose="02010609060101010101" pitchFamily="49" charset="-122"/>
              </a:rPr>
              <a:t>算法</a:t>
            </a:r>
            <a:endParaRPr lang="en-US" altLang="zh-CN" sz="2400" b="1" dirty="0">
              <a:solidFill>
                <a:schemeClr val="bg1"/>
              </a:solidFill>
              <a:latin typeface="黑体" panose="02010609060101010101" pitchFamily="49" charset="-122"/>
              <a:ea typeface="黑体" panose="02010609060101010101" pitchFamily="49" charset="-122"/>
            </a:endParaRPr>
          </a:p>
        </p:txBody>
      </p:sp>
      <p:pic>
        <p:nvPicPr>
          <p:cNvPr id="6" name="图片 5">
            <a:extLst>
              <a:ext uri="{FF2B5EF4-FFF2-40B4-BE49-F238E27FC236}">
                <a16:creationId xmlns:a16="http://schemas.microsoft.com/office/drawing/2014/main" id="{E0D60069-F1A5-47EE-82B0-1B597C26C4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3397" y="1892817"/>
            <a:ext cx="4954014" cy="4126592"/>
          </a:xfrm>
          <a:prstGeom prst="rect">
            <a:avLst/>
          </a:prstGeom>
        </p:spPr>
      </p:pic>
    </p:spTree>
    <p:extLst>
      <p:ext uri="{BB962C8B-B14F-4D97-AF65-F5344CB8AC3E}">
        <p14:creationId xmlns:p14="http://schemas.microsoft.com/office/powerpoint/2010/main" val="5312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1" y="2077260"/>
            <a:ext cx="9905997" cy="1152941"/>
          </a:xfrm>
        </p:spPr>
        <p:txBody>
          <a:bodyPr>
            <a:normAutofit/>
          </a:bodyPr>
          <a:lstStyle/>
          <a:p>
            <a:pPr algn="just">
              <a:lnSpc>
                <a:spcPct val="100000"/>
              </a:lnSpc>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什么是机器学习？</a:t>
            </a:r>
          </a:p>
          <a:p>
            <a:pPr marL="0" indent="0" algn="just">
              <a:lnSpc>
                <a:spcPct val="100000"/>
              </a:lnSpc>
              <a:buClr>
                <a:srgbClr val="0070C0"/>
              </a:buClr>
              <a:buNone/>
            </a:pPr>
            <a:r>
              <a:rPr lang="zh-CN" altLang="en-US" sz="2000" dirty="0">
                <a:solidFill>
                  <a:schemeClr val="bg1"/>
                </a:solidFill>
                <a:latin typeface="宋体" panose="02010600030101010101" pitchFamily="2" charset="-122"/>
                <a:ea typeface="宋体" panose="02010600030101010101" pitchFamily="2" charset="-122"/>
              </a:rPr>
              <a:t>让计算机具有像人一样的学习和思考能力，即从已知数据中获得规律，并利用规律对未知数据进行预测的技术。在这整个过程中，最关键的是数据。</a:t>
            </a: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一、人工智能的核心驱动力</a:t>
            </a:r>
          </a:p>
        </p:txBody>
      </p:sp>
      <p:sp>
        <p:nvSpPr>
          <p:cNvPr id="2" name="矩形 1">
            <a:extLst>
              <a:ext uri="{FF2B5EF4-FFF2-40B4-BE49-F238E27FC236}">
                <a16:creationId xmlns:a16="http://schemas.microsoft.com/office/drawing/2014/main" id="{7F53410D-56BB-4076-A090-D2E6541FEC9E}"/>
              </a:ext>
            </a:extLst>
          </p:cNvPr>
          <p:cNvSpPr/>
          <p:nvPr/>
        </p:nvSpPr>
        <p:spPr>
          <a:xfrm>
            <a:off x="935540" y="1333048"/>
            <a:ext cx="5444119" cy="559769"/>
          </a:xfrm>
          <a:prstGeom prst="rect">
            <a:avLst/>
          </a:prstGeom>
        </p:spPr>
        <p:txBody>
          <a:bodyPr wrap="non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（二）人工智能的“发动机”</a:t>
            </a:r>
            <a:r>
              <a:rPr lang="en-US" altLang="zh-CN" sz="2400" b="1" dirty="0">
                <a:solidFill>
                  <a:schemeClr val="bg1"/>
                </a:solidFill>
                <a:latin typeface="黑体" panose="02010609060101010101" pitchFamily="49" charset="-122"/>
                <a:ea typeface="黑体" panose="02010609060101010101" pitchFamily="49" charset="-122"/>
              </a:rPr>
              <a:t>——</a:t>
            </a:r>
            <a:r>
              <a:rPr lang="zh-CN" altLang="en-US" sz="2400" b="1" dirty="0">
                <a:solidFill>
                  <a:schemeClr val="bg1"/>
                </a:solidFill>
                <a:latin typeface="黑体" panose="02010609060101010101" pitchFamily="49" charset="-122"/>
                <a:ea typeface="黑体" panose="02010609060101010101" pitchFamily="49" charset="-122"/>
              </a:rPr>
              <a:t>算法</a:t>
            </a:r>
            <a:endParaRPr lang="en-US" altLang="zh-CN" sz="2400" b="1" dirty="0">
              <a:solidFill>
                <a:schemeClr val="bg1"/>
              </a:solidFill>
              <a:latin typeface="黑体" panose="02010609060101010101" pitchFamily="49" charset="-122"/>
              <a:ea typeface="黑体" panose="02010609060101010101" pitchFamily="49" charset="-122"/>
            </a:endParaRPr>
          </a:p>
        </p:txBody>
      </p:sp>
      <p:sp>
        <p:nvSpPr>
          <p:cNvPr id="5" name="内容占位符 2">
            <a:extLst>
              <a:ext uri="{FF2B5EF4-FFF2-40B4-BE49-F238E27FC236}">
                <a16:creationId xmlns:a16="http://schemas.microsoft.com/office/drawing/2014/main" id="{BC7E0DD9-505B-4888-8955-6A445B0A3A7D}"/>
              </a:ext>
            </a:extLst>
          </p:cNvPr>
          <p:cNvSpPr txBox="1">
            <a:spLocks/>
          </p:cNvSpPr>
          <p:nvPr/>
        </p:nvSpPr>
        <p:spPr>
          <a:xfrm>
            <a:off x="1141413" y="3258354"/>
            <a:ext cx="9905996" cy="343365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buClr>
                <a:srgbClr val="0070C0"/>
              </a:buClr>
              <a:buFont typeface="Arial" panose="020B0604020202020204" pitchFamily="34" charset="0"/>
              <a:buNone/>
            </a:pPr>
            <a:r>
              <a:rPr lang="zh-CN" altLang="en-US" sz="2000" b="1" dirty="0">
                <a:solidFill>
                  <a:schemeClr val="bg1"/>
                </a:solidFill>
                <a:latin typeface="宋体" panose="02010600030101010101" pitchFamily="2" charset="-122"/>
                <a:ea typeface="宋体" panose="02010600030101010101" pitchFamily="2" charset="-122"/>
              </a:rPr>
              <a:t>机器学习的分类</a:t>
            </a:r>
          </a:p>
          <a:p>
            <a:pPr marL="0" indent="0" algn="just">
              <a:lnSpc>
                <a:spcPct val="100000"/>
              </a:lnSpc>
              <a:buClr>
                <a:srgbClr val="0070C0"/>
              </a:buClr>
              <a:buFont typeface="Arial" panose="020B0604020202020204" pitchFamily="34" charset="0"/>
              <a:buNone/>
            </a:pPr>
            <a:r>
              <a:rPr lang="en-US" altLang="zh-CN" sz="1900" dirty="0">
                <a:solidFill>
                  <a:schemeClr val="bg1"/>
                </a:solidFill>
                <a:latin typeface="宋体" panose="02010600030101010101" pitchFamily="2" charset="-122"/>
                <a:ea typeface="宋体" panose="02010600030101010101" pitchFamily="2" charset="-122"/>
              </a:rPr>
              <a:t>3</a:t>
            </a:r>
            <a:r>
              <a:rPr lang="zh-CN" altLang="en-US" sz="1900" dirty="0">
                <a:solidFill>
                  <a:schemeClr val="bg1"/>
                </a:solidFill>
                <a:latin typeface="宋体" panose="02010600030101010101" pitchFamily="2" charset="-122"/>
                <a:ea typeface="宋体" panose="02010600030101010101" pitchFamily="2" charset="-122"/>
              </a:rPr>
              <a:t>种学习方式的分类：监督学习、无监督学习和强化学习。</a:t>
            </a:r>
            <a:endParaRPr lang="en-US" altLang="zh-CN" sz="1900" dirty="0">
              <a:solidFill>
                <a:schemeClr val="bg1"/>
              </a:solidFill>
              <a:latin typeface="宋体" panose="02010600030101010101" pitchFamily="2" charset="-122"/>
              <a:ea typeface="宋体" panose="02010600030101010101" pitchFamily="2" charset="-122"/>
            </a:endParaRPr>
          </a:p>
          <a:p>
            <a:pPr algn="just">
              <a:lnSpc>
                <a:spcPct val="100000"/>
              </a:lnSpc>
              <a:buClr>
                <a:srgbClr val="0070C0"/>
              </a:buClr>
            </a:pPr>
            <a:r>
              <a:rPr lang="zh-CN" altLang="en-US" sz="1900" b="1" dirty="0">
                <a:solidFill>
                  <a:schemeClr val="bg1"/>
                </a:solidFill>
                <a:latin typeface="宋体" panose="02010600030101010101" pitchFamily="2" charset="-122"/>
                <a:ea typeface="宋体" panose="02010600030101010101" pitchFamily="2" charset="-122"/>
              </a:rPr>
              <a:t>监督学习</a:t>
            </a:r>
            <a:r>
              <a:rPr lang="zh-CN" altLang="en-US" sz="1900" dirty="0">
                <a:solidFill>
                  <a:schemeClr val="bg1"/>
                </a:solidFill>
                <a:latin typeface="宋体" panose="02010600030101010101" pitchFamily="2" charset="-122"/>
                <a:ea typeface="宋体" panose="02010600030101010101" pitchFamily="2" charset="-122"/>
              </a:rPr>
              <a:t>（</a:t>
            </a:r>
            <a:r>
              <a:rPr lang="en-US" altLang="zh-CN" sz="1900" dirty="0">
                <a:solidFill>
                  <a:schemeClr val="bg1"/>
                </a:solidFill>
                <a:latin typeface="宋体" panose="02010600030101010101" pitchFamily="2" charset="-122"/>
                <a:ea typeface="宋体" panose="02010600030101010101" pitchFamily="2" charset="-122"/>
              </a:rPr>
              <a:t>Supervised Learning</a:t>
            </a:r>
            <a:r>
              <a:rPr lang="zh-CN" altLang="en-US" sz="1900" dirty="0">
                <a:solidFill>
                  <a:schemeClr val="bg1"/>
                </a:solidFill>
                <a:latin typeface="宋体" panose="02010600030101010101" pitchFamily="2" charset="-122"/>
                <a:ea typeface="宋体" panose="02010600030101010101" pitchFamily="2" charset="-122"/>
              </a:rPr>
              <a:t>）：简单理解为“跟老师学”，即在有老师的环境下，学生从老师那里获得做对或做错的反馈。其学习结果为函数，以概率函数、代数函数或人工神经网络为函数模型</a:t>
            </a:r>
          </a:p>
          <a:p>
            <a:pPr algn="just">
              <a:lnSpc>
                <a:spcPct val="100000"/>
              </a:lnSpc>
              <a:buClr>
                <a:srgbClr val="0070C0"/>
              </a:buClr>
            </a:pPr>
            <a:r>
              <a:rPr lang="zh-CN" altLang="en-US" sz="1900" b="1" dirty="0">
                <a:solidFill>
                  <a:schemeClr val="bg1"/>
                </a:solidFill>
                <a:latin typeface="宋体" panose="02010600030101010101" pitchFamily="2" charset="-122"/>
                <a:ea typeface="宋体" panose="02010600030101010101" pitchFamily="2" charset="-122"/>
              </a:rPr>
              <a:t>无监督学习</a:t>
            </a:r>
            <a:r>
              <a:rPr lang="zh-CN" altLang="en-US" sz="1900" dirty="0">
                <a:solidFill>
                  <a:schemeClr val="bg1"/>
                </a:solidFill>
                <a:latin typeface="宋体" panose="02010600030101010101" pitchFamily="2" charset="-122"/>
                <a:ea typeface="宋体" panose="02010600030101010101" pitchFamily="2" charset="-122"/>
              </a:rPr>
              <a:t>（</a:t>
            </a:r>
            <a:r>
              <a:rPr lang="en-US" altLang="zh-CN" sz="1900" dirty="0">
                <a:solidFill>
                  <a:schemeClr val="bg1"/>
                </a:solidFill>
                <a:latin typeface="宋体" panose="02010600030101010101" pitchFamily="2" charset="-122"/>
                <a:ea typeface="宋体" panose="02010600030101010101" pitchFamily="2" charset="-122"/>
              </a:rPr>
              <a:t>Unsupervised Learning</a:t>
            </a:r>
            <a:r>
              <a:rPr lang="zh-CN" altLang="en-US" sz="1900" dirty="0">
                <a:solidFill>
                  <a:schemeClr val="bg1"/>
                </a:solidFill>
                <a:latin typeface="宋体" panose="02010600030101010101" pitchFamily="2" charset="-122"/>
                <a:ea typeface="宋体" panose="02010600030101010101" pitchFamily="2" charset="-122"/>
              </a:rPr>
              <a:t>）：简单理解为“自学标评”，即没有老师的环境下，学生自己学习，一般有既定标准评价，或者无评价。采用聚类方法，学习结果为类别。</a:t>
            </a:r>
          </a:p>
          <a:p>
            <a:pPr algn="just">
              <a:lnSpc>
                <a:spcPct val="100000"/>
              </a:lnSpc>
              <a:buClr>
                <a:srgbClr val="0070C0"/>
              </a:buClr>
            </a:pPr>
            <a:r>
              <a:rPr lang="zh-CN" altLang="en-US" sz="1900" b="1" dirty="0">
                <a:solidFill>
                  <a:schemeClr val="bg1"/>
                </a:solidFill>
                <a:latin typeface="宋体" panose="02010600030101010101" pitchFamily="2" charset="-122"/>
                <a:ea typeface="宋体" panose="02010600030101010101" pitchFamily="2" charset="-122"/>
              </a:rPr>
              <a:t>强化学习</a:t>
            </a:r>
            <a:r>
              <a:rPr lang="zh-CN" altLang="en-US" sz="1900" dirty="0">
                <a:solidFill>
                  <a:schemeClr val="bg1"/>
                </a:solidFill>
                <a:latin typeface="宋体" panose="02010600030101010101" pitchFamily="2" charset="-122"/>
                <a:ea typeface="宋体" panose="02010600030101010101" pitchFamily="2" charset="-122"/>
              </a:rPr>
              <a:t>（</a:t>
            </a:r>
            <a:r>
              <a:rPr lang="en-US" altLang="zh-CN" sz="1900" dirty="0">
                <a:solidFill>
                  <a:schemeClr val="bg1"/>
                </a:solidFill>
                <a:latin typeface="宋体" panose="02010600030101010101" pitchFamily="2" charset="-122"/>
                <a:ea typeface="宋体" panose="02010600030101010101" pitchFamily="2" charset="-122"/>
              </a:rPr>
              <a:t>Reinforcement Learning</a:t>
            </a:r>
            <a:r>
              <a:rPr lang="zh-CN" altLang="en-US" sz="1900" dirty="0">
                <a:solidFill>
                  <a:schemeClr val="bg1"/>
                </a:solidFill>
                <a:latin typeface="宋体" panose="02010600030101010101" pitchFamily="2" charset="-122"/>
                <a:ea typeface="宋体" panose="02010600030101010101" pitchFamily="2" charset="-122"/>
              </a:rPr>
              <a:t>）：简单理解为“自学自评”，即没有老师的环境下，学生对问题答案自我评价，以统计和动态规划技术为指导的一种学习方法。</a:t>
            </a:r>
          </a:p>
        </p:txBody>
      </p:sp>
    </p:spTree>
    <p:extLst>
      <p:ext uri="{BB962C8B-B14F-4D97-AF65-F5344CB8AC3E}">
        <p14:creationId xmlns:p14="http://schemas.microsoft.com/office/powerpoint/2010/main" val="2589237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2" y="2077260"/>
            <a:ext cx="4954588" cy="4679139"/>
          </a:xfrm>
        </p:spPr>
        <p:txBody>
          <a:bodyPr>
            <a:normAutofit/>
          </a:bodyPr>
          <a:lstStyle/>
          <a:p>
            <a:pPr algn="just">
              <a:lnSpc>
                <a:spcPct val="150000"/>
              </a:lnSpc>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什么是机器学习？</a:t>
            </a:r>
            <a:r>
              <a:rPr lang="en-US" altLang="zh-CN" sz="2000" b="1" dirty="0">
                <a:solidFill>
                  <a:schemeClr val="bg1"/>
                </a:solidFill>
                <a:latin typeface="宋体" panose="02010600030101010101" pitchFamily="2" charset="-122"/>
                <a:ea typeface="宋体" panose="02010600030101010101" pitchFamily="2" charset="-122"/>
              </a:rPr>
              <a:t>——</a:t>
            </a:r>
            <a:r>
              <a:rPr lang="zh-CN" altLang="en-US" sz="2000" b="1" dirty="0">
                <a:solidFill>
                  <a:schemeClr val="bg1"/>
                </a:solidFill>
                <a:latin typeface="宋体" panose="02010600030101010101" pitchFamily="2" charset="-122"/>
                <a:ea typeface="宋体" panose="02010600030101010101" pitchFamily="2" charset="-122"/>
              </a:rPr>
              <a:t>什么是监督学习</a:t>
            </a:r>
          </a:p>
          <a:p>
            <a:pPr marL="0" indent="0" algn="just">
              <a:lnSpc>
                <a:spcPct val="150000"/>
              </a:lnSpc>
              <a:buClr>
                <a:srgbClr val="0070C0"/>
              </a:buClr>
              <a:buNone/>
            </a:pPr>
            <a:r>
              <a:rPr lang="zh-CN" altLang="en-US" sz="1900" dirty="0">
                <a:solidFill>
                  <a:schemeClr val="bg1"/>
                </a:solidFill>
                <a:latin typeface="宋体" panose="02010600030101010101" pitchFamily="2" charset="-122"/>
                <a:ea typeface="宋体" panose="02010600030101010101" pitchFamily="2" charset="-122"/>
              </a:rPr>
              <a:t>这是最简单、最直接的一种机器学习方式。类似高考前所做的练习题是有标准答案的，在做题的过程中，我们可以通过对照答案，来分析问题找出方法。</a:t>
            </a:r>
            <a:endParaRPr lang="en-US" altLang="zh-CN" sz="1900" dirty="0">
              <a:solidFill>
                <a:schemeClr val="bg1"/>
              </a:solidFill>
              <a:latin typeface="宋体" panose="02010600030101010101" pitchFamily="2" charset="-122"/>
              <a:ea typeface="宋体" panose="02010600030101010101" pitchFamily="2" charset="-122"/>
            </a:endParaRP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一、人工智能的核心驱动力</a:t>
            </a:r>
          </a:p>
        </p:txBody>
      </p:sp>
      <p:sp>
        <p:nvSpPr>
          <p:cNvPr id="2" name="矩形 1">
            <a:extLst>
              <a:ext uri="{FF2B5EF4-FFF2-40B4-BE49-F238E27FC236}">
                <a16:creationId xmlns:a16="http://schemas.microsoft.com/office/drawing/2014/main" id="{7F53410D-56BB-4076-A090-D2E6541FEC9E}"/>
              </a:ext>
            </a:extLst>
          </p:cNvPr>
          <p:cNvSpPr/>
          <p:nvPr/>
        </p:nvSpPr>
        <p:spPr>
          <a:xfrm>
            <a:off x="935540" y="1333048"/>
            <a:ext cx="5444119" cy="559769"/>
          </a:xfrm>
          <a:prstGeom prst="rect">
            <a:avLst/>
          </a:prstGeom>
        </p:spPr>
        <p:txBody>
          <a:bodyPr wrap="non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（二）人工智能的“发动机”</a:t>
            </a:r>
            <a:r>
              <a:rPr lang="en-US" altLang="zh-CN" sz="2400" b="1" dirty="0">
                <a:solidFill>
                  <a:schemeClr val="bg1"/>
                </a:solidFill>
                <a:latin typeface="黑体" panose="02010609060101010101" pitchFamily="49" charset="-122"/>
                <a:ea typeface="黑体" panose="02010609060101010101" pitchFamily="49" charset="-122"/>
              </a:rPr>
              <a:t>——</a:t>
            </a:r>
            <a:r>
              <a:rPr lang="zh-CN" altLang="en-US" sz="2400" b="1" dirty="0">
                <a:solidFill>
                  <a:schemeClr val="bg1"/>
                </a:solidFill>
                <a:latin typeface="黑体" panose="02010609060101010101" pitchFamily="49" charset="-122"/>
                <a:ea typeface="黑体" panose="02010609060101010101" pitchFamily="49" charset="-122"/>
              </a:rPr>
              <a:t>算法</a:t>
            </a:r>
            <a:endParaRPr lang="en-US" altLang="zh-CN" sz="2400" b="1" dirty="0">
              <a:solidFill>
                <a:schemeClr val="bg1"/>
              </a:solidFill>
              <a:latin typeface="黑体" panose="02010609060101010101" pitchFamily="49" charset="-122"/>
              <a:ea typeface="黑体" panose="02010609060101010101" pitchFamily="49" charset="-122"/>
            </a:endParaRPr>
          </a:p>
        </p:txBody>
      </p:sp>
      <p:pic>
        <p:nvPicPr>
          <p:cNvPr id="5" name="图片 4">
            <a:extLst>
              <a:ext uri="{FF2B5EF4-FFF2-40B4-BE49-F238E27FC236}">
                <a16:creationId xmlns:a16="http://schemas.microsoft.com/office/drawing/2014/main" id="{9DFC31B1-967D-4086-BF88-4753841A49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3419" y="2219189"/>
            <a:ext cx="4823992" cy="3267164"/>
          </a:xfrm>
          <a:prstGeom prst="rect">
            <a:avLst/>
          </a:prstGeom>
        </p:spPr>
      </p:pic>
    </p:spTree>
    <p:extLst>
      <p:ext uri="{BB962C8B-B14F-4D97-AF65-F5344CB8AC3E}">
        <p14:creationId xmlns:p14="http://schemas.microsoft.com/office/powerpoint/2010/main" val="333630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1" y="2077260"/>
            <a:ext cx="5238247" cy="4679139"/>
          </a:xfrm>
        </p:spPr>
        <p:txBody>
          <a:bodyPr>
            <a:normAutofit/>
          </a:bodyPr>
          <a:lstStyle/>
          <a:p>
            <a:pPr algn="just">
              <a:lnSpc>
                <a:spcPct val="150000"/>
              </a:lnSpc>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什么是机器学习？</a:t>
            </a:r>
            <a:r>
              <a:rPr lang="en-US" altLang="zh-CN" sz="2000" b="1" dirty="0">
                <a:solidFill>
                  <a:schemeClr val="bg1"/>
                </a:solidFill>
                <a:latin typeface="宋体" panose="02010600030101010101" pitchFamily="2" charset="-122"/>
                <a:ea typeface="宋体" panose="02010600030101010101" pitchFamily="2" charset="-122"/>
              </a:rPr>
              <a:t>——</a:t>
            </a:r>
            <a:r>
              <a:rPr lang="zh-CN" altLang="en-US" sz="2000" b="1" dirty="0">
                <a:solidFill>
                  <a:schemeClr val="bg1"/>
                </a:solidFill>
                <a:latin typeface="宋体" panose="02010600030101010101" pitchFamily="2" charset="-122"/>
                <a:ea typeface="宋体" panose="02010600030101010101" pitchFamily="2" charset="-122"/>
              </a:rPr>
              <a:t>什么是非监督学习</a:t>
            </a:r>
          </a:p>
          <a:p>
            <a:pPr marL="0" indent="0" algn="just">
              <a:lnSpc>
                <a:spcPct val="150000"/>
              </a:lnSpc>
              <a:buClr>
                <a:srgbClr val="0070C0"/>
              </a:buClr>
              <a:buNone/>
            </a:pPr>
            <a:r>
              <a:rPr lang="zh-CN" altLang="en-US" sz="1900" dirty="0">
                <a:solidFill>
                  <a:schemeClr val="bg1"/>
                </a:solidFill>
                <a:latin typeface="宋体" panose="02010600030101010101" pitchFamily="2" charset="-122"/>
                <a:ea typeface="宋体" panose="02010600030101010101" pitchFamily="2" charset="-122"/>
              </a:rPr>
              <a:t>也称为无监督学习，就是所做的练习题没有标准答案，换句话说，你也不知道自己做的是否正确，没有参照。由于这种方式能够帮助克服很多实际应用中获取监督数据的困难，因此一直是人工智能发展的一个重要研究方向。</a:t>
            </a:r>
            <a:endParaRPr lang="en-US" altLang="zh-CN" sz="1900" dirty="0">
              <a:solidFill>
                <a:schemeClr val="bg1"/>
              </a:solidFill>
              <a:latin typeface="宋体" panose="02010600030101010101" pitchFamily="2" charset="-122"/>
              <a:ea typeface="宋体" panose="02010600030101010101" pitchFamily="2" charset="-122"/>
            </a:endParaRP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一、人工智能的核心驱动力</a:t>
            </a:r>
          </a:p>
        </p:txBody>
      </p:sp>
      <p:sp>
        <p:nvSpPr>
          <p:cNvPr id="2" name="矩形 1">
            <a:extLst>
              <a:ext uri="{FF2B5EF4-FFF2-40B4-BE49-F238E27FC236}">
                <a16:creationId xmlns:a16="http://schemas.microsoft.com/office/drawing/2014/main" id="{7F53410D-56BB-4076-A090-D2E6541FEC9E}"/>
              </a:ext>
            </a:extLst>
          </p:cNvPr>
          <p:cNvSpPr/>
          <p:nvPr/>
        </p:nvSpPr>
        <p:spPr>
          <a:xfrm>
            <a:off x="935540" y="1333048"/>
            <a:ext cx="5444119" cy="559769"/>
          </a:xfrm>
          <a:prstGeom prst="rect">
            <a:avLst/>
          </a:prstGeom>
        </p:spPr>
        <p:txBody>
          <a:bodyPr wrap="non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（二）人工智能的“发动机”</a:t>
            </a:r>
            <a:r>
              <a:rPr lang="en-US" altLang="zh-CN" sz="2400" b="1" dirty="0">
                <a:solidFill>
                  <a:schemeClr val="bg1"/>
                </a:solidFill>
                <a:latin typeface="黑体" panose="02010609060101010101" pitchFamily="49" charset="-122"/>
                <a:ea typeface="黑体" panose="02010609060101010101" pitchFamily="49" charset="-122"/>
              </a:rPr>
              <a:t>——</a:t>
            </a:r>
            <a:r>
              <a:rPr lang="zh-CN" altLang="en-US" sz="2400" b="1" dirty="0">
                <a:solidFill>
                  <a:schemeClr val="bg1"/>
                </a:solidFill>
                <a:latin typeface="黑体" panose="02010609060101010101" pitchFamily="49" charset="-122"/>
                <a:ea typeface="黑体" panose="02010609060101010101" pitchFamily="49" charset="-122"/>
              </a:rPr>
              <a:t>算法</a:t>
            </a:r>
            <a:endParaRPr lang="en-US" altLang="zh-CN" sz="2400" b="1" dirty="0">
              <a:solidFill>
                <a:schemeClr val="bg1"/>
              </a:solidFill>
              <a:latin typeface="黑体" panose="02010609060101010101" pitchFamily="49" charset="-122"/>
              <a:ea typeface="黑体" panose="02010609060101010101" pitchFamily="49" charset="-122"/>
            </a:endParaRPr>
          </a:p>
        </p:txBody>
      </p:sp>
      <p:pic>
        <p:nvPicPr>
          <p:cNvPr id="6" name="图片 5">
            <a:extLst>
              <a:ext uri="{FF2B5EF4-FFF2-40B4-BE49-F238E27FC236}">
                <a16:creationId xmlns:a16="http://schemas.microsoft.com/office/drawing/2014/main" id="{094E1AD9-1B05-4956-B3F3-946EF67099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4715" y="2274569"/>
            <a:ext cx="4452696" cy="3669031"/>
          </a:xfrm>
          <a:prstGeom prst="rect">
            <a:avLst/>
          </a:prstGeom>
        </p:spPr>
      </p:pic>
    </p:spTree>
    <p:extLst>
      <p:ext uri="{BB962C8B-B14F-4D97-AF65-F5344CB8AC3E}">
        <p14:creationId xmlns:p14="http://schemas.microsoft.com/office/powerpoint/2010/main" val="963857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1" y="2077260"/>
            <a:ext cx="5238247" cy="4679139"/>
          </a:xfrm>
        </p:spPr>
        <p:txBody>
          <a:bodyPr>
            <a:normAutofit/>
          </a:bodyPr>
          <a:lstStyle/>
          <a:p>
            <a:pPr algn="just">
              <a:lnSpc>
                <a:spcPct val="150000"/>
              </a:lnSpc>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什么是机器学习？</a:t>
            </a:r>
            <a:r>
              <a:rPr lang="en-US" altLang="zh-CN" sz="2000" b="1" dirty="0">
                <a:solidFill>
                  <a:schemeClr val="bg1"/>
                </a:solidFill>
                <a:latin typeface="宋体" panose="02010600030101010101" pitchFamily="2" charset="-122"/>
                <a:ea typeface="宋体" panose="02010600030101010101" pitchFamily="2" charset="-122"/>
              </a:rPr>
              <a:t>——</a:t>
            </a:r>
            <a:r>
              <a:rPr lang="zh-CN" altLang="en-US" sz="2000" b="1" dirty="0">
                <a:solidFill>
                  <a:schemeClr val="bg1"/>
                </a:solidFill>
                <a:latin typeface="宋体" panose="02010600030101010101" pitchFamily="2" charset="-122"/>
                <a:ea typeface="宋体" panose="02010600030101010101" pitchFamily="2" charset="-122"/>
              </a:rPr>
              <a:t>什么是强化学习</a:t>
            </a:r>
          </a:p>
          <a:p>
            <a:pPr marL="0" indent="0" algn="just">
              <a:lnSpc>
                <a:spcPct val="150000"/>
              </a:lnSpc>
              <a:buClr>
                <a:srgbClr val="0070C0"/>
              </a:buClr>
              <a:buNone/>
            </a:pPr>
            <a:r>
              <a:rPr lang="zh-CN" altLang="en-US" sz="1900" dirty="0">
                <a:solidFill>
                  <a:schemeClr val="bg1"/>
                </a:solidFill>
                <a:latin typeface="宋体" panose="02010600030101010101" pitchFamily="2" charset="-122"/>
                <a:ea typeface="宋体" panose="02010600030101010101" pitchFamily="2" charset="-122"/>
              </a:rPr>
              <a:t>这是一种非常强大的学习方式，其目标就是要获得一个策略去指导行动。比如在围棋博弈中，这个策略可以根据盘面形势指导每一步应该在哪里落子；在股票交易中，这个策略会告诉我们应该在什么时候买入、什么时候卖出。</a:t>
            </a:r>
          </a:p>
          <a:p>
            <a:pPr marL="0" indent="0" algn="just">
              <a:lnSpc>
                <a:spcPct val="150000"/>
              </a:lnSpc>
              <a:buClr>
                <a:srgbClr val="0070C0"/>
              </a:buClr>
              <a:buNone/>
            </a:pPr>
            <a:r>
              <a:rPr lang="zh-CN" altLang="en-US" sz="1900" dirty="0">
                <a:solidFill>
                  <a:schemeClr val="bg1"/>
                </a:solidFill>
                <a:latin typeface="宋体" panose="02010600030101010101" pitchFamily="2" charset="-122"/>
                <a:ea typeface="宋体" panose="02010600030101010101" pitchFamily="2" charset="-122"/>
              </a:rPr>
              <a:t>具体案例：</a:t>
            </a:r>
            <a:r>
              <a:rPr lang="en-US" altLang="zh-CN" sz="1900" dirty="0">
                <a:solidFill>
                  <a:schemeClr val="bg1"/>
                </a:solidFill>
                <a:latin typeface="宋体" panose="02010600030101010101" pitchFamily="2" charset="-122"/>
                <a:ea typeface="宋体" panose="02010600030101010101" pitchFamily="2" charset="-122"/>
              </a:rPr>
              <a:t>2016</a:t>
            </a:r>
            <a:r>
              <a:rPr lang="zh-CN" altLang="en-US" sz="1900" dirty="0">
                <a:solidFill>
                  <a:schemeClr val="bg1"/>
                </a:solidFill>
                <a:latin typeface="宋体" panose="02010600030101010101" pitchFamily="2" charset="-122"/>
                <a:ea typeface="宋体" panose="02010600030101010101" pitchFamily="2" charset="-122"/>
              </a:rPr>
              <a:t>年击败围棋世界冠军李世石九段的阿尔法狗，其令世人震惊的博弈能力就是通过强化学习训练出来的。</a:t>
            </a:r>
            <a:endParaRPr lang="en-US" altLang="zh-CN" sz="1900" dirty="0">
              <a:solidFill>
                <a:schemeClr val="bg1"/>
              </a:solidFill>
              <a:latin typeface="宋体" panose="02010600030101010101" pitchFamily="2" charset="-122"/>
              <a:ea typeface="宋体" panose="02010600030101010101" pitchFamily="2" charset="-122"/>
            </a:endParaRP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一、人工智能的核心驱动力</a:t>
            </a:r>
          </a:p>
        </p:txBody>
      </p:sp>
      <p:sp>
        <p:nvSpPr>
          <p:cNvPr id="2" name="矩形 1">
            <a:extLst>
              <a:ext uri="{FF2B5EF4-FFF2-40B4-BE49-F238E27FC236}">
                <a16:creationId xmlns:a16="http://schemas.microsoft.com/office/drawing/2014/main" id="{7F53410D-56BB-4076-A090-D2E6541FEC9E}"/>
              </a:ext>
            </a:extLst>
          </p:cNvPr>
          <p:cNvSpPr/>
          <p:nvPr/>
        </p:nvSpPr>
        <p:spPr>
          <a:xfrm>
            <a:off x="935540" y="1333048"/>
            <a:ext cx="5444119" cy="559769"/>
          </a:xfrm>
          <a:prstGeom prst="rect">
            <a:avLst/>
          </a:prstGeom>
        </p:spPr>
        <p:txBody>
          <a:bodyPr wrap="non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（二）人工智能的“发动机”</a:t>
            </a:r>
            <a:r>
              <a:rPr lang="en-US" altLang="zh-CN" sz="2400" b="1" dirty="0">
                <a:solidFill>
                  <a:schemeClr val="bg1"/>
                </a:solidFill>
                <a:latin typeface="黑体" panose="02010609060101010101" pitchFamily="49" charset="-122"/>
                <a:ea typeface="黑体" panose="02010609060101010101" pitchFamily="49" charset="-122"/>
              </a:rPr>
              <a:t>——</a:t>
            </a:r>
            <a:r>
              <a:rPr lang="zh-CN" altLang="en-US" sz="2400" b="1" dirty="0">
                <a:solidFill>
                  <a:schemeClr val="bg1"/>
                </a:solidFill>
                <a:latin typeface="黑体" panose="02010609060101010101" pitchFamily="49" charset="-122"/>
                <a:ea typeface="黑体" panose="02010609060101010101" pitchFamily="49" charset="-122"/>
              </a:rPr>
              <a:t>算法</a:t>
            </a:r>
            <a:endParaRPr lang="en-US" altLang="zh-CN" sz="2400" b="1" dirty="0">
              <a:solidFill>
                <a:schemeClr val="bg1"/>
              </a:solidFill>
              <a:latin typeface="黑体" panose="02010609060101010101" pitchFamily="49" charset="-122"/>
              <a:ea typeface="黑体" panose="02010609060101010101" pitchFamily="49" charset="-122"/>
            </a:endParaRPr>
          </a:p>
        </p:txBody>
      </p:sp>
      <p:pic>
        <p:nvPicPr>
          <p:cNvPr id="7" name="图片 6">
            <a:extLst>
              <a:ext uri="{FF2B5EF4-FFF2-40B4-BE49-F238E27FC236}">
                <a16:creationId xmlns:a16="http://schemas.microsoft.com/office/drawing/2014/main" id="{F5AD4ECF-F41B-47FE-A312-14BB6230407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874189" y="2336730"/>
            <a:ext cx="4173222" cy="2729894"/>
          </a:xfrm>
          <a:prstGeom prst="rect">
            <a:avLst/>
          </a:prstGeom>
        </p:spPr>
      </p:pic>
    </p:spTree>
    <p:extLst>
      <p:ext uri="{BB962C8B-B14F-4D97-AF65-F5344CB8AC3E}">
        <p14:creationId xmlns:p14="http://schemas.microsoft.com/office/powerpoint/2010/main" val="1983005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1" y="2077260"/>
            <a:ext cx="10098089" cy="4679139"/>
          </a:xfrm>
        </p:spPr>
        <p:txBody>
          <a:bodyPr>
            <a:normAutofit/>
          </a:bodyPr>
          <a:lstStyle/>
          <a:p>
            <a:pPr algn="just">
              <a:lnSpc>
                <a:spcPct val="200000"/>
              </a:lnSpc>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什么是深度学习？</a:t>
            </a:r>
          </a:p>
          <a:p>
            <a:pPr marL="0" indent="0" algn="just">
              <a:lnSpc>
                <a:spcPct val="200000"/>
              </a:lnSpc>
              <a:buClr>
                <a:srgbClr val="0070C0"/>
              </a:buClr>
              <a:buNone/>
            </a:pPr>
            <a:r>
              <a:rPr lang="zh-CN" altLang="en-US" sz="1900" dirty="0">
                <a:solidFill>
                  <a:schemeClr val="bg1"/>
                </a:solidFill>
                <a:latin typeface="宋体" panose="02010600030101010101" pitchFamily="2" charset="-122"/>
                <a:ea typeface="宋体" panose="02010600030101010101" pitchFamily="2" charset="-122"/>
              </a:rPr>
              <a:t>这是机器学习比较热门的一个方向，其本身是神经网络算法的衍生。</a:t>
            </a:r>
          </a:p>
          <a:p>
            <a:pPr marL="0" indent="0" algn="just">
              <a:lnSpc>
                <a:spcPct val="200000"/>
              </a:lnSpc>
              <a:buClr>
                <a:srgbClr val="0070C0"/>
              </a:buClr>
              <a:buNone/>
            </a:pPr>
            <a:r>
              <a:rPr lang="zh-CN" altLang="en-US" sz="1900" dirty="0">
                <a:solidFill>
                  <a:schemeClr val="bg1"/>
                </a:solidFill>
                <a:latin typeface="宋体" panose="02010600030101010101" pitchFamily="2" charset="-122"/>
                <a:ea typeface="宋体" panose="02010600030101010101" pitchFamily="2" charset="-122"/>
              </a:rPr>
              <a:t>深度学习是让算法自动从数据中获取特征，而不是像从前的机器学习方法，人为的去提取特征。</a:t>
            </a:r>
          </a:p>
          <a:p>
            <a:pPr marL="0" indent="0" algn="just">
              <a:lnSpc>
                <a:spcPct val="200000"/>
              </a:lnSpc>
              <a:buClr>
                <a:srgbClr val="0070C0"/>
              </a:buClr>
              <a:buNone/>
            </a:pPr>
            <a:r>
              <a:rPr lang="zh-CN" altLang="en-US" sz="1900" dirty="0">
                <a:solidFill>
                  <a:schemeClr val="bg1"/>
                </a:solidFill>
                <a:latin typeface="宋体" panose="02010600030101010101" pitchFamily="2" charset="-122"/>
                <a:ea typeface="宋体" panose="02010600030101010101" pitchFamily="2" charset="-122"/>
              </a:rPr>
              <a:t>深度学习通过构建一个多层的表示学习结构，使用一系列非线性变换操作，从原始数据中提取简单的特征进行组合，从而获得更高层、更抽象的表示。</a:t>
            </a:r>
            <a:endParaRPr lang="en-US" altLang="zh-CN" sz="1900" dirty="0">
              <a:solidFill>
                <a:schemeClr val="bg1"/>
              </a:solidFill>
              <a:latin typeface="宋体" panose="02010600030101010101" pitchFamily="2" charset="-122"/>
              <a:ea typeface="宋体" panose="02010600030101010101" pitchFamily="2" charset="-122"/>
            </a:endParaRP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一、人工智能的核心驱动力</a:t>
            </a:r>
          </a:p>
        </p:txBody>
      </p:sp>
      <p:sp>
        <p:nvSpPr>
          <p:cNvPr id="2" name="矩形 1">
            <a:extLst>
              <a:ext uri="{FF2B5EF4-FFF2-40B4-BE49-F238E27FC236}">
                <a16:creationId xmlns:a16="http://schemas.microsoft.com/office/drawing/2014/main" id="{7F53410D-56BB-4076-A090-D2E6541FEC9E}"/>
              </a:ext>
            </a:extLst>
          </p:cNvPr>
          <p:cNvSpPr/>
          <p:nvPr/>
        </p:nvSpPr>
        <p:spPr>
          <a:xfrm>
            <a:off x="935540" y="1333048"/>
            <a:ext cx="5444119" cy="559769"/>
          </a:xfrm>
          <a:prstGeom prst="rect">
            <a:avLst/>
          </a:prstGeom>
        </p:spPr>
        <p:txBody>
          <a:bodyPr wrap="non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（二）人工智能的“发动机”</a:t>
            </a:r>
            <a:r>
              <a:rPr lang="en-US" altLang="zh-CN" sz="2400" b="1" dirty="0">
                <a:solidFill>
                  <a:schemeClr val="bg1"/>
                </a:solidFill>
                <a:latin typeface="黑体" panose="02010609060101010101" pitchFamily="49" charset="-122"/>
                <a:ea typeface="黑体" panose="02010609060101010101" pitchFamily="49" charset="-122"/>
              </a:rPr>
              <a:t>——</a:t>
            </a:r>
            <a:r>
              <a:rPr lang="zh-CN" altLang="en-US" sz="2400" b="1" dirty="0">
                <a:solidFill>
                  <a:schemeClr val="bg1"/>
                </a:solidFill>
                <a:latin typeface="黑体" panose="02010609060101010101" pitchFamily="49" charset="-122"/>
                <a:ea typeface="黑体" panose="02010609060101010101" pitchFamily="49" charset="-122"/>
              </a:rPr>
              <a:t>算法</a:t>
            </a:r>
            <a:endParaRPr lang="en-US" altLang="zh-CN" sz="2400" b="1"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94693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2" y="2077260"/>
            <a:ext cx="4448020" cy="4679139"/>
          </a:xfrm>
        </p:spPr>
        <p:txBody>
          <a:bodyPr>
            <a:normAutofit/>
          </a:bodyPr>
          <a:lstStyle/>
          <a:p>
            <a:pPr algn="just">
              <a:lnSpc>
                <a:spcPct val="200000"/>
              </a:lnSpc>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机器学习和深度学习的差异</a:t>
            </a:r>
            <a:endParaRPr lang="en-US" altLang="zh-CN" sz="2000" b="1" dirty="0">
              <a:solidFill>
                <a:schemeClr val="bg1"/>
              </a:solidFill>
              <a:latin typeface="宋体" panose="02010600030101010101" pitchFamily="2" charset="-122"/>
              <a:ea typeface="宋体" panose="02010600030101010101" pitchFamily="2" charset="-122"/>
            </a:endParaRPr>
          </a:p>
          <a:p>
            <a:pPr marL="0" indent="0" algn="just">
              <a:lnSpc>
                <a:spcPct val="200000"/>
              </a:lnSpc>
              <a:buClr>
                <a:srgbClr val="0070C0"/>
              </a:buClr>
              <a:buNone/>
            </a:pPr>
            <a:r>
              <a:rPr lang="zh-CN" altLang="en-US" sz="1900" dirty="0">
                <a:solidFill>
                  <a:schemeClr val="bg1"/>
                </a:solidFill>
                <a:latin typeface="宋体" panose="02010600030101010101" pitchFamily="2" charset="-122"/>
                <a:ea typeface="宋体" panose="02010600030101010101" pitchFamily="2" charset="-122"/>
              </a:rPr>
              <a:t>其最大的不同在于深度学习不需要人为的做特征工程，而是可以通过算法直接获取特征。这使机器学习向“全自动数据分析”又前进了一步。</a:t>
            </a:r>
            <a:endParaRPr lang="en-US" altLang="zh-CN" sz="1900" dirty="0">
              <a:solidFill>
                <a:schemeClr val="bg1"/>
              </a:solidFill>
              <a:latin typeface="宋体" panose="02010600030101010101" pitchFamily="2" charset="-122"/>
              <a:ea typeface="宋体" panose="02010600030101010101" pitchFamily="2" charset="-122"/>
            </a:endParaRP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一、人工智能的核心驱动力</a:t>
            </a:r>
          </a:p>
        </p:txBody>
      </p:sp>
      <p:sp>
        <p:nvSpPr>
          <p:cNvPr id="2" name="矩形 1">
            <a:extLst>
              <a:ext uri="{FF2B5EF4-FFF2-40B4-BE49-F238E27FC236}">
                <a16:creationId xmlns:a16="http://schemas.microsoft.com/office/drawing/2014/main" id="{7F53410D-56BB-4076-A090-D2E6541FEC9E}"/>
              </a:ext>
            </a:extLst>
          </p:cNvPr>
          <p:cNvSpPr/>
          <p:nvPr/>
        </p:nvSpPr>
        <p:spPr>
          <a:xfrm>
            <a:off x="935540" y="1333048"/>
            <a:ext cx="5444119" cy="559769"/>
          </a:xfrm>
          <a:prstGeom prst="rect">
            <a:avLst/>
          </a:prstGeom>
        </p:spPr>
        <p:txBody>
          <a:bodyPr wrap="non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（二）人工智能的“发动机”</a:t>
            </a:r>
            <a:r>
              <a:rPr lang="en-US" altLang="zh-CN" sz="2400" b="1" dirty="0">
                <a:solidFill>
                  <a:schemeClr val="bg1"/>
                </a:solidFill>
                <a:latin typeface="黑体" panose="02010609060101010101" pitchFamily="49" charset="-122"/>
                <a:ea typeface="黑体" panose="02010609060101010101" pitchFamily="49" charset="-122"/>
              </a:rPr>
              <a:t>——</a:t>
            </a:r>
            <a:r>
              <a:rPr lang="zh-CN" altLang="en-US" sz="2400" b="1" dirty="0">
                <a:solidFill>
                  <a:schemeClr val="bg1"/>
                </a:solidFill>
                <a:latin typeface="黑体" panose="02010609060101010101" pitchFamily="49" charset="-122"/>
                <a:ea typeface="黑体" panose="02010609060101010101" pitchFamily="49" charset="-122"/>
              </a:rPr>
              <a:t>算法</a:t>
            </a:r>
            <a:endParaRPr lang="en-US" altLang="zh-CN" sz="2400" b="1" dirty="0">
              <a:solidFill>
                <a:schemeClr val="bg1"/>
              </a:solidFill>
              <a:latin typeface="黑体" panose="02010609060101010101" pitchFamily="49" charset="-122"/>
              <a:ea typeface="黑体" panose="02010609060101010101" pitchFamily="49" charset="-122"/>
            </a:endParaRPr>
          </a:p>
        </p:txBody>
      </p:sp>
      <p:pic>
        <p:nvPicPr>
          <p:cNvPr id="5" name="图片 4">
            <a:extLst>
              <a:ext uri="{FF2B5EF4-FFF2-40B4-BE49-F238E27FC236}">
                <a16:creationId xmlns:a16="http://schemas.microsoft.com/office/drawing/2014/main" id="{FC6DC445-CCE5-44E6-812D-7FF3D491DE0E}"/>
              </a:ext>
            </a:extLst>
          </p:cNvPr>
          <p:cNvPicPr/>
          <p:nvPr/>
        </p:nvPicPr>
        <p:blipFill>
          <a:blip r:embed="rId2" cstate="print">
            <a:extLst>
              <a:ext uri="{28A0092B-C50C-407E-A947-70E740481C1C}">
                <a14:useLocalDpi xmlns:a14="http://schemas.microsoft.com/office/drawing/2010/main" val="0"/>
              </a:ext>
            </a:extLst>
          </a:blip>
          <a:srcRect l="16926" t="23829" r="13051" b="24951"/>
          <a:stretch>
            <a:fillRect/>
          </a:stretch>
        </p:blipFill>
        <p:spPr>
          <a:xfrm>
            <a:off x="5886624" y="2421518"/>
            <a:ext cx="5160787" cy="2786255"/>
          </a:xfrm>
          <a:prstGeom prst="rect">
            <a:avLst/>
          </a:prstGeom>
          <a:noFill/>
          <a:ln>
            <a:noFill/>
          </a:ln>
        </p:spPr>
      </p:pic>
    </p:spTree>
    <p:extLst>
      <p:ext uri="{BB962C8B-B14F-4D97-AF65-F5344CB8AC3E}">
        <p14:creationId xmlns:p14="http://schemas.microsoft.com/office/powerpoint/2010/main" val="3669560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0" y="2077260"/>
            <a:ext cx="6465890" cy="4679139"/>
          </a:xfrm>
        </p:spPr>
        <p:txBody>
          <a:bodyPr>
            <a:normAutofit/>
          </a:bodyPr>
          <a:lstStyle/>
          <a:p>
            <a:pPr algn="just">
              <a:lnSpc>
                <a:spcPct val="170000"/>
              </a:lnSpc>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什么是深度学习？</a:t>
            </a:r>
            <a:r>
              <a:rPr lang="en-US" altLang="zh-CN" sz="2000" b="1" dirty="0">
                <a:solidFill>
                  <a:schemeClr val="bg1"/>
                </a:solidFill>
                <a:latin typeface="宋体" panose="02010600030101010101" pitchFamily="2" charset="-122"/>
                <a:ea typeface="宋体" panose="02010600030101010101" pitchFamily="2" charset="-122"/>
              </a:rPr>
              <a:t>——</a:t>
            </a:r>
            <a:r>
              <a:rPr lang="zh-CN" altLang="en-US" sz="2000" b="1" dirty="0">
                <a:solidFill>
                  <a:schemeClr val="bg1"/>
                </a:solidFill>
                <a:latin typeface="宋体" panose="02010600030101010101" pitchFamily="2" charset="-122"/>
                <a:ea typeface="宋体" panose="02010600030101010101" pitchFamily="2" charset="-122"/>
              </a:rPr>
              <a:t> 深度学习的主要应用方向</a:t>
            </a:r>
          </a:p>
          <a:p>
            <a:pPr marL="0" indent="0" algn="just">
              <a:lnSpc>
                <a:spcPct val="170000"/>
              </a:lnSpc>
              <a:spcBef>
                <a:spcPts val="600"/>
              </a:spcBef>
              <a:buClr>
                <a:srgbClr val="0070C0"/>
              </a:buClr>
              <a:buNone/>
            </a:pPr>
            <a:r>
              <a:rPr lang="en-US" altLang="zh-CN" sz="1800" b="1" dirty="0">
                <a:solidFill>
                  <a:schemeClr val="bg1"/>
                </a:solidFill>
                <a:latin typeface="宋体" panose="02010600030101010101" pitchFamily="2" charset="-122"/>
                <a:ea typeface="宋体" panose="02010600030101010101" pitchFamily="2" charset="-122"/>
              </a:rPr>
              <a:t>1. </a:t>
            </a:r>
            <a:r>
              <a:rPr lang="zh-CN" altLang="en-US" sz="1800" b="1" dirty="0">
                <a:solidFill>
                  <a:schemeClr val="bg1"/>
                </a:solidFill>
                <a:latin typeface="宋体" panose="02010600030101010101" pitchFamily="2" charset="-122"/>
                <a:ea typeface="宋体" panose="02010600030101010101" pitchFamily="2" charset="-122"/>
              </a:rPr>
              <a:t>图像处理领域</a:t>
            </a:r>
          </a:p>
          <a:p>
            <a:pPr algn="just">
              <a:lnSpc>
                <a:spcPct val="170000"/>
              </a:lnSpc>
              <a:spcBef>
                <a:spcPts val="600"/>
              </a:spcBef>
              <a:buClr>
                <a:srgbClr val="0070C0"/>
              </a:buClr>
            </a:pPr>
            <a:r>
              <a:rPr lang="zh-CN" altLang="en-US" sz="1800" dirty="0">
                <a:solidFill>
                  <a:schemeClr val="bg1"/>
                </a:solidFill>
                <a:latin typeface="宋体" panose="02010600030101010101" pitchFamily="2" charset="-122"/>
                <a:ea typeface="宋体" panose="02010600030101010101" pitchFamily="2" charset="-122"/>
              </a:rPr>
              <a:t>图像分类（物体识别）：整幅图像的分类或识别。</a:t>
            </a:r>
          </a:p>
          <a:p>
            <a:pPr algn="just">
              <a:lnSpc>
                <a:spcPct val="170000"/>
              </a:lnSpc>
              <a:spcBef>
                <a:spcPts val="600"/>
              </a:spcBef>
              <a:buClr>
                <a:srgbClr val="0070C0"/>
              </a:buClr>
            </a:pPr>
            <a:r>
              <a:rPr lang="zh-CN" altLang="en-US" sz="1800" dirty="0">
                <a:solidFill>
                  <a:schemeClr val="bg1"/>
                </a:solidFill>
                <a:latin typeface="宋体" panose="02010600030101010101" pitchFamily="2" charset="-122"/>
                <a:ea typeface="宋体" panose="02010600030101010101" pitchFamily="2" charset="-122"/>
              </a:rPr>
              <a:t>物体检测：检测图像中物体的位置进而识别物体。</a:t>
            </a:r>
          </a:p>
          <a:p>
            <a:pPr algn="just">
              <a:lnSpc>
                <a:spcPct val="170000"/>
              </a:lnSpc>
              <a:spcBef>
                <a:spcPts val="600"/>
              </a:spcBef>
              <a:buClr>
                <a:srgbClr val="0070C0"/>
              </a:buClr>
            </a:pPr>
            <a:r>
              <a:rPr lang="zh-CN" altLang="en-US" sz="1800" dirty="0">
                <a:solidFill>
                  <a:schemeClr val="bg1"/>
                </a:solidFill>
                <a:latin typeface="宋体" panose="02010600030101010101" pitchFamily="2" charset="-122"/>
                <a:ea typeface="宋体" panose="02010600030101010101" pitchFamily="2" charset="-122"/>
              </a:rPr>
              <a:t>图像分割：对图像中的特定物体按边缘进行分割。</a:t>
            </a:r>
          </a:p>
          <a:p>
            <a:pPr algn="just">
              <a:lnSpc>
                <a:spcPct val="170000"/>
              </a:lnSpc>
              <a:spcBef>
                <a:spcPts val="600"/>
              </a:spcBef>
              <a:buClr>
                <a:srgbClr val="0070C0"/>
              </a:buClr>
            </a:pPr>
            <a:r>
              <a:rPr lang="zh-CN" altLang="en-US" sz="1800" dirty="0">
                <a:solidFill>
                  <a:schemeClr val="bg1"/>
                </a:solidFill>
                <a:latin typeface="宋体" panose="02010600030101010101" pitchFamily="2" charset="-122"/>
                <a:ea typeface="宋体" panose="02010600030101010101" pitchFamily="2" charset="-122"/>
              </a:rPr>
              <a:t>图像回归：预测图像中物体组成部分的坐标。</a:t>
            </a: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一、人工智能的核心驱动力</a:t>
            </a:r>
          </a:p>
        </p:txBody>
      </p:sp>
      <p:sp>
        <p:nvSpPr>
          <p:cNvPr id="2" name="矩形 1">
            <a:extLst>
              <a:ext uri="{FF2B5EF4-FFF2-40B4-BE49-F238E27FC236}">
                <a16:creationId xmlns:a16="http://schemas.microsoft.com/office/drawing/2014/main" id="{7F53410D-56BB-4076-A090-D2E6541FEC9E}"/>
              </a:ext>
            </a:extLst>
          </p:cNvPr>
          <p:cNvSpPr/>
          <p:nvPr/>
        </p:nvSpPr>
        <p:spPr>
          <a:xfrm>
            <a:off x="935540" y="1333048"/>
            <a:ext cx="5444119" cy="559769"/>
          </a:xfrm>
          <a:prstGeom prst="rect">
            <a:avLst/>
          </a:prstGeom>
        </p:spPr>
        <p:txBody>
          <a:bodyPr wrap="non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（二）人工智能的“发动机”</a:t>
            </a:r>
            <a:r>
              <a:rPr lang="en-US" altLang="zh-CN" sz="2400" b="1" dirty="0">
                <a:solidFill>
                  <a:schemeClr val="bg1"/>
                </a:solidFill>
                <a:latin typeface="黑体" panose="02010609060101010101" pitchFamily="49" charset="-122"/>
                <a:ea typeface="黑体" panose="02010609060101010101" pitchFamily="49" charset="-122"/>
              </a:rPr>
              <a:t>——</a:t>
            </a:r>
            <a:r>
              <a:rPr lang="zh-CN" altLang="en-US" sz="2400" b="1" dirty="0">
                <a:solidFill>
                  <a:schemeClr val="bg1"/>
                </a:solidFill>
                <a:latin typeface="黑体" panose="02010609060101010101" pitchFamily="49" charset="-122"/>
                <a:ea typeface="黑体" panose="02010609060101010101" pitchFamily="49" charset="-122"/>
              </a:rPr>
              <a:t>算法</a:t>
            </a:r>
            <a:endParaRPr lang="en-US" altLang="zh-CN" sz="2400" b="1" dirty="0">
              <a:solidFill>
                <a:schemeClr val="bg1"/>
              </a:solidFill>
              <a:latin typeface="黑体" panose="02010609060101010101" pitchFamily="49" charset="-122"/>
              <a:ea typeface="黑体" panose="02010609060101010101" pitchFamily="49" charset="-122"/>
            </a:endParaRPr>
          </a:p>
        </p:txBody>
      </p:sp>
      <p:sp>
        <p:nvSpPr>
          <p:cNvPr id="6" name="矩形 5">
            <a:extLst>
              <a:ext uri="{FF2B5EF4-FFF2-40B4-BE49-F238E27FC236}">
                <a16:creationId xmlns:a16="http://schemas.microsoft.com/office/drawing/2014/main" id="{778ABF48-8453-4F7B-A6E9-56B14CD602D8}"/>
              </a:ext>
            </a:extLst>
          </p:cNvPr>
          <p:cNvSpPr/>
          <p:nvPr/>
        </p:nvSpPr>
        <p:spPr>
          <a:xfrm>
            <a:off x="6862259" y="2611996"/>
            <a:ext cx="4953000" cy="2225033"/>
          </a:xfrm>
          <a:prstGeom prst="rect">
            <a:avLst/>
          </a:prstGeom>
        </p:spPr>
        <p:txBody>
          <a:bodyPr wrap="square">
            <a:spAutoFit/>
          </a:bodyPr>
          <a:lstStyle/>
          <a:p>
            <a:pPr algn="just">
              <a:lnSpc>
                <a:spcPct val="200000"/>
              </a:lnSpc>
              <a:buClr>
                <a:srgbClr val="0070C0"/>
              </a:buClr>
            </a:pPr>
            <a:r>
              <a:rPr lang="en-US" altLang="zh-CN" b="1" dirty="0">
                <a:solidFill>
                  <a:schemeClr val="bg1"/>
                </a:solidFill>
                <a:latin typeface="宋体" panose="02010600030101010101" pitchFamily="2" charset="-122"/>
                <a:ea typeface="宋体" panose="02010600030101010101" pitchFamily="2" charset="-122"/>
              </a:rPr>
              <a:t>2. </a:t>
            </a:r>
            <a:r>
              <a:rPr lang="zh-CN" altLang="en-US" b="1" dirty="0">
                <a:solidFill>
                  <a:schemeClr val="bg1"/>
                </a:solidFill>
                <a:latin typeface="宋体" panose="02010600030101010101" pitchFamily="2" charset="-122"/>
                <a:ea typeface="宋体" panose="02010600030101010101" pitchFamily="2" charset="-122"/>
              </a:rPr>
              <a:t>语音识别领域</a:t>
            </a:r>
          </a:p>
          <a:p>
            <a:pPr marL="342900" indent="-342900" algn="just">
              <a:lnSpc>
                <a:spcPct val="200000"/>
              </a:lnSpc>
              <a:buClr>
                <a:srgbClr val="0070C0"/>
              </a:buClr>
              <a:buFont typeface="Arial" panose="020B0604020202020204" pitchFamily="34" charset="0"/>
              <a:buChar char="•"/>
            </a:pPr>
            <a:r>
              <a:rPr lang="zh-CN" altLang="en-US" dirty="0">
                <a:solidFill>
                  <a:schemeClr val="bg1"/>
                </a:solidFill>
                <a:latin typeface="宋体" panose="02010600030101010101" pitchFamily="2" charset="-122"/>
                <a:ea typeface="宋体" panose="02010600030101010101" pitchFamily="2" charset="-122"/>
              </a:rPr>
              <a:t>语音识别：将语音识别为文字。</a:t>
            </a:r>
          </a:p>
          <a:p>
            <a:pPr marL="342900" indent="-342900" algn="just">
              <a:lnSpc>
                <a:spcPct val="200000"/>
              </a:lnSpc>
              <a:buClr>
                <a:srgbClr val="0070C0"/>
              </a:buClr>
              <a:buFont typeface="Arial" panose="020B0604020202020204" pitchFamily="34" charset="0"/>
              <a:buChar char="•"/>
            </a:pPr>
            <a:r>
              <a:rPr lang="zh-CN" altLang="en-US" dirty="0">
                <a:solidFill>
                  <a:schemeClr val="bg1"/>
                </a:solidFill>
                <a:latin typeface="宋体" panose="02010600030101010101" pitchFamily="2" charset="-122"/>
                <a:ea typeface="宋体" panose="02010600030101010101" pitchFamily="2" charset="-122"/>
              </a:rPr>
              <a:t>声纹识别：识别是哪个人的声音。</a:t>
            </a:r>
          </a:p>
          <a:p>
            <a:pPr marL="342900" indent="-342900" algn="just">
              <a:lnSpc>
                <a:spcPct val="200000"/>
              </a:lnSpc>
              <a:buClr>
                <a:srgbClr val="0070C0"/>
              </a:buClr>
              <a:buFont typeface="Arial" panose="020B0604020202020204" pitchFamily="34" charset="0"/>
              <a:buChar char="•"/>
            </a:pPr>
            <a:r>
              <a:rPr lang="zh-CN" altLang="en-US" dirty="0">
                <a:solidFill>
                  <a:schemeClr val="bg1"/>
                </a:solidFill>
                <a:latin typeface="宋体" panose="02010600030101010101" pitchFamily="2" charset="-122"/>
                <a:ea typeface="宋体" panose="02010600030101010101" pitchFamily="2" charset="-122"/>
              </a:rPr>
              <a:t>语音合成：根据文字合成特定人的语音。</a:t>
            </a:r>
            <a:endParaRPr lang="en-US" altLang="zh-CN" dirty="0">
              <a:solidFill>
                <a:schemeClr val="bg1"/>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342735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0" y="1892818"/>
            <a:ext cx="8815390" cy="4774682"/>
          </a:xfrm>
        </p:spPr>
        <p:txBody>
          <a:bodyPr>
            <a:normAutofit/>
          </a:bodyPr>
          <a:lstStyle/>
          <a:p>
            <a:pPr algn="just">
              <a:lnSpc>
                <a:spcPct val="200000"/>
              </a:lnSpc>
              <a:spcBef>
                <a:spcPts val="0"/>
              </a:spcBef>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什么是深度学习？</a:t>
            </a:r>
            <a:r>
              <a:rPr lang="en-US" altLang="zh-CN" sz="2000" b="1" dirty="0">
                <a:solidFill>
                  <a:schemeClr val="bg1"/>
                </a:solidFill>
                <a:latin typeface="宋体" panose="02010600030101010101" pitchFamily="2" charset="-122"/>
                <a:ea typeface="宋体" panose="02010600030101010101" pitchFamily="2" charset="-122"/>
              </a:rPr>
              <a:t>——</a:t>
            </a:r>
            <a:r>
              <a:rPr lang="zh-CN" altLang="en-US" sz="2000" b="1" dirty="0">
                <a:solidFill>
                  <a:schemeClr val="bg1"/>
                </a:solidFill>
                <a:latin typeface="宋体" panose="02010600030101010101" pitchFamily="2" charset="-122"/>
                <a:ea typeface="宋体" panose="02010600030101010101" pitchFamily="2" charset="-122"/>
              </a:rPr>
              <a:t> 深度学习的主要应用方向</a:t>
            </a:r>
          </a:p>
          <a:p>
            <a:pPr marL="0" indent="0" algn="just">
              <a:lnSpc>
                <a:spcPct val="150000"/>
              </a:lnSpc>
              <a:spcBef>
                <a:spcPts val="600"/>
              </a:spcBef>
              <a:buClr>
                <a:srgbClr val="0070C0"/>
              </a:buClr>
              <a:buNone/>
            </a:pPr>
            <a:r>
              <a:rPr lang="en-US" altLang="zh-CN" sz="1800" b="1" dirty="0">
                <a:solidFill>
                  <a:schemeClr val="bg1"/>
                </a:solidFill>
                <a:latin typeface="宋体" panose="02010600030101010101" pitchFamily="2" charset="-122"/>
                <a:ea typeface="宋体" panose="02010600030101010101" pitchFamily="2" charset="-122"/>
              </a:rPr>
              <a:t>3. </a:t>
            </a:r>
            <a:r>
              <a:rPr lang="zh-CN" altLang="en-US" sz="1800" b="1" dirty="0">
                <a:solidFill>
                  <a:schemeClr val="bg1"/>
                </a:solidFill>
                <a:latin typeface="宋体" panose="02010600030101010101" pitchFamily="2" charset="-122"/>
                <a:ea typeface="宋体" panose="02010600030101010101" pitchFamily="2" charset="-122"/>
              </a:rPr>
              <a:t>自然语言处理领域</a:t>
            </a:r>
          </a:p>
          <a:p>
            <a:pPr algn="just">
              <a:lnSpc>
                <a:spcPct val="150000"/>
              </a:lnSpc>
              <a:spcBef>
                <a:spcPts val="600"/>
              </a:spcBef>
              <a:buClr>
                <a:srgbClr val="0070C0"/>
              </a:buClr>
            </a:pPr>
            <a:r>
              <a:rPr lang="zh-CN" altLang="en-US" sz="1800" dirty="0">
                <a:solidFill>
                  <a:schemeClr val="bg1"/>
                </a:solidFill>
                <a:latin typeface="宋体" panose="02010600030101010101" pitchFamily="2" charset="-122"/>
                <a:ea typeface="宋体" panose="02010600030101010101" pitchFamily="2" charset="-122"/>
              </a:rPr>
              <a:t>语言模型：根据前一个单词预测下一个单词。</a:t>
            </a:r>
          </a:p>
          <a:p>
            <a:pPr algn="just">
              <a:lnSpc>
                <a:spcPct val="150000"/>
              </a:lnSpc>
              <a:spcBef>
                <a:spcPts val="600"/>
              </a:spcBef>
              <a:buClr>
                <a:srgbClr val="0070C0"/>
              </a:buClr>
            </a:pPr>
            <a:r>
              <a:rPr lang="zh-CN" altLang="en-US" sz="1800" dirty="0">
                <a:solidFill>
                  <a:schemeClr val="bg1"/>
                </a:solidFill>
                <a:latin typeface="宋体" panose="02010600030101010101" pitchFamily="2" charset="-122"/>
                <a:ea typeface="宋体" panose="02010600030101010101" pitchFamily="2" charset="-122"/>
              </a:rPr>
              <a:t>情感分析：分析文本体现的情感（正负向、正负中或多态度类型）。</a:t>
            </a:r>
          </a:p>
          <a:p>
            <a:pPr algn="just">
              <a:lnSpc>
                <a:spcPct val="150000"/>
              </a:lnSpc>
              <a:spcBef>
                <a:spcPts val="600"/>
              </a:spcBef>
              <a:buClr>
                <a:srgbClr val="0070C0"/>
              </a:buClr>
            </a:pPr>
            <a:r>
              <a:rPr lang="zh-CN" altLang="en-US" sz="1800" dirty="0">
                <a:solidFill>
                  <a:schemeClr val="bg1"/>
                </a:solidFill>
                <a:latin typeface="宋体" panose="02010600030101010101" pitchFamily="2" charset="-122"/>
                <a:ea typeface="宋体" panose="02010600030101010101" pitchFamily="2" charset="-122"/>
              </a:rPr>
              <a:t>神经机器翻译：基于统计语言模型的多语种互译。</a:t>
            </a:r>
          </a:p>
          <a:p>
            <a:pPr algn="just">
              <a:lnSpc>
                <a:spcPct val="150000"/>
              </a:lnSpc>
              <a:spcBef>
                <a:spcPts val="600"/>
              </a:spcBef>
              <a:buClr>
                <a:srgbClr val="0070C0"/>
              </a:buClr>
            </a:pPr>
            <a:r>
              <a:rPr lang="zh-CN" altLang="en-US" sz="1800" dirty="0">
                <a:solidFill>
                  <a:schemeClr val="bg1"/>
                </a:solidFill>
                <a:latin typeface="宋体" panose="02010600030101010101" pitchFamily="2" charset="-122"/>
                <a:ea typeface="宋体" panose="02010600030101010101" pitchFamily="2" charset="-122"/>
              </a:rPr>
              <a:t>神经自动摘要：根据文本自动生成摘要。</a:t>
            </a:r>
          </a:p>
          <a:p>
            <a:pPr algn="just">
              <a:lnSpc>
                <a:spcPct val="150000"/>
              </a:lnSpc>
              <a:spcBef>
                <a:spcPts val="600"/>
              </a:spcBef>
              <a:buClr>
                <a:srgbClr val="0070C0"/>
              </a:buClr>
            </a:pPr>
            <a:r>
              <a:rPr lang="zh-CN" altLang="en-US" sz="1800" dirty="0">
                <a:solidFill>
                  <a:schemeClr val="bg1"/>
                </a:solidFill>
                <a:latin typeface="宋体" panose="02010600030101010101" pitchFamily="2" charset="-122"/>
                <a:ea typeface="宋体" panose="02010600030101010101" pitchFamily="2" charset="-122"/>
              </a:rPr>
              <a:t>机器阅读理解：通过阅读文本回答问题、完成选择题或完型填空。</a:t>
            </a:r>
          </a:p>
          <a:p>
            <a:pPr algn="just">
              <a:lnSpc>
                <a:spcPct val="150000"/>
              </a:lnSpc>
              <a:spcBef>
                <a:spcPts val="600"/>
              </a:spcBef>
              <a:buClr>
                <a:srgbClr val="0070C0"/>
              </a:buClr>
            </a:pPr>
            <a:r>
              <a:rPr lang="zh-CN" altLang="en-US" sz="1800" dirty="0">
                <a:solidFill>
                  <a:schemeClr val="bg1"/>
                </a:solidFill>
                <a:latin typeface="宋体" panose="02010600030101010101" pitchFamily="2" charset="-122"/>
                <a:ea typeface="宋体" panose="02010600030101010101" pitchFamily="2" charset="-122"/>
              </a:rPr>
              <a:t>自然语言推理：根据一句话（前提）推理出另一句话（结论）。</a:t>
            </a: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一、人工智能的核心驱动力</a:t>
            </a:r>
          </a:p>
        </p:txBody>
      </p:sp>
      <p:sp>
        <p:nvSpPr>
          <p:cNvPr id="2" name="矩形 1">
            <a:extLst>
              <a:ext uri="{FF2B5EF4-FFF2-40B4-BE49-F238E27FC236}">
                <a16:creationId xmlns:a16="http://schemas.microsoft.com/office/drawing/2014/main" id="{7F53410D-56BB-4076-A090-D2E6541FEC9E}"/>
              </a:ext>
            </a:extLst>
          </p:cNvPr>
          <p:cNvSpPr/>
          <p:nvPr/>
        </p:nvSpPr>
        <p:spPr>
          <a:xfrm>
            <a:off x="935540" y="1333048"/>
            <a:ext cx="5444119" cy="559769"/>
          </a:xfrm>
          <a:prstGeom prst="rect">
            <a:avLst/>
          </a:prstGeom>
        </p:spPr>
        <p:txBody>
          <a:bodyPr wrap="non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（二）人工智能的“发动机”</a:t>
            </a:r>
            <a:r>
              <a:rPr lang="en-US" altLang="zh-CN" sz="2400" b="1" dirty="0">
                <a:solidFill>
                  <a:schemeClr val="bg1"/>
                </a:solidFill>
                <a:latin typeface="黑体" panose="02010609060101010101" pitchFamily="49" charset="-122"/>
                <a:ea typeface="黑体" panose="02010609060101010101" pitchFamily="49" charset="-122"/>
              </a:rPr>
              <a:t>——</a:t>
            </a:r>
            <a:r>
              <a:rPr lang="zh-CN" altLang="en-US" sz="2400" b="1" dirty="0">
                <a:solidFill>
                  <a:schemeClr val="bg1"/>
                </a:solidFill>
                <a:latin typeface="黑体" panose="02010609060101010101" pitchFamily="49" charset="-122"/>
                <a:ea typeface="黑体" panose="02010609060101010101" pitchFamily="49" charset="-122"/>
              </a:rPr>
              <a:t>算法</a:t>
            </a:r>
            <a:endParaRPr lang="en-US" altLang="zh-CN" sz="2400" b="1"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0232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1E8D10-3821-4129-811A-A1CF832EB299}"/>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黑体" panose="02010609060101010101" pitchFamily="49" charset="-122"/>
                <a:ea typeface="黑体" panose="02010609060101010101" pitchFamily="49" charset="-122"/>
              </a:rPr>
              <a:t>目 录</a:t>
            </a:r>
          </a:p>
        </p:txBody>
      </p:sp>
      <p:sp>
        <p:nvSpPr>
          <p:cNvPr id="3" name="内容占位符 2">
            <a:extLst>
              <a:ext uri="{FF2B5EF4-FFF2-40B4-BE49-F238E27FC236}">
                <a16:creationId xmlns:a16="http://schemas.microsoft.com/office/drawing/2014/main" id="{C6C37B67-86B5-4F3F-81B3-265FAA687115}"/>
              </a:ext>
            </a:extLst>
          </p:cNvPr>
          <p:cNvSpPr>
            <a:spLocks noGrp="1"/>
          </p:cNvSpPr>
          <p:nvPr>
            <p:ph idx="1"/>
          </p:nvPr>
        </p:nvSpPr>
        <p:spPr>
          <a:xfrm>
            <a:off x="1141412" y="1266133"/>
            <a:ext cx="9905999" cy="3909392"/>
          </a:xfrm>
        </p:spPr>
        <p:txBody>
          <a:bodyPr>
            <a:noAutofit/>
          </a:bodyPr>
          <a:lstStyle/>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教学目标</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教学要求</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内容概览</a:t>
            </a: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相关知识</a:t>
            </a:r>
          </a:p>
          <a:p>
            <a:pPr marL="457200" lvl="1" indent="0">
              <a:lnSpc>
                <a:spcPct val="150000"/>
              </a:lnSpc>
              <a:buNone/>
            </a:pPr>
            <a:r>
              <a:rPr lang="en-US" altLang="zh-CN" dirty="0">
                <a:solidFill>
                  <a:schemeClr val="bg2"/>
                </a:solidFill>
                <a:latin typeface="华文中宋" panose="02010600040101010101" pitchFamily="2" charset="-122"/>
                <a:ea typeface="华文中宋" panose="02010600040101010101" pitchFamily="2" charset="-122"/>
              </a:rPr>
              <a:t>2.1.1 </a:t>
            </a:r>
            <a:r>
              <a:rPr lang="zh-CN" altLang="en-US" dirty="0">
                <a:solidFill>
                  <a:schemeClr val="bg2"/>
                </a:solidFill>
                <a:latin typeface="华文中宋" panose="02010600040101010101" pitchFamily="2" charset="-122"/>
                <a:ea typeface="华文中宋" panose="02010600040101010101" pitchFamily="2" charset="-122"/>
              </a:rPr>
              <a:t>人工智能的核心驱动力	</a:t>
            </a:r>
          </a:p>
          <a:p>
            <a:pPr marL="457200" lvl="1" indent="0">
              <a:lnSpc>
                <a:spcPct val="150000"/>
              </a:lnSpc>
              <a:buNone/>
            </a:pPr>
            <a:r>
              <a:rPr lang="en-US" altLang="zh-CN" dirty="0">
                <a:solidFill>
                  <a:schemeClr val="bg2"/>
                </a:solidFill>
                <a:latin typeface="华文中宋" panose="02010600040101010101" pitchFamily="2" charset="-122"/>
                <a:ea typeface="华文中宋" panose="02010600040101010101" pitchFamily="2" charset="-122"/>
              </a:rPr>
              <a:t>2.1.2 </a:t>
            </a:r>
            <a:r>
              <a:rPr lang="zh-CN" altLang="en-US" dirty="0">
                <a:solidFill>
                  <a:schemeClr val="bg2"/>
                </a:solidFill>
                <a:latin typeface="华文中宋" panose="02010600040101010101" pitchFamily="2" charset="-122"/>
                <a:ea typeface="华文中宋" panose="02010600040101010101" pitchFamily="2" charset="-122"/>
              </a:rPr>
              <a:t>人工智能的其他支撑技术	</a:t>
            </a:r>
          </a:p>
          <a:p>
            <a:pPr marL="457200" lvl="1" indent="0">
              <a:lnSpc>
                <a:spcPct val="150000"/>
              </a:lnSpc>
              <a:buNone/>
            </a:pPr>
            <a:r>
              <a:rPr lang="en-US" altLang="zh-CN" dirty="0">
                <a:solidFill>
                  <a:schemeClr val="bg2"/>
                </a:solidFill>
                <a:latin typeface="华文中宋" panose="02010600040101010101" pitchFamily="2" charset="-122"/>
                <a:ea typeface="华文中宋" panose="02010600040101010101" pitchFamily="2" charset="-122"/>
              </a:rPr>
              <a:t>2.1.3 </a:t>
            </a:r>
            <a:r>
              <a:rPr lang="zh-CN" altLang="en-US" dirty="0">
                <a:solidFill>
                  <a:schemeClr val="bg2"/>
                </a:solidFill>
                <a:latin typeface="华文中宋" panose="02010600040101010101" pitchFamily="2" charset="-122"/>
                <a:ea typeface="华文中宋" panose="02010600040101010101" pitchFamily="2" charset="-122"/>
              </a:rPr>
              <a:t>了解人工智能的数据服务</a:t>
            </a:r>
            <a:r>
              <a:rPr lang="zh-CN" altLang="en-US" sz="1600" dirty="0">
                <a:solidFill>
                  <a:schemeClr val="bg2"/>
                </a:solidFill>
                <a:latin typeface="华文中宋" panose="02010600040101010101" pitchFamily="2" charset="-122"/>
                <a:ea typeface="华文中宋" panose="02010600040101010101" pitchFamily="2" charset="-122"/>
              </a:rPr>
              <a:t>	</a:t>
            </a: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练习与思考	</a:t>
            </a:r>
          </a:p>
        </p:txBody>
      </p:sp>
      <p:sp>
        <p:nvSpPr>
          <p:cNvPr id="4" name="标题 1">
            <a:extLst>
              <a:ext uri="{FF2B5EF4-FFF2-40B4-BE49-F238E27FC236}">
                <a16:creationId xmlns:a16="http://schemas.microsoft.com/office/drawing/2014/main" id="{BD9D5AF8-3526-42F1-8916-06319C6FB4C4}"/>
              </a:ext>
            </a:extLst>
          </p:cNvPr>
          <p:cNvSpPr txBox="1">
            <a:spLocks/>
          </p:cNvSpPr>
          <p:nvPr/>
        </p:nvSpPr>
        <p:spPr>
          <a:xfrm>
            <a:off x="8303729" y="2646644"/>
            <a:ext cx="3888271" cy="1478570"/>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4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4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项目二 认知人工智能</a:t>
            </a:r>
            <a:endParaRPr lang="en-US"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lnSpc>
                <a:spcPct val="100000"/>
              </a:lnSpc>
            </a:pP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的基础支撑</a:t>
            </a:r>
          </a:p>
        </p:txBody>
      </p:sp>
    </p:spTree>
    <p:extLst>
      <p:ext uri="{BB962C8B-B14F-4D97-AF65-F5344CB8AC3E}">
        <p14:creationId xmlns:p14="http://schemas.microsoft.com/office/powerpoint/2010/main" val="3255788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0" y="1994418"/>
            <a:ext cx="10212390" cy="4774682"/>
          </a:xfrm>
        </p:spPr>
        <p:txBody>
          <a:bodyPr>
            <a:noAutofit/>
          </a:bodyPr>
          <a:lstStyle/>
          <a:p>
            <a:pPr algn="just">
              <a:lnSpc>
                <a:spcPct val="150000"/>
              </a:lnSpc>
              <a:spcBef>
                <a:spcPts val="0"/>
              </a:spcBef>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认识数据对人工智能的重要性</a:t>
            </a:r>
          </a:p>
          <a:p>
            <a:pPr marL="0" indent="0" algn="just">
              <a:lnSpc>
                <a:spcPct val="150000"/>
              </a:lnSpc>
              <a:spcBef>
                <a:spcPts val="0"/>
              </a:spcBef>
              <a:buClr>
                <a:srgbClr val="0070C0"/>
              </a:buClr>
              <a:buNone/>
            </a:pPr>
            <a:r>
              <a:rPr lang="zh-CN" altLang="en-US" sz="2000" dirty="0">
                <a:solidFill>
                  <a:schemeClr val="bg1"/>
                </a:solidFill>
                <a:latin typeface="宋体" panose="02010600030101010101" pitchFamily="2" charset="-122"/>
                <a:ea typeface="宋体" panose="02010600030101010101" pitchFamily="2" charset="-122"/>
              </a:rPr>
              <a:t>数据集的丰富性和大规模性对算法训练尤为重要。实现精准视觉识别的第一步，就是获取海量而优质的应用场景数据。</a:t>
            </a:r>
          </a:p>
          <a:p>
            <a:pPr marL="0" indent="0" algn="just">
              <a:lnSpc>
                <a:spcPct val="150000"/>
              </a:lnSpc>
              <a:spcBef>
                <a:spcPts val="0"/>
              </a:spcBef>
              <a:buClr>
                <a:srgbClr val="0070C0"/>
              </a:buClr>
              <a:buNone/>
            </a:pPr>
            <a:r>
              <a:rPr lang="zh-CN" altLang="en-US" sz="2000" dirty="0">
                <a:solidFill>
                  <a:schemeClr val="bg1"/>
                </a:solidFill>
                <a:latin typeface="宋体" panose="02010600030101010101" pitchFamily="2" charset="-122"/>
                <a:ea typeface="宋体" panose="02010600030101010101" pitchFamily="2" charset="-122"/>
              </a:rPr>
              <a:t>以人脸识别为例，训练该算法模型的图片数据量至少应为百万级别。</a:t>
            </a:r>
            <a:endParaRPr lang="en-US" altLang="zh-CN" sz="2000" dirty="0">
              <a:solidFill>
                <a:schemeClr val="bg1"/>
              </a:solidFill>
              <a:latin typeface="宋体" panose="02010600030101010101" pitchFamily="2" charset="-122"/>
              <a:ea typeface="宋体" panose="02010600030101010101" pitchFamily="2" charset="-122"/>
            </a:endParaRPr>
          </a:p>
          <a:p>
            <a:pPr algn="just">
              <a:lnSpc>
                <a:spcPct val="150000"/>
              </a:lnSpc>
              <a:spcBef>
                <a:spcPts val="0"/>
              </a:spcBef>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大数据的来源</a:t>
            </a:r>
          </a:p>
          <a:p>
            <a:pPr algn="just">
              <a:lnSpc>
                <a:spcPct val="150000"/>
              </a:lnSpc>
              <a:spcBef>
                <a:spcPts val="0"/>
              </a:spcBef>
              <a:buClr>
                <a:srgbClr val="0070C0"/>
              </a:buClr>
            </a:pPr>
            <a:r>
              <a:rPr lang="zh-CN" altLang="en-US" sz="1700" i="1" dirty="0">
                <a:solidFill>
                  <a:srgbClr val="0070C0"/>
                </a:solidFill>
                <a:latin typeface="宋体" panose="02010600030101010101" pitchFamily="2" charset="-122"/>
                <a:ea typeface="宋体" panose="02010600030101010101" pitchFamily="2" charset="-122"/>
              </a:rPr>
              <a:t>社交网络用户数据       </a:t>
            </a:r>
            <a:r>
              <a:rPr lang="en-US" altLang="zh-CN" sz="1700" i="1" dirty="0">
                <a:solidFill>
                  <a:srgbClr val="0070C0"/>
                </a:solidFill>
                <a:latin typeface="宋体" panose="02010600030101010101" pitchFamily="2" charset="-122"/>
                <a:ea typeface="宋体" panose="02010600030101010101" pitchFamily="2" charset="-122"/>
              </a:rPr>
              <a:t>·</a:t>
            </a:r>
            <a:r>
              <a:rPr lang="zh-CN" altLang="en-US" sz="1700" i="1" dirty="0">
                <a:solidFill>
                  <a:srgbClr val="0070C0"/>
                </a:solidFill>
                <a:latin typeface="宋体" panose="02010600030101010101" pitchFamily="2" charset="-122"/>
                <a:ea typeface="宋体" panose="02010600030101010101" pitchFamily="2" charset="-122"/>
              </a:rPr>
              <a:t>科学仪器获取数据       </a:t>
            </a:r>
            <a:r>
              <a:rPr lang="en-US" altLang="zh-CN" sz="1700" i="1" dirty="0">
                <a:solidFill>
                  <a:srgbClr val="0070C0"/>
                </a:solidFill>
                <a:latin typeface="宋体" panose="02010600030101010101" pitchFamily="2" charset="-122"/>
                <a:ea typeface="宋体" panose="02010600030101010101" pitchFamily="2" charset="-122"/>
              </a:rPr>
              <a:t>·</a:t>
            </a:r>
            <a:r>
              <a:rPr lang="zh-CN" altLang="en-US" sz="1700" i="1" dirty="0">
                <a:solidFill>
                  <a:srgbClr val="0070C0"/>
                </a:solidFill>
                <a:latin typeface="宋体" panose="02010600030101010101" pitchFamily="2" charset="-122"/>
                <a:ea typeface="宋体" panose="02010600030101010101" pitchFamily="2" charset="-122"/>
              </a:rPr>
              <a:t>移动通信记录数据    </a:t>
            </a:r>
            <a:endParaRPr lang="en-US" altLang="zh-CN" sz="1700" i="1" dirty="0">
              <a:solidFill>
                <a:srgbClr val="0070C0"/>
              </a:solidFill>
              <a:latin typeface="宋体" panose="02010600030101010101" pitchFamily="2" charset="-122"/>
              <a:ea typeface="宋体" panose="02010600030101010101" pitchFamily="2" charset="-122"/>
            </a:endParaRPr>
          </a:p>
          <a:p>
            <a:pPr algn="just">
              <a:lnSpc>
                <a:spcPct val="150000"/>
              </a:lnSpc>
              <a:spcBef>
                <a:spcPts val="0"/>
              </a:spcBef>
              <a:buClr>
                <a:srgbClr val="0070C0"/>
              </a:buClr>
            </a:pPr>
            <a:r>
              <a:rPr lang="zh-CN" altLang="en-US" sz="1700" i="1" dirty="0">
                <a:solidFill>
                  <a:srgbClr val="0070C0"/>
                </a:solidFill>
                <a:latin typeface="宋体" panose="02010600030101010101" pitchFamily="2" charset="-122"/>
                <a:ea typeface="宋体" panose="02010600030101010101" pitchFamily="2" charset="-122"/>
              </a:rPr>
              <a:t>传感器检测数据         </a:t>
            </a:r>
            <a:r>
              <a:rPr lang="en-US" altLang="zh-CN" sz="1700" i="1" dirty="0">
                <a:solidFill>
                  <a:srgbClr val="0070C0"/>
                </a:solidFill>
                <a:latin typeface="宋体" panose="02010600030101010101" pitchFamily="2" charset="-122"/>
                <a:ea typeface="宋体" panose="02010600030101010101" pitchFamily="2" charset="-122"/>
              </a:rPr>
              <a:t>·</a:t>
            </a:r>
            <a:r>
              <a:rPr lang="zh-CN" altLang="en-US" sz="1700" i="1" dirty="0">
                <a:solidFill>
                  <a:srgbClr val="0070C0"/>
                </a:solidFill>
                <a:latin typeface="宋体" panose="02010600030101010101" pitchFamily="2" charset="-122"/>
                <a:ea typeface="宋体" panose="02010600030101010101" pitchFamily="2" charset="-122"/>
              </a:rPr>
              <a:t>飞机飞行记录数据  </a:t>
            </a:r>
          </a:p>
          <a:p>
            <a:pPr algn="just">
              <a:lnSpc>
                <a:spcPct val="150000"/>
              </a:lnSpc>
              <a:spcBef>
                <a:spcPts val="0"/>
              </a:spcBef>
              <a:buClr>
                <a:srgbClr val="0070C0"/>
              </a:buClr>
            </a:pPr>
            <a:r>
              <a:rPr lang="zh-CN" altLang="en-US" sz="1700" i="1" dirty="0">
                <a:solidFill>
                  <a:srgbClr val="0070C0"/>
                </a:solidFill>
                <a:latin typeface="宋体" panose="02010600030101010101" pitchFamily="2" charset="-122"/>
                <a:ea typeface="宋体" panose="02010600030101010101" pitchFamily="2" charset="-122"/>
              </a:rPr>
              <a:t>医疗数据：放射影像数据，疾病数据      </a:t>
            </a:r>
            <a:r>
              <a:rPr lang="en-US" altLang="zh-CN" sz="1700" i="1" dirty="0">
                <a:solidFill>
                  <a:srgbClr val="0070C0"/>
                </a:solidFill>
                <a:latin typeface="宋体" panose="02010600030101010101" pitchFamily="2" charset="-122"/>
                <a:ea typeface="宋体" panose="02010600030101010101" pitchFamily="2" charset="-122"/>
              </a:rPr>
              <a:t>·</a:t>
            </a:r>
            <a:r>
              <a:rPr lang="zh-CN" altLang="en-US" sz="1700" i="1" dirty="0">
                <a:solidFill>
                  <a:srgbClr val="0070C0"/>
                </a:solidFill>
                <a:latin typeface="宋体" panose="02010600030101010101" pitchFamily="2" charset="-122"/>
                <a:ea typeface="宋体" panose="02010600030101010101" pitchFamily="2" charset="-122"/>
              </a:rPr>
              <a:t>商务数据：刷卡消费数据，网购交易数据</a:t>
            </a:r>
          </a:p>
          <a:p>
            <a:pPr marL="0" indent="0" algn="just">
              <a:lnSpc>
                <a:spcPct val="150000"/>
              </a:lnSpc>
              <a:spcBef>
                <a:spcPts val="0"/>
              </a:spcBef>
              <a:buClr>
                <a:srgbClr val="0070C0"/>
              </a:buClr>
              <a:buNone/>
            </a:pPr>
            <a:r>
              <a:rPr lang="zh-CN" altLang="en-US" sz="2000" dirty="0">
                <a:solidFill>
                  <a:schemeClr val="bg1"/>
                </a:solidFill>
                <a:latin typeface="宋体" panose="02010600030101010101" pitchFamily="2" charset="-122"/>
                <a:ea typeface="宋体" panose="02010600030101010101" pitchFamily="2" charset="-122"/>
              </a:rPr>
              <a:t>信息量越来越大、维度越来越多，从图像、声音等媒体数据，到动作、姿态、轨迹等人类行为数据，再到地理位置、天气等环境数据</a:t>
            </a:r>
            <a:r>
              <a:rPr lang="en-US" altLang="zh-CN" sz="2000" dirty="0">
                <a:solidFill>
                  <a:schemeClr val="bg1"/>
                </a:solidFill>
                <a:latin typeface="宋体" panose="02010600030101010101" pitchFamily="2" charset="-122"/>
                <a:ea typeface="宋体" panose="02010600030101010101" pitchFamily="2" charset="-122"/>
              </a:rPr>
              <a:t>……</a:t>
            </a:r>
            <a:endParaRPr lang="zh-CN" altLang="en-US" sz="2000" dirty="0">
              <a:solidFill>
                <a:schemeClr val="bg1"/>
              </a:solidFill>
              <a:latin typeface="宋体" panose="02010600030101010101" pitchFamily="2" charset="-122"/>
              <a:ea typeface="宋体" panose="02010600030101010101" pitchFamily="2" charset="-122"/>
            </a:endParaRP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一、人工智能的核心驱动力</a:t>
            </a:r>
          </a:p>
        </p:txBody>
      </p:sp>
      <p:sp>
        <p:nvSpPr>
          <p:cNvPr id="2" name="矩形 1">
            <a:extLst>
              <a:ext uri="{FF2B5EF4-FFF2-40B4-BE49-F238E27FC236}">
                <a16:creationId xmlns:a16="http://schemas.microsoft.com/office/drawing/2014/main" id="{7F53410D-56BB-4076-A090-D2E6541FEC9E}"/>
              </a:ext>
            </a:extLst>
          </p:cNvPr>
          <p:cNvSpPr/>
          <p:nvPr/>
        </p:nvSpPr>
        <p:spPr>
          <a:xfrm>
            <a:off x="1090230" y="1333048"/>
            <a:ext cx="5134739" cy="559769"/>
          </a:xfrm>
          <a:prstGeom prst="rect">
            <a:avLst/>
          </a:prstGeom>
        </p:spPr>
        <p:txBody>
          <a:bodyPr wrap="non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（三）人工智能的“燃料”</a:t>
            </a:r>
            <a:r>
              <a:rPr lang="en-US" altLang="zh-CN" sz="2400" b="1" dirty="0">
                <a:solidFill>
                  <a:schemeClr val="bg1"/>
                </a:solidFill>
                <a:latin typeface="黑体" panose="02010609060101010101" pitchFamily="49" charset="-122"/>
                <a:ea typeface="黑体" panose="02010609060101010101" pitchFamily="49" charset="-122"/>
              </a:rPr>
              <a:t>——</a:t>
            </a:r>
            <a:r>
              <a:rPr lang="zh-CN" altLang="en-US" sz="2400" b="1" dirty="0">
                <a:solidFill>
                  <a:schemeClr val="bg1"/>
                </a:solidFill>
                <a:latin typeface="黑体" panose="02010609060101010101" pitchFamily="49" charset="-122"/>
                <a:ea typeface="黑体" panose="02010609060101010101" pitchFamily="49" charset="-122"/>
              </a:rPr>
              <a:t>数据</a:t>
            </a:r>
            <a:endParaRPr lang="en-US" altLang="zh-CN" sz="2400" b="1"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4364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0" y="1994418"/>
            <a:ext cx="10212390" cy="4076182"/>
          </a:xfrm>
        </p:spPr>
        <p:txBody>
          <a:bodyPr>
            <a:noAutofit/>
          </a:bodyPr>
          <a:lstStyle/>
          <a:p>
            <a:pPr algn="just">
              <a:lnSpc>
                <a:spcPct val="150000"/>
              </a:lnSpc>
              <a:spcBef>
                <a:spcPts val="600"/>
              </a:spcBef>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大数据的特点</a:t>
            </a:r>
          </a:p>
          <a:p>
            <a:pPr lvl="1" algn="just">
              <a:lnSpc>
                <a:spcPct val="150000"/>
              </a:lnSpc>
              <a:spcBef>
                <a:spcPts val="600"/>
              </a:spcBef>
              <a:buClr>
                <a:srgbClr val="0070C0"/>
              </a:buClr>
            </a:pPr>
            <a:r>
              <a:rPr lang="zh-CN" altLang="en-US" sz="1800" dirty="0">
                <a:solidFill>
                  <a:schemeClr val="bg1"/>
                </a:solidFill>
                <a:latin typeface="宋体" panose="02010600030101010101" pitchFamily="2" charset="-122"/>
                <a:ea typeface="宋体" panose="02010600030101010101" pitchFamily="2" charset="-122"/>
              </a:rPr>
              <a:t>规模性（</a:t>
            </a:r>
            <a:r>
              <a:rPr lang="en-US" altLang="zh-CN" sz="1800" dirty="0">
                <a:solidFill>
                  <a:schemeClr val="bg1"/>
                </a:solidFill>
                <a:latin typeface="宋体" panose="02010600030101010101" pitchFamily="2" charset="-122"/>
                <a:ea typeface="宋体" panose="02010600030101010101" pitchFamily="2" charset="-122"/>
              </a:rPr>
              <a:t>Volume</a:t>
            </a:r>
            <a:r>
              <a:rPr lang="zh-CN" altLang="en-US" sz="1800" dirty="0">
                <a:solidFill>
                  <a:schemeClr val="bg1"/>
                </a:solidFill>
                <a:latin typeface="宋体" panose="02010600030101010101" pitchFamily="2" charset="-122"/>
                <a:ea typeface="宋体" panose="02010600030101010101" pitchFamily="2" charset="-122"/>
              </a:rPr>
              <a:t>，耗费大量存储、计算资源）；</a:t>
            </a:r>
          </a:p>
          <a:p>
            <a:pPr lvl="1" algn="just">
              <a:lnSpc>
                <a:spcPct val="150000"/>
              </a:lnSpc>
              <a:spcBef>
                <a:spcPts val="600"/>
              </a:spcBef>
              <a:buClr>
                <a:srgbClr val="0070C0"/>
              </a:buClr>
            </a:pPr>
            <a:r>
              <a:rPr lang="zh-CN" altLang="en-US" sz="1800" dirty="0">
                <a:solidFill>
                  <a:schemeClr val="bg1"/>
                </a:solidFill>
                <a:latin typeface="宋体" panose="02010600030101010101" pitchFamily="2" charset="-122"/>
                <a:ea typeface="宋体" panose="02010600030101010101" pitchFamily="2" charset="-122"/>
              </a:rPr>
              <a:t>高速性（</a:t>
            </a:r>
            <a:r>
              <a:rPr lang="en-US" altLang="zh-CN" sz="1800" dirty="0">
                <a:solidFill>
                  <a:schemeClr val="bg1"/>
                </a:solidFill>
                <a:latin typeface="宋体" panose="02010600030101010101" pitchFamily="2" charset="-122"/>
                <a:ea typeface="宋体" panose="02010600030101010101" pitchFamily="2" charset="-122"/>
              </a:rPr>
              <a:t>Velocity</a:t>
            </a:r>
            <a:r>
              <a:rPr lang="zh-CN" altLang="en-US" sz="1800" dirty="0">
                <a:solidFill>
                  <a:schemeClr val="bg1"/>
                </a:solidFill>
                <a:latin typeface="宋体" panose="02010600030101010101" pitchFamily="2" charset="-122"/>
                <a:ea typeface="宋体" panose="02010600030101010101" pitchFamily="2" charset="-122"/>
              </a:rPr>
              <a:t>，增长迅速、急需实时处理）；</a:t>
            </a:r>
          </a:p>
          <a:p>
            <a:pPr lvl="1" algn="just">
              <a:lnSpc>
                <a:spcPct val="150000"/>
              </a:lnSpc>
              <a:spcBef>
                <a:spcPts val="600"/>
              </a:spcBef>
              <a:buClr>
                <a:srgbClr val="0070C0"/>
              </a:buClr>
            </a:pPr>
            <a:r>
              <a:rPr lang="zh-CN" altLang="en-US" sz="1800" dirty="0">
                <a:solidFill>
                  <a:schemeClr val="bg1"/>
                </a:solidFill>
                <a:latin typeface="宋体" panose="02010600030101010101" pitchFamily="2" charset="-122"/>
                <a:ea typeface="宋体" panose="02010600030101010101" pitchFamily="2" charset="-122"/>
              </a:rPr>
              <a:t>多样性（</a:t>
            </a:r>
            <a:r>
              <a:rPr lang="en-US" altLang="zh-CN" sz="1800" dirty="0">
                <a:solidFill>
                  <a:schemeClr val="bg1"/>
                </a:solidFill>
                <a:latin typeface="宋体" panose="02010600030101010101" pitchFamily="2" charset="-122"/>
                <a:ea typeface="宋体" panose="02010600030101010101" pitchFamily="2" charset="-122"/>
              </a:rPr>
              <a:t>Variety</a:t>
            </a:r>
            <a:r>
              <a:rPr lang="zh-CN" altLang="en-US" sz="1800" dirty="0">
                <a:solidFill>
                  <a:schemeClr val="bg1"/>
                </a:solidFill>
                <a:latin typeface="宋体" panose="02010600030101010101" pitchFamily="2" charset="-122"/>
                <a:ea typeface="宋体" panose="02010600030101010101" pitchFamily="2" charset="-122"/>
              </a:rPr>
              <a:t>，来源广泛、形式多样）；</a:t>
            </a:r>
          </a:p>
          <a:p>
            <a:pPr lvl="1" algn="just">
              <a:lnSpc>
                <a:spcPct val="150000"/>
              </a:lnSpc>
              <a:spcBef>
                <a:spcPts val="600"/>
              </a:spcBef>
              <a:buClr>
                <a:srgbClr val="0070C0"/>
              </a:buClr>
            </a:pPr>
            <a:r>
              <a:rPr lang="zh-CN" altLang="en-US" sz="1800" dirty="0">
                <a:solidFill>
                  <a:schemeClr val="bg1"/>
                </a:solidFill>
                <a:latin typeface="宋体" panose="02010600030101010101" pitchFamily="2" charset="-122"/>
                <a:ea typeface="宋体" panose="02010600030101010101" pitchFamily="2" charset="-122"/>
              </a:rPr>
              <a:t>价值稀疏性（</a:t>
            </a:r>
            <a:r>
              <a:rPr lang="en-US" altLang="zh-CN" sz="1800" dirty="0">
                <a:solidFill>
                  <a:schemeClr val="bg1"/>
                </a:solidFill>
                <a:latin typeface="宋体" panose="02010600030101010101" pitchFamily="2" charset="-122"/>
                <a:ea typeface="宋体" panose="02010600030101010101" pitchFamily="2" charset="-122"/>
              </a:rPr>
              <a:t>Value</a:t>
            </a:r>
            <a:r>
              <a:rPr lang="zh-CN" altLang="en-US" sz="1800" dirty="0">
                <a:solidFill>
                  <a:schemeClr val="bg1"/>
                </a:solidFill>
                <a:latin typeface="宋体" panose="02010600030101010101" pitchFamily="2" charset="-122"/>
                <a:ea typeface="宋体" panose="02010600030101010101" pitchFamily="2" charset="-122"/>
              </a:rPr>
              <a:t>，价值总量大、知识密度低）。</a:t>
            </a:r>
            <a:endParaRPr lang="en-US" altLang="zh-CN" sz="1800" dirty="0">
              <a:solidFill>
                <a:schemeClr val="bg1"/>
              </a:solidFill>
              <a:latin typeface="宋体" panose="02010600030101010101" pitchFamily="2" charset="-122"/>
              <a:ea typeface="宋体" panose="02010600030101010101" pitchFamily="2" charset="-122"/>
            </a:endParaRPr>
          </a:p>
          <a:p>
            <a:pPr algn="just">
              <a:lnSpc>
                <a:spcPct val="150000"/>
              </a:lnSpc>
              <a:spcBef>
                <a:spcPts val="600"/>
              </a:spcBef>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大数据与人工智能的关系</a:t>
            </a:r>
            <a:endParaRPr lang="en-US" altLang="zh-CN" sz="2000" b="1" dirty="0">
              <a:solidFill>
                <a:schemeClr val="bg1"/>
              </a:solidFill>
              <a:latin typeface="宋体" panose="02010600030101010101" pitchFamily="2" charset="-122"/>
              <a:ea typeface="宋体" panose="02010600030101010101" pitchFamily="2" charset="-122"/>
            </a:endParaRPr>
          </a:p>
          <a:p>
            <a:pPr lvl="1" algn="just">
              <a:lnSpc>
                <a:spcPct val="150000"/>
              </a:lnSpc>
              <a:spcBef>
                <a:spcPts val="600"/>
              </a:spcBef>
              <a:buClr>
                <a:srgbClr val="0070C0"/>
              </a:buClr>
            </a:pPr>
            <a:r>
              <a:rPr lang="zh-CN" altLang="en-US" sz="1800" dirty="0">
                <a:solidFill>
                  <a:schemeClr val="bg1"/>
                </a:solidFill>
                <a:latin typeface="宋体" panose="02010600030101010101" pitchFamily="2" charset="-122"/>
                <a:ea typeface="宋体" panose="02010600030101010101" pitchFamily="2" charset="-122"/>
              </a:rPr>
              <a:t>一方面，大数据要求人工智能不断提高其计算能力；</a:t>
            </a:r>
          </a:p>
          <a:p>
            <a:pPr lvl="1" algn="just">
              <a:lnSpc>
                <a:spcPct val="150000"/>
              </a:lnSpc>
              <a:spcBef>
                <a:spcPts val="600"/>
              </a:spcBef>
              <a:buClr>
                <a:srgbClr val="0070C0"/>
              </a:buClr>
            </a:pPr>
            <a:r>
              <a:rPr lang="zh-CN" altLang="en-US" sz="1800" dirty="0">
                <a:solidFill>
                  <a:schemeClr val="bg1"/>
                </a:solidFill>
                <a:latin typeface="宋体" panose="02010600030101010101" pitchFamily="2" charset="-122"/>
                <a:ea typeface="宋体" panose="02010600030101010101" pitchFamily="2" charset="-122"/>
              </a:rPr>
              <a:t>另一方面，大数据也在不断地训练着人工智能，使结果更加精准。</a:t>
            </a: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一、人工智能的核心驱动力</a:t>
            </a:r>
          </a:p>
        </p:txBody>
      </p:sp>
      <p:sp>
        <p:nvSpPr>
          <p:cNvPr id="2" name="矩形 1">
            <a:extLst>
              <a:ext uri="{FF2B5EF4-FFF2-40B4-BE49-F238E27FC236}">
                <a16:creationId xmlns:a16="http://schemas.microsoft.com/office/drawing/2014/main" id="{7F53410D-56BB-4076-A090-D2E6541FEC9E}"/>
              </a:ext>
            </a:extLst>
          </p:cNvPr>
          <p:cNvSpPr/>
          <p:nvPr/>
        </p:nvSpPr>
        <p:spPr>
          <a:xfrm>
            <a:off x="1090230" y="1333048"/>
            <a:ext cx="5134739" cy="559769"/>
          </a:xfrm>
          <a:prstGeom prst="rect">
            <a:avLst/>
          </a:prstGeom>
        </p:spPr>
        <p:txBody>
          <a:bodyPr wrap="non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（三）人工智能的“燃料”</a:t>
            </a:r>
            <a:r>
              <a:rPr lang="en-US" altLang="zh-CN" sz="2400" b="1" dirty="0">
                <a:solidFill>
                  <a:schemeClr val="bg1"/>
                </a:solidFill>
                <a:latin typeface="黑体" panose="02010609060101010101" pitchFamily="49" charset="-122"/>
                <a:ea typeface="黑体" panose="02010609060101010101" pitchFamily="49" charset="-122"/>
              </a:rPr>
              <a:t>——</a:t>
            </a:r>
            <a:r>
              <a:rPr lang="zh-CN" altLang="en-US" sz="2400" b="1" dirty="0">
                <a:solidFill>
                  <a:schemeClr val="bg1"/>
                </a:solidFill>
                <a:latin typeface="黑体" panose="02010609060101010101" pitchFamily="49" charset="-122"/>
                <a:ea typeface="黑体" panose="02010609060101010101" pitchFamily="49" charset="-122"/>
              </a:rPr>
              <a:t>数据</a:t>
            </a:r>
            <a:endParaRPr lang="en-US" altLang="zh-CN" sz="2400" b="1"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426818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281110" y="2184918"/>
            <a:ext cx="9539290" cy="2768082"/>
          </a:xfrm>
          <a:ln w="19050">
            <a:solidFill>
              <a:srgbClr val="66CCFF"/>
            </a:solidFill>
          </a:ln>
        </p:spPr>
        <p:txBody>
          <a:bodyPr>
            <a:noAutofit/>
          </a:bodyPr>
          <a:lstStyle/>
          <a:p>
            <a:pPr marL="0" indent="0" algn="just">
              <a:lnSpc>
                <a:spcPct val="200000"/>
              </a:lnSpc>
              <a:spcBef>
                <a:spcPts val="0"/>
              </a:spcBef>
              <a:buClr>
                <a:srgbClr val="0070C0"/>
              </a:buClr>
              <a:buNone/>
            </a:pPr>
            <a:r>
              <a:rPr lang="zh-CN" altLang="en-US" sz="2000" dirty="0">
                <a:solidFill>
                  <a:schemeClr val="bg1"/>
                </a:solidFill>
                <a:latin typeface="宋体" panose="02010600030101010101" pitchFamily="2" charset="-122"/>
                <a:ea typeface="宋体" panose="02010600030101010101" pitchFamily="2" charset="-122"/>
              </a:rPr>
              <a:t>没有数据的人工智能是无法前行的。情景驱动的人工智能应用，对企业的数据处理能力提出迫切要求。企业不仅需要采集数据，还需要利用深度学习将这些数据转化为人工智能的“知识”。在每一个转化环节，都需要能读懂和识别数据背后信息的“</a:t>
            </a:r>
            <a:r>
              <a:rPr lang="en-US" altLang="zh-CN" sz="2000" dirty="0">
                <a:solidFill>
                  <a:schemeClr val="bg1"/>
                </a:solidFill>
                <a:latin typeface="宋体" panose="02010600030101010101" pitchFamily="2" charset="-122"/>
                <a:ea typeface="宋体" panose="02010600030101010101" pitchFamily="2" charset="-122"/>
              </a:rPr>
              <a:t>AI+</a:t>
            </a:r>
            <a:r>
              <a:rPr lang="zh-CN" altLang="en-US" sz="2000" dirty="0">
                <a:solidFill>
                  <a:schemeClr val="bg1"/>
                </a:solidFill>
                <a:latin typeface="宋体" panose="02010600030101010101" pitchFamily="2" charset="-122"/>
                <a:ea typeface="宋体" panose="02010600030101010101" pitchFamily="2" charset="-122"/>
              </a:rPr>
              <a:t>专业”应用人才。</a:t>
            </a: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一、人工智能的核心驱动力</a:t>
            </a:r>
          </a:p>
        </p:txBody>
      </p:sp>
      <p:sp>
        <p:nvSpPr>
          <p:cNvPr id="2" name="矩形 1">
            <a:extLst>
              <a:ext uri="{FF2B5EF4-FFF2-40B4-BE49-F238E27FC236}">
                <a16:creationId xmlns:a16="http://schemas.microsoft.com/office/drawing/2014/main" id="{7F53410D-56BB-4076-A090-D2E6541FEC9E}"/>
              </a:ext>
            </a:extLst>
          </p:cNvPr>
          <p:cNvSpPr/>
          <p:nvPr/>
        </p:nvSpPr>
        <p:spPr>
          <a:xfrm>
            <a:off x="1141410" y="1434649"/>
            <a:ext cx="803425" cy="559769"/>
          </a:xfrm>
          <a:prstGeom prst="rect">
            <a:avLst/>
          </a:prstGeom>
        </p:spPr>
        <p:txBody>
          <a:bodyPr wrap="non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总结</a:t>
            </a:r>
            <a:endParaRPr lang="en-US" altLang="zh-CN" sz="2400" b="1"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25957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1" y="1950260"/>
            <a:ext cx="5678489" cy="4679139"/>
          </a:xfrm>
        </p:spPr>
        <p:txBody>
          <a:bodyPr>
            <a:normAutofit/>
          </a:bodyPr>
          <a:lstStyle/>
          <a:p>
            <a:pPr algn="just">
              <a:lnSpc>
                <a:spcPct val="150000"/>
              </a:lnSpc>
              <a:spcBef>
                <a:spcPts val="0"/>
              </a:spcBef>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什么是物联网？</a:t>
            </a:r>
            <a:endParaRPr lang="en-US" altLang="zh-CN" sz="2000" b="1" dirty="0">
              <a:solidFill>
                <a:schemeClr val="bg1"/>
              </a:solidFill>
              <a:latin typeface="宋体" panose="02010600030101010101" pitchFamily="2" charset="-122"/>
              <a:ea typeface="宋体" panose="02010600030101010101" pitchFamily="2" charset="-122"/>
            </a:endParaRPr>
          </a:p>
          <a:p>
            <a:pPr marL="0" indent="0" algn="just">
              <a:lnSpc>
                <a:spcPct val="150000"/>
              </a:lnSpc>
              <a:spcBef>
                <a:spcPts val="0"/>
              </a:spcBef>
              <a:buClr>
                <a:srgbClr val="0070C0"/>
              </a:buClr>
              <a:buNone/>
            </a:pPr>
            <a:r>
              <a:rPr lang="zh-CN" altLang="en-US" sz="1900" b="1" dirty="0">
                <a:solidFill>
                  <a:schemeClr val="bg1"/>
                </a:solidFill>
                <a:latin typeface="宋体" panose="02010600030101010101" pitchFamily="2" charset="-122"/>
                <a:ea typeface="宋体" panose="02010600030101010101" pitchFamily="2" charset="-122"/>
              </a:rPr>
              <a:t>狭义：</a:t>
            </a:r>
            <a:r>
              <a:rPr lang="zh-CN" altLang="en-US" sz="1900" dirty="0">
                <a:solidFill>
                  <a:schemeClr val="bg1"/>
                </a:solidFill>
                <a:latin typeface="宋体" panose="02010600030101010101" pitchFamily="2" charset="-122"/>
                <a:ea typeface="宋体" panose="02010600030101010101" pitchFamily="2" charset="-122"/>
              </a:rPr>
              <a:t>指通过信息传感设备按约定的协议把任何物品与互联网连接起来进行信息交换，以实现智能化识别、定位、跟踪、监控和管理的一种网络。这些传感设备包括：射频识别</a:t>
            </a:r>
            <a:r>
              <a:rPr lang="en-US" altLang="zh-CN" sz="1900" dirty="0">
                <a:solidFill>
                  <a:schemeClr val="bg1"/>
                </a:solidFill>
                <a:latin typeface="宋体" panose="02010600030101010101" pitchFamily="2" charset="-122"/>
                <a:ea typeface="宋体" panose="02010600030101010101" pitchFamily="2" charset="-122"/>
              </a:rPr>
              <a:t>(RFID)</a:t>
            </a:r>
            <a:r>
              <a:rPr lang="zh-CN" altLang="en-US" sz="1900" dirty="0">
                <a:solidFill>
                  <a:schemeClr val="bg1"/>
                </a:solidFill>
                <a:latin typeface="宋体" panose="02010600030101010101" pitchFamily="2" charset="-122"/>
                <a:ea typeface="宋体" panose="02010600030101010101" pitchFamily="2" charset="-122"/>
              </a:rPr>
              <a:t>、红外线感应器、全球定位系统、激光扫描器、气体感应器等。</a:t>
            </a:r>
          </a:p>
          <a:p>
            <a:pPr marL="0" indent="0" algn="just">
              <a:lnSpc>
                <a:spcPct val="150000"/>
              </a:lnSpc>
              <a:spcBef>
                <a:spcPts val="0"/>
              </a:spcBef>
              <a:buClr>
                <a:srgbClr val="0070C0"/>
              </a:buClr>
              <a:buNone/>
            </a:pPr>
            <a:r>
              <a:rPr lang="zh-CN" altLang="en-US" sz="1900" b="1" dirty="0">
                <a:solidFill>
                  <a:schemeClr val="bg1"/>
                </a:solidFill>
                <a:latin typeface="宋体" panose="02010600030101010101" pitchFamily="2" charset="-122"/>
                <a:ea typeface="宋体" panose="02010600030101010101" pitchFamily="2" charset="-122"/>
              </a:rPr>
              <a:t>广义：</a:t>
            </a:r>
            <a:r>
              <a:rPr lang="zh-CN" altLang="en-US" sz="1900" dirty="0">
                <a:solidFill>
                  <a:schemeClr val="bg1"/>
                </a:solidFill>
                <a:latin typeface="宋体" panose="02010600030101010101" pitchFamily="2" charset="-122"/>
                <a:ea typeface="宋体" panose="02010600030101010101" pitchFamily="2" charset="-122"/>
              </a:rPr>
              <a:t>打造“物物相连的互联网”，指通过多种信息技术的结合，实现物体与物体之间、环境以及状态信息之间实时的共享，以及智能化的收集、传递、处理、执行。</a:t>
            </a:r>
            <a:endParaRPr lang="en-US" altLang="zh-CN" sz="1900" dirty="0">
              <a:solidFill>
                <a:schemeClr val="bg1"/>
              </a:solidFill>
              <a:latin typeface="宋体" panose="02010600030101010101" pitchFamily="2" charset="-122"/>
              <a:ea typeface="宋体" panose="02010600030101010101" pitchFamily="2" charset="-122"/>
            </a:endParaRP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二、人工智能的其他支撑技术</a:t>
            </a:r>
          </a:p>
        </p:txBody>
      </p:sp>
      <p:sp>
        <p:nvSpPr>
          <p:cNvPr id="2" name="矩形 1">
            <a:extLst>
              <a:ext uri="{FF2B5EF4-FFF2-40B4-BE49-F238E27FC236}">
                <a16:creationId xmlns:a16="http://schemas.microsoft.com/office/drawing/2014/main" id="{7F53410D-56BB-4076-A090-D2E6541FEC9E}"/>
              </a:ext>
            </a:extLst>
          </p:cNvPr>
          <p:cNvSpPr/>
          <p:nvPr/>
        </p:nvSpPr>
        <p:spPr>
          <a:xfrm>
            <a:off x="889000" y="1333048"/>
            <a:ext cx="4564123" cy="559769"/>
          </a:xfrm>
          <a:prstGeom prst="rect">
            <a:avLst/>
          </a:prstGeom>
        </p:spPr>
        <p:txBody>
          <a:bodyPr wrap="squar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（一）认知物联网和</a:t>
            </a:r>
            <a:r>
              <a:rPr lang="en-US" altLang="zh-CN" sz="2400" b="1" dirty="0" err="1">
                <a:solidFill>
                  <a:schemeClr val="bg1"/>
                </a:solidFill>
                <a:latin typeface="黑体" panose="02010609060101010101" pitchFamily="49" charset="-122"/>
                <a:ea typeface="黑体" panose="02010609060101010101" pitchFamily="49" charset="-122"/>
              </a:rPr>
              <a:t>AIoT</a:t>
            </a:r>
            <a:endParaRPr lang="en-US" altLang="zh-CN" sz="2400" b="1" dirty="0">
              <a:solidFill>
                <a:schemeClr val="bg1"/>
              </a:solidFill>
              <a:latin typeface="黑体" panose="02010609060101010101" pitchFamily="49" charset="-122"/>
              <a:ea typeface="黑体" panose="02010609060101010101" pitchFamily="49" charset="-122"/>
            </a:endParaRPr>
          </a:p>
        </p:txBody>
      </p:sp>
      <p:pic>
        <p:nvPicPr>
          <p:cNvPr id="5" name="图片 4">
            <a:extLst>
              <a:ext uri="{FF2B5EF4-FFF2-40B4-BE49-F238E27FC236}">
                <a16:creationId xmlns:a16="http://schemas.microsoft.com/office/drawing/2014/main" id="{A99938D5-B295-44A0-B265-E9B6F95EB16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7005637" y="2320779"/>
            <a:ext cx="4429125" cy="3422015"/>
          </a:xfrm>
          <a:prstGeom prst="rect">
            <a:avLst/>
          </a:prstGeom>
          <a:noFill/>
          <a:ln>
            <a:noFill/>
          </a:ln>
        </p:spPr>
      </p:pic>
    </p:spTree>
    <p:extLst>
      <p:ext uri="{BB962C8B-B14F-4D97-AF65-F5344CB8AC3E}">
        <p14:creationId xmlns:p14="http://schemas.microsoft.com/office/powerpoint/2010/main" val="3876270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0" y="1950260"/>
            <a:ext cx="10174289" cy="4907740"/>
          </a:xfrm>
        </p:spPr>
        <p:txBody>
          <a:bodyPr>
            <a:normAutofit/>
          </a:bodyPr>
          <a:lstStyle/>
          <a:p>
            <a:pPr algn="just">
              <a:lnSpc>
                <a:spcPct val="200000"/>
              </a:lnSpc>
              <a:spcBef>
                <a:spcPts val="0"/>
              </a:spcBef>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物联网与人工智能有什么关系？什么是</a:t>
            </a:r>
            <a:r>
              <a:rPr lang="en-US" altLang="zh-CN" sz="2000" b="1" dirty="0" err="1">
                <a:solidFill>
                  <a:schemeClr val="bg1"/>
                </a:solidFill>
                <a:latin typeface="宋体" panose="02010600030101010101" pitchFamily="2" charset="-122"/>
                <a:ea typeface="宋体" panose="02010600030101010101" pitchFamily="2" charset="-122"/>
              </a:rPr>
              <a:t>AIoT</a:t>
            </a:r>
            <a:r>
              <a:rPr lang="zh-CN" altLang="en-US" sz="2000" b="1" dirty="0">
                <a:solidFill>
                  <a:schemeClr val="bg1"/>
                </a:solidFill>
                <a:latin typeface="宋体" panose="02010600030101010101" pitchFamily="2" charset="-122"/>
                <a:ea typeface="宋体" panose="02010600030101010101" pitchFamily="2" charset="-122"/>
              </a:rPr>
              <a:t>？</a:t>
            </a:r>
            <a:endParaRPr lang="en-US" altLang="zh-CN" sz="2000" b="1" dirty="0">
              <a:solidFill>
                <a:schemeClr val="bg1"/>
              </a:solidFill>
              <a:latin typeface="宋体" panose="02010600030101010101" pitchFamily="2" charset="-122"/>
              <a:ea typeface="宋体" panose="02010600030101010101" pitchFamily="2" charset="-122"/>
            </a:endParaRPr>
          </a:p>
          <a:p>
            <a:pPr algn="just">
              <a:lnSpc>
                <a:spcPct val="150000"/>
              </a:lnSpc>
              <a:spcBef>
                <a:spcPts val="0"/>
              </a:spcBef>
              <a:spcAft>
                <a:spcPts val="1200"/>
              </a:spcAft>
              <a:buClr>
                <a:srgbClr val="0070C0"/>
              </a:buClr>
            </a:pPr>
            <a:r>
              <a:rPr lang="zh-CN" altLang="en-US" sz="2000" dirty="0">
                <a:solidFill>
                  <a:schemeClr val="bg1"/>
                </a:solidFill>
                <a:latin typeface="宋体" panose="02010600030101010101" pitchFamily="2" charset="-122"/>
                <a:ea typeface="宋体" panose="02010600030101010101" pitchFamily="2" charset="-122"/>
              </a:rPr>
              <a:t>“</a:t>
            </a:r>
            <a:r>
              <a:rPr lang="en-US" altLang="zh-CN" sz="2000" dirty="0" err="1">
                <a:solidFill>
                  <a:schemeClr val="bg1"/>
                </a:solidFill>
                <a:latin typeface="宋体" panose="02010600030101010101" pitchFamily="2" charset="-122"/>
                <a:ea typeface="宋体" panose="02010600030101010101" pitchFamily="2" charset="-122"/>
              </a:rPr>
              <a:t>AIoT</a:t>
            </a:r>
            <a:r>
              <a:rPr lang="en-US" altLang="zh-CN" sz="2000" dirty="0">
                <a:solidFill>
                  <a:schemeClr val="bg1"/>
                </a:solidFill>
                <a:latin typeface="宋体" panose="02010600030101010101" pitchFamily="2" charset="-122"/>
                <a:ea typeface="宋体" panose="02010600030101010101" pitchFamily="2" charset="-122"/>
              </a:rPr>
              <a:t>”</a:t>
            </a:r>
            <a:r>
              <a:rPr lang="zh-CN" altLang="en-US" sz="2000" dirty="0">
                <a:solidFill>
                  <a:schemeClr val="bg1"/>
                </a:solidFill>
                <a:latin typeface="宋体" panose="02010600030101010101" pitchFamily="2" charset="-122"/>
                <a:ea typeface="宋体" panose="02010600030101010101" pitchFamily="2" charset="-122"/>
              </a:rPr>
              <a:t>即“</a:t>
            </a:r>
            <a:r>
              <a:rPr lang="en-US" altLang="zh-CN" sz="2000" dirty="0" err="1">
                <a:solidFill>
                  <a:schemeClr val="bg1"/>
                </a:solidFill>
                <a:latin typeface="宋体" panose="02010600030101010101" pitchFamily="2" charset="-122"/>
                <a:ea typeface="宋体" panose="02010600030101010101" pitchFamily="2" charset="-122"/>
              </a:rPr>
              <a:t>AI+IoT</a:t>
            </a:r>
            <a:r>
              <a:rPr lang="en-US" altLang="zh-CN" sz="2000" dirty="0">
                <a:solidFill>
                  <a:schemeClr val="bg1"/>
                </a:solidFill>
                <a:latin typeface="宋体" panose="02010600030101010101" pitchFamily="2" charset="-122"/>
                <a:ea typeface="宋体" panose="02010600030101010101" pitchFamily="2" charset="-122"/>
              </a:rPr>
              <a:t>”</a:t>
            </a:r>
            <a:r>
              <a:rPr lang="zh-CN" altLang="en-US" sz="2000" dirty="0">
                <a:solidFill>
                  <a:schemeClr val="bg1"/>
                </a:solidFill>
                <a:latin typeface="宋体" panose="02010600030101010101" pitchFamily="2" charset="-122"/>
                <a:ea typeface="宋体" panose="02010600030101010101" pitchFamily="2" charset="-122"/>
              </a:rPr>
              <a:t>，指的是人工智能技术与物联网在实际行业应用中的落地融合。</a:t>
            </a:r>
          </a:p>
          <a:p>
            <a:pPr algn="just">
              <a:lnSpc>
                <a:spcPct val="150000"/>
              </a:lnSpc>
              <a:spcBef>
                <a:spcPts val="0"/>
              </a:spcBef>
              <a:spcAft>
                <a:spcPts val="1200"/>
              </a:spcAft>
              <a:buClr>
                <a:srgbClr val="0070C0"/>
              </a:buClr>
            </a:pPr>
            <a:r>
              <a:rPr lang="zh-CN" altLang="en-US" sz="2000" dirty="0">
                <a:solidFill>
                  <a:schemeClr val="bg1"/>
                </a:solidFill>
                <a:latin typeface="宋体" panose="02010600030101010101" pitchFamily="2" charset="-122"/>
                <a:ea typeface="宋体" panose="02010600030101010101" pitchFamily="2" charset="-122"/>
              </a:rPr>
              <a:t>物联网的最终目的是要解决具体场景的实际应用，赋予物联网一个“大脑”；</a:t>
            </a:r>
            <a:r>
              <a:rPr lang="en-US" altLang="zh-CN" sz="2000" dirty="0">
                <a:solidFill>
                  <a:schemeClr val="bg1"/>
                </a:solidFill>
                <a:latin typeface="宋体" panose="02010600030101010101" pitchFamily="2" charset="-122"/>
                <a:ea typeface="宋体" panose="02010600030101010101" pitchFamily="2" charset="-122"/>
              </a:rPr>
              <a:t>AI</a:t>
            </a:r>
            <a:r>
              <a:rPr lang="zh-CN" altLang="en-US" sz="2000" dirty="0">
                <a:solidFill>
                  <a:schemeClr val="bg1"/>
                </a:solidFill>
                <a:latin typeface="宋体" panose="02010600030101010101" pitchFamily="2" charset="-122"/>
                <a:ea typeface="宋体" panose="02010600030101010101" pitchFamily="2" charset="-122"/>
              </a:rPr>
              <a:t>通过对历史和实时数据的深度学习，能够更准确的判断用户习惯，使设备做出符合用户预期的行为，变得更加智能。</a:t>
            </a:r>
            <a:endParaRPr lang="en-US" altLang="zh-CN" sz="2000" dirty="0">
              <a:solidFill>
                <a:schemeClr val="bg1"/>
              </a:solidFill>
              <a:latin typeface="宋体" panose="02010600030101010101" pitchFamily="2" charset="-122"/>
              <a:ea typeface="宋体" panose="02010600030101010101" pitchFamily="2" charset="-122"/>
            </a:endParaRPr>
          </a:p>
          <a:p>
            <a:pPr algn="just">
              <a:lnSpc>
                <a:spcPct val="150000"/>
              </a:lnSpc>
              <a:spcBef>
                <a:spcPts val="0"/>
              </a:spcBef>
              <a:spcAft>
                <a:spcPts val="1200"/>
              </a:spcAft>
              <a:buClr>
                <a:srgbClr val="0070C0"/>
              </a:buClr>
            </a:pPr>
            <a:r>
              <a:rPr lang="zh-CN" altLang="en-US" sz="2000" dirty="0">
                <a:solidFill>
                  <a:schemeClr val="bg1"/>
                </a:solidFill>
                <a:latin typeface="宋体" panose="02010600030101010101" pitchFamily="2" charset="-122"/>
                <a:ea typeface="宋体" panose="02010600030101010101" pitchFamily="2" charset="-122"/>
              </a:rPr>
              <a:t>人工智能也需要物联网这个重要的平台来完成落地应用。</a:t>
            </a:r>
            <a:r>
              <a:rPr lang="en-US" altLang="zh-CN" sz="2000" dirty="0">
                <a:solidFill>
                  <a:schemeClr val="bg1"/>
                </a:solidFill>
                <a:latin typeface="宋体" panose="02010600030101010101" pitchFamily="2" charset="-122"/>
                <a:ea typeface="宋体" panose="02010600030101010101" pitchFamily="2" charset="-122"/>
              </a:rPr>
              <a:t>AI</a:t>
            </a:r>
            <a:r>
              <a:rPr lang="zh-CN" altLang="en-US" sz="2000" dirty="0">
                <a:solidFill>
                  <a:schemeClr val="bg1"/>
                </a:solidFill>
                <a:latin typeface="宋体" panose="02010600030101010101" pitchFamily="2" charset="-122"/>
                <a:ea typeface="宋体" panose="02010600030101010101" pitchFamily="2" charset="-122"/>
              </a:rPr>
              <a:t>的数据只有</a:t>
            </a:r>
            <a:r>
              <a:rPr lang="en-US" altLang="zh-CN" sz="2000" dirty="0">
                <a:solidFill>
                  <a:schemeClr val="bg1"/>
                </a:solidFill>
                <a:latin typeface="宋体" panose="02010600030101010101" pitchFamily="2" charset="-122"/>
                <a:ea typeface="宋体" panose="02010600030101010101" pitchFamily="2" charset="-122"/>
              </a:rPr>
              <a:t>IoT</a:t>
            </a:r>
            <a:r>
              <a:rPr lang="zh-CN" altLang="en-US" sz="2000" dirty="0">
                <a:solidFill>
                  <a:schemeClr val="bg1"/>
                </a:solidFill>
                <a:latin typeface="宋体" panose="02010600030101010101" pitchFamily="2" charset="-122"/>
                <a:ea typeface="宋体" panose="02010600030101010101" pitchFamily="2" charset="-122"/>
              </a:rPr>
              <a:t>能够源源不断的提供，</a:t>
            </a:r>
            <a:r>
              <a:rPr lang="en-US" altLang="zh-CN" sz="2000" dirty="0">
                <a:solidFill>
                  <a:schemeClr val="bg1"/>
                </a:solidFill>
                <a:latin typeface="宋体" panose="02010600030101010101" pitchFamily="2" charset="-122"/>
                <a:ea typeface="宋体" panose="02010600030101010101" pitchFamily="2" charset="-122"/>
              </a:rPr>
              <a:t>IoT</a:t>
            </a:r>
            <a:r>
              <a:rPr lang="zh-CN" altLang="en-US" sz="2000" dirty="0">
                <a:solidFill>
                  <a:schemeClr val="bg1"/>
                </a:solidFill>
                <a:latin typeface="宋体" panose="02010600030101010101" pitchFamily="2" charset="-122"/>
                <a:ea typeface="宋体" panose="02010600030101010101" pitchFamily="2" charset="-122"/>
              </a:rPr>
              <a:t>提供的海量庞杂的数据可以让</a:t>
            </a:r>
            <a:r>
              <a:rPr lang="en-US" altLang="zh-CN" sz="2000" dirty="0">
                <a:solidFill>
                  <a:schemeClr val="bg1"/>
                </a:solidFill>
                <a:latin typeface="宋体" panose="02010600030101010101" pitchFamily="2" charset="-122"/>
                <a:ea typeface="宋体" panose="02010600030101010101" pitchFamily="2" charset="-122"/>
              </a:rPr>
              <a:t>AI</a:t>
            </a:r>
            <a:r>
              <a:rPr lang="zh-CN" altLang="en-US" sz="2000" dirty="0">
                <a:solidFill>
                  <a:schemeClr val="bg1"/>
                </a:solidFill>
                <a:latin typeface="宋体" panose="02010600030101010101" pitchFamily="2" charset="-122"/>
                <a:ea typeface="宋体" panose="02010600030101010101" pitchFamily="2" charset="-122"/>
              </a:rPr>
              <a:t>快速的获取知识，不断训练。</a:t>
            </a:r>
          </a:p>
          <a:p>
            <a:pPr marL="0" indent="0" algn="just">
              <a:lnSpc>
                <a:spcPct val="200000"/>
              </a:lnSpc>
              <a:spcBef>
                <a:spcPts val="0"/>
              </a:spcBef>
              <a:buClr>
                <a:srgbClr val="0070C0"/>
              </a:buClr>
              <a:buNone/>
            </a:pPr>
            <a:endParaRPr lang="en-US" altLang="zh-CN" sz="1900" dirty="0">
              <a:solidFill>
                <a:schemeClr val="bg1"/>
              </a:solidFill>
              <a:latin typeface="宋体" panose="02010600030101010101" pitchFamily="2" charset="-122"/>
              <a:ea typeface="宋体" panose="02010600030101010101" pitchFamily="2" charset="-122"/>
            </a:endParaRP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二、人工智能的其他支撑技术</a:t>
            </a:r>
          </a:p>
        </p:txBody>
      </p:sp>
      <p:sp>
        <p:nvSpPr>
          <p:cNvPr id="2" name="矩形 1">
            <a:extLst>
              <a:ext uri="{FF2B5EF4-FFF2-40B4-BE49-F238E27FC236}">
                <a16:creationId xmlns:a16="http://schemas.microsoft.com/office/drawing/2014/main" id="{7F53410D-56BB-4076-A090-D2E6541FEC9E}"/>
              </a:ext>
            </a:extLst>
          </p:cNvPr>
          <p:cNvSpPr/>
          <p:nvPr/>
        </p:nvSpPr>
        <p:spPr>
          <a:xfrm>
            <a:off x="889000" y="1333048"/>
            <a:ext cx="4564123" cy="559769"/>
          </a:xfrm>
          <a:prstGeom prst="rect">
            <a:avLst/>
          </a:prstGeom>
        </p:spPr>
        <p:txBody>
          <a:bodyPr wrap="squar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（一）认知物联网和</a:t>
            </a:r>
            <a:r>
              <a:rPr lang="en-US" altLang="zh-CN" sz="2400" b="1" dirty="0" err="1">
                <a:solidFill>
                  <a:schemeClr val="bg1"/>
                </a:solidFill>
                <a:latin typeface="黑体" panose="02010609060101010101" pitchFamily="49" charset="-122"/>
                <a:ea typeface="黑体" panose="02010609060101010101" pitchFamily="49" charset="-122"/>
              </a:rPr>
              <a:t>AIoT</a:t>
            </a:r>
            <a:endParaRPr lang="en-US" altLang="zh-CN" sz="2400" b="1"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42352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1" y="1950260"/>
            <a:ext cx="9905998" cy="4679139"/>
          </a:xfrm>
        </p:spPr>
        <p:txBody>
          <a:bodyPr>
            <a:normAutofit/>
          </a:bodyPr>
          <a:lstStyle/>
          <a:p>
            <a:pPr algn="just">
              <a:lnSpc>
                <a:spcPct val="200000"/>
              </a:lnSpc>
              <a:spcBef>
                <a:spcPts val="0"/>
              </a:spcBef>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物联网与人工智能有什么关系？什么是</a:t>
            </a:r>
            <a:r>
              <a:rPr lang="en-US" altLang="zh-CN" sz="2000" b="1" dirty="0" err="1">
                <a:solidFill>
                  <a:schemeClr val="bg1"/>
                </a:solidFill>
                <a:latin typeface="宋体" panose="02010600030101010101" pitchFamily="2" charset="-122"/>
                <a:ea typeface="宋体" panose="02010600030101010101" pitchFamily="2" charset="-122"/>
              </a:rPr>
              <a:t>AIoT</a:t>
            </a:r>
            <a:r>
              <a:rPr lang="zh-CN" altLang="en-US" sz="2000" b="1" dirty="0">
                <a:solidFill>
                  <a:schemeClr val="bg1"/>
                </a:solidFill>
                <a:latin typeface="宋体" panose="02010600030101010101" pitchFamily="2" charset="-122"/>
                <a:ea typeface="宋体" panose="02010600030101010101" pitchFamily="2" charset="-122"/>
              </a:rPr>
              <a:t>？</a:t>
            </a:r>
            <a:endParaRPr lang="en-US" altLang="zh-CN" sz="2000" b="1" dirty="0">
              <a:solidFill>
                <a:schemeClr val="bg1"/>
              </a:solidFill>
              <a:latin typeface="宋体" panose="02010600030101010101" pitchFamily="2" charset="-122"/>
              <a:ea typeface="宋体" panose="02010600030101010101" pitchFamily="2" charset="-122"/>
            </a:endParaRP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二、人工智能的其他支撑技术</a:t>
            </a:r>
          </a:p>
        </p:txBody>
      </p:sp>
      <p:sp>
        <p:nvSpPr>
          <p:cNvPr id="2" name="矩形 1">
            <a:extLst>
              <a:ext uri="{FF2B5EF4-FFF2-40B4-BE49-F238E27FC236}">
                <a16:creationId xmlns:a16="http://schemas.microsoft.com/office/drawing/2014/main" id="{7F53410D-56BB-4076-A090-D2E6541FEC9E}"/>
              </a:ext>
            </a:extLst>
          </p:cNvPr>
          <p:cNvSpPr/>
          <p:nvPr/>
        </p:nvSpPr>
        <p:spPr>
          <a:xfrm>
            <a:off x="889000" y="1333048"/>
            <a:ext cx="4564123" cy="559769"/>
          </a:xfrm>
          <a:prstGeom prst="rect">
            <a:avLst/>
          </a:prstGeom>
        </p:spPr>
        <p:txBody>
          <a:bodyPr wrap="squar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（一）认知物联网和</a:t>
            </a:r>
            <a:r>
              <a:rPr lang="en-US" altLang="zh-CN" sz="2400" b="1" dirty="0" err="1">
                <a:solidFill>
                  <a:schemeClr val="bg1"/>
                </a:solidFill>
                <a:latin typeface="黑体" panose="02010609060101010101" pitchFamily="49" charset="-122"/>
                <a:ea typeface="黑体" panose="02010609060101010101" pitchFamily="49" charset="-122"/>
              </a:rPr>
              <a:t>AIoT</a:t>
            </a:r>
            <a:endParaRPr lang="en-US" altLang="zh-CN" sz="2400" b="1" dirty="0">
              <a:solidFill>
                <a:schemeClr val="bg1"/>
              </a:solidFill>
              <a:latin typeface="黑体" panose="02010609060101010101" pitchFamily="49" charset="-122"/>
              <a:ea typeface="黑体" panose="02010609060101010101" pitchFamily="49" charset="-122"/>
            </a:endParaRPr>
          </a:p>
        </p:txBody>
      </p:sp>
      <p:pic>
        <p:nvPicPr>
          <p:cNvPr id="5" name="图片 4">
            <a:extLst>
              <a:ext uri="{FF2B5EF4-FFF2-40B4-BE49-F238E27FC236}">
                <a16:creationId xmlns:a16="http://schemas.microsoft.com/office/drawing/2014/main" id="{C6A19CD7-26D8-4AAD-A52E-8B5373C0B174}"/>
              </a:ext>
            </a:extLst>
          </p:cNvPr>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4089400" y="2745921"/>
            <a:ext cx="6958009" cy="3489906"/>
          </a:xfrm>
          <a:prstGeom prst="rect">
            <a:avLst/>
          </a:prstGeom>
          <a:noFill/>
          <a:ln>
            <a:noFill/>
          </a:ln>
        </p:spPr>
      </p:pic>
      <p:sp>
        <p:nvSpPr>
          <p:cNvPr id="6" name="矩形 5">
            <a:extLst>
              <a:ext uri="{FF2B5EF4-FFF2-40B4-BE49-F238E27FC236}">
                <a16:creationId xmlns:a16="http://schemas.microsoft.com/office/drawing/2014/main" id="{723C446A-601F-43FA-8B30-63AFDEEA7F90}"/>
              </a:ext>
            </a:extLst>
          </p:cNvPr>
          <p:cNvSpPr/>
          <p:nvPr/>
        </p:nvSpPr>
        <p:spPr>
          <a:xfrm>
            <a:off x="1141411" y="2745921"/>
            <a:ext cx="2517779" cy="3077574"/>
          </a:xfrm>
          <a:prstGeom prst="rect">
            <a:avLst/>
          </a:prstGeom>
        </p:spPr>
        <p:txBody>
          <a:bodyPr wrap="square">
            <a:spAutoFit/>
          </a:bodyPr>
          <a:lstStyle/>
          <a:p>
            <a:pPr algn="just">
              <a:lnSpc>
                <a:spcPct val="200000"/>
              </a:lnSpc>
              <a:buClr>
                <a:srgbClr val="0070C0"/>
              </a:buClr>
            </a:pPr>
            <a:r>
              <a:rPr lang="zh-CN" altLang="en-US" sz="2000" dirty="0">
                <a:solidFill>
                  <a:schemeClr val="bg1"/>
                </a:solidFill>
              </a:rPr>
              <a:t>因此只有两者结合才能发挥出更大的作用，把应用边界不断拓展，这也是产业互联网发展的核心诉求之一。</a:t>
            </a:r>
            <a:endParaRPr lang="en-US" altLang="zh-CN" sz="2000" dirty="0">
              <a:solidFill>
                <a:schemeClr val="bg1"/>
              </a:solidFill>
            </a:endParaRPr>
          </a:p>
        </p:txBody>
      </p:sp>
    </p:spTree>
    <p:extLst>
      <p:ext uri="{BB962C8B-B14F-4D97-AF65-F5344CB8AC3E}">
        <p14:creationId xmlns:p14="http://schemas.microsoft.com/office/powerpoint/2010/main" val="3678235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1" y="1950260"/>
            <a:ext cx="9905998" cy="4679139"/>
          </a:xfrm>
        </p:spPr>
        <p:txBody>
          <a:bodyPr>
            <a:normAutofit/>
          </a:bodyPr>
          <a:lstStyle/>
          <a:p>
            <a:pPr algn="just">
              <a:lnSpc>
                <a:spcPct val="200000"/>
              </a:lnSpc>
              <a:spcBef>
                <a:spcPts val="0"/>
              </a:spcBef>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什么是云计算</a:t>
            </a:r>
            <a:endParaRPr lang="en-US" altLang="zh-CN" sz="2000" b="1" dirty="0">
              <a:solidFill>
                <a:schemeClr val="bg1"/>
              </a:solidFill>
              <a:latin typeface="宋体" panose="02010600030101010101" pitchFamily="2" charset="-122"/>
              <a:ea typeface="宋体" panose="02010600030101010101" pitchFamily="2" charset="-122"/>
            </a:endParaRP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二、人工智能的其他支撑技术</a:t>
            </a:r>
          </a:p>
        </p:txBody>
      </p:sp>
      <p:sp>
        <p:nvSpPr>
          <p:cNvPr id="2" name="矩形 1">
            <a:extLst>
              <a:ext uri="{FF2B5EF4-FFF2-40B4-BE49-F238E27FC236}">
                <a16:creationId xmlns:a16="http://schemas.microsoft.com/office/drawing/2014/main" id="{7F53410D-56BB-4076-A090-D2E6541FEC9E}"/>
              </a:ext>
            </a:extLst>
          </p:cNvPr>
          <p:cNvSpPr/>
          <p:nvPr/>
        </p:nvSpPr>
        <p:spPr>
          <a:xfrm>
            <a:off x="889000" y="1333048"/>
            <a:ext cx="4564123" cy="559769"/>
          </a:xfrm>
          <a:prstGeom prst="rect">
            <a:avLst/>
          </a:prstGeom>
        </p:spPr>
        <p:txBody>
          <a:bodyPr wrap="squar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（二）了解云计算</a:t>
            </a:r>
            <a:endParaRPr lang="en-US" altLang="zh-CN" sz="2400" b="1" dirty="0">
              <a:solidFill>
                <a:schemeClr val="bg1"/>
              </a:solidFill>
              <a:latin typeface="黑体" panose="02010609060101010101" pitchFamily="49" charset="-122"/>
              <a:ea typeface="黑体" panose="02010609060101010101" pitchFamily="49" charset="-122"/>
            </a:endParaRPr>
          </a:p>
        </p:txBody>
      </p:sp>
      <p:sp>
        <p:nvSpPr>
          <p:cNvPr id="6" name="矩形 5">
            <a:extLst>
              <a:ext uri="{FF2B5EF4-FFF2-40B4-BE49-F238E27FC236}">
                <a16:creationId xmlns:a16="http://schemas.microsoft.com/office/drawing/2014/main" id="{723C446A-601F-43FA-8B30-63AFDEEA7F90}"/>
              </a:ext>
            </a:extLst>
          </p:cNvPr>
          <p:cNvSpPr/>
          <p:nvPr/>
        </p:nvSpPr>
        <p:spPr>
          <a:xfrm>
            <a:off x="1141411" y="2593521"/>
            <a:ext cx="5183189" cy="3731599"/>
          </a:xfrm>
          <a:prstGeom prst="rect">
            <a:avLst/>
          </a:prstGeom>
        </p:spPr>
        <p:txBody>
          <a:bodyPr wrap="square">
            <a:spAutoFit/>
          </a:bodyPr>
          <a:lstStyle/>
          <a:p>
            <a:pPr algn="just">
              <a:lnSpc>
                <a:spcPct val="150000"/>
              </a:lnSpc>
              <a:buClr>
                <a:srgbClr val="0070C0"/>
              </a:buClr>
            </a:pPr>
            <a:r>
              <a:rPr lang="zh-CN" altLang="en-US" sz="2000" dirty="0">
                <a:solidFill>
                  <a:schemeClr val="bg1"/>
                </a:solidFill>
              </a:rPr>
              <a:t>从广义上说，计算资源的共享池叫做“云”。</a:t>
            </a:r>
          </a:p>
          <a:p>
            <a:pPr algn="just">
              <a:lnSpc>
                <a:spcPct val="150000"/>
              </a:lnSpc>
              <a:buClr>
                <a:srgbClr val="0070C0"/>
              </a:buClr>
            </a:pPr>
            <a:r>
              <a:rPr lang="zh-CN" altLang="en-US" sz="2000" dirty="0">
                <a:solidFill>
                  <a:schemeClr val="bg1"/>
                </a:solidFill>
              </a:rPr>
              <a:t>其实质是一个网络，云计算把许多计算资源集合起来，通过软件实现自动化管理，只需要很少的人参与，就能让资源被快速提供。</a:t>
            </a:r>
          </a:p>
          <a:p>
            <a:pPr algn="just">
              <a:lnSpc>
                <a:spcPct val="150000"/>
              </a:lnSpc>
              <a:buClr>
                <a:srgbClr val="0070C0"/>
              </a:buClr>
            </a:pPr>
            <a:r>
              <a:rPr lang="zh-CN" altLang="en-US" sz="2000" dirty="0">
                <a:solidFill>
                  <a:schemeClr val="bg1"/>
                </a:solidFill>
              </a:rPr>
              <a:t>核心概念就是以互联网为中心，在网站上提供快速且安全的云计算服务与数据存储，让每一个使用互联网的人都可以使用网络上的庞大计算资源与数据中心。</a:t>
            </a:r>
            <a:endParaRPr lang="en-US" altLang="zh-CN" sz="2000" dirty="0">
              <a:solidFill>
                <a:schemeClr val="bg1"/>
              </a:solidFill>
            </a:endParaRPr>
          </a:p>
        </p:txBody>
      </p:sp>
      <p:pic>
        <p:nvPicPr>
          <p:cNvPr id="7" name="图片 6">
            <a:extLst>
              <a:ext uri="{FF2B5EF4-FFF2-40B4-BE49-F238E27FC236}">
                <a16:creationId xmlns:a16="http://schemas.microsoft.com/office/drawing/2014/main" id="{8822E4FC-8A38-4F1D-AE50-9A2CC1858AE8}"/>
              </a:ext>
            </a:extLst>
          </p:cNvPr>
          <p:cNvPicPr/>
          <p:nvPr/>
        </p:nvPicPr>
        <p:blipFill rotWithShape="1">
          <a:blip r:embed="rId2" cstate="print">
            <a:extLst>
              <a:ext uri="{28A0092B-C50C-407E-A947-70E740481C1C}">
                <a14:useLocalDpi xmlns:a14="http://schemas.microsoft.com/office/drawing/2010/main" val="0"/>
              </a:ext>
            </a:extLst>
          </a:blip>
          <a:srcRect r="3322"/>
          <a:stretch/>
        </p:blipFill>
        <p:spPr>
          <a:xfrm>
            <a:off x="6530175" y="1739932"/>
            <a:ext cx="4874426" cy="4077970"/>
          </a:xfrm>
          <a:prstGeom prst="rect">
            <a:avLst/>
          </a:prstGeom>
          <a:noFill/>
          <a:ln>
            <a:noFill/>
          </a:ln>
        </p:spPr>
      </p:pic>
    </p:spTree>
    <p:extLst>
      <p:ext uri="{BB962C8B-B14F-4D97-AF65-F5344CB8AC3E}">
        <p14:creationId xmlns:p14="http://schemas.microsoft.com/office/powerpoint/2010/main" val="1250581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1" y="1950260"/>
            <a:ext cx="9905998" cy="4679139"/>
          </a:xfrm>
        </p:spPr>
        <p:txBody>
          <a:bodyPr>
            <a:normAutofit/>
          </a:bodyPr>
          <a:lstStyle/>
          <a:p>
            <a:pPr algn="just">
              <a:lnSpc>
                <a:spcPct val="200000"/>
              </a:lnSpc>
              <a:spcBef>
                <a:spcPts val="0"/>
              </a:spcBef>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云计算的特点和应用</a:t>
            </a:r>
            <a:endParaRPr lang="en-US" altLang="zh-CN" sz="2000" b="1" dirty="0">
              <a:solidFill>
                <a:schemeClr val="bg1"/>
              </a:solidFill>
              <a:latin typeface="宋体" panose="02010600030101010101" pitchFamily="2" charset="-122"/>
              <a:ea typeface="宋体" panose="02010600030101010101" pitchFamily="2" charset="-122"/>
            </a:endParaRP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二、人工智能的其他支撑技术</a:t>
            </a:r>
          </a:p>
        </p:txBody>
      </p:sp>
      <p:sp>
        <p:nvSpPr>
          <p:cNvPr id="2" name="矩形 1">
            <a:extLst>
              <a:ext uri="{FF2B5EF4-FFF2-40B4-BE49-F238E27FC236}">
                <a16:creationId xmlns:a16="http://schemas.microsoft.com/office/drawing/2014/main" id="{7F53410D-56BB-4076-A090-D2E6541FEC9E}"/>
              </a:ext>
            </a:extLst>
          </p:cNvPr>
          <p:cNvSpPr/>
          <p:nvPr/>
        </p:nvSpPr>
        <p:spPr>
          <a:xfrm>
            <a:off x="889000" y="1333048"/>
            <a:ext cx="4564123" cy="559769"/>
          </a:xfrm>
          <a:prstGeom prst="rect">
            <a:avLst/>
          </a:prstGeom>
        </p:spPr>
        <p:txBody>
          <a:bodyPr wrap="squar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（二）了解云计算</a:t>
            </a:r>
            <a:endParaRPr lang="en-US" altLang="zh-CN" sz="2400" b="1" dirty="0">
              <a:solidFill>
                <a:schemeClr val="bg1"/>
              </a:solidFill>
              <a:latin typeface="黑体" panose="02010609060101010101" pitchFamily="49" charset="-122"/>
              <a:ea typeface="黑体" panose="02010609060101010101" pitchFamily="49" charset="-122"/>
            </a:endParaRPr>
          </a:p>
        </p:txBody>
      </p:sp>
      <p:sp>
        <p:nvSpPr>
          <p:cNvPr id="6" name="矩形 5">
            <a:extLst>
              <a:ext uri="{FF2B5EF4-FFF2-40B4-BE49-F238E27FC236}">
                <a16:creationId xmlns:a16="http://schemas.microsoft.com/office/drawing/2014/main" id="{723C446A-601F-43FA-8B30-63AFDEEA7F90}"/>
              </a:ext>
            </a:extLst>
          </p:cNvPr>
          <p:cNvSpPr/>
          <p:nvPr/>
        </p:nvSpPr>
        <p:spPr>
          <a:xfrm>
            <a:off x="1141411" y="2593521"/>
            <a:ext cx="9793289" cy="2462021"/>
          </a:xfrm>
          <a:prstGeom prst="rect">
            <a:avLst/>
          </a:prstGeom>
        </p:spPr>
        <p:txBody>
          <a:bodyPr wrap="square">
            <a:spAutoFit/>
          </a:bodyPr>
          <a:lstStyle/>
          <a:p>
            <a:pPr algn="just">
              <a:lnSpc>
                <a:spcPct val="200000"/>
              </a:lnSpc>
              <a:buClr>
                <a:srgbClr val="0070C0"/>
              </a:buClr>
            </a:pPr>
            <a:r>
              <a:rPr lang="zh-CN" altLang="en-US" sz="2000" dirty="0">
                <a:solidFill>
                  <a:schemeClr val="bg1"/>
                </a:solidFill>
              </a:rPr>
              <a:t>计算能力作为一种商品，可以无限扩展，只要按使用量付费就可以；可以在互联网上流通，可以方便地取用，且价格较为低廉。</a:t>
            </a:r>
          </a:p>
          <a:p>
            <a:pPr algn="just">
              <a:lnSpc>
                <a:spcPct val="200000"/>
              </a:lnSpc>
              <a:buClr>
                <a:srgbClr val="0070C0"/>
              </a:buClr>
            </a:pPr>
            <a:r>
              <a:rPr lang="zh-CN" altLang="en-US" sz="2000" dirty="0">
                <a:solidFill>
                  <a:schemeClr val="bg1"/>
                </a:solidFill>
              </a:rPr>
              <a:t>较为简单的云计算技术服务，包括最为常见的网络搜索引擎和网络邮箱。其他的如存储云、医疗云、金融云、教育云等等，也已广泛地应用在行业及生活中。</a:t>
            </a:r>
            <a:endParaRPr lang="en-US" altLang="zh-CN" sz="2000" dirty="0">
              <a:solidFill>
                <a:schemeClr val="bg1"/>
              </a:solidFill>
            </a:endParaRPr>
          </a:p>
        </p:txBody>
      </p:sp>
    </p:spTree>
    <p:extLst>
      <p:ext uri="{BB962C8B-B14F-4D97-AF65-F5344CB8AC3E}">
        <p14:creationId xmlns:p14="http://schemas.microsoft.com/office/powerpoint/2010/main" val="503701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1" y="1950260"/>
            <a:ext cx="9905998" cy="4679139"/>
          </a:xfrm>
        </p:spPr>
        <p:txBody>
          <a:bodyPr>
            <a:normAutofit/>
          </a:bodyPr>
          <a:lstStyle/>
          <a:p>
            <a:pPr algn="just">
              <a:lnSpc>
                <a:spcPct val="200000"/>
              </a:lnSpc>
              <a:spcBef>
                <a:spcPts val="0"/>
              </a:spcBef>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云计算与人工智能的关系</a:t>
            </a:r>
            <a:endParaRPr lang="en-US" altLang="zh-CN" sz="2000" b="1" dirty="0">
              <a:solidFill>
                <a:schemeClr val="bg1"/>
              </a:solidFill>
              <a:latin typeface="宋体" panose="02010600030101010101" pitchFamily="2" charset="-122"/>
              <a:ea typeface="宋体" panose="02010600030101010101" pitchFamily="2" charset="-122"/>
            </a:endParaRP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二、人工智能的其他支撑技术</a:t>
            </a:r>
          </a:p>
        </p:txBody>
      </p:sp>
      <p:sp>
        <p:nvSpPr>
          <p:cNvPr id="2" name="矩形 1">
            <a:extLst>
              <a:ext uri="{FF2B5EF4-FFF2-40B4-BE49-F238E27FC236}">
                <a16:creationId xmlns:a16="http://schemas.microsoft.com/office/drawing/2014/main" id="{7F53410D-56BB-4076-A090-D2E6541FEC9E}"/>
              </a:ext>
            </a:extLst>
          </p:cNvPr>
          <p:cNvSpPr/>
          <p:nvPr/>
        </p:nvSpPr>
        <p:spPr>
          <a:xfrm>
            <a:off x="889000" y="1333048"/>
            <a:ext cx="4564123" cy="559769"/>
          </a:xfrm>
          <a:prstGeom prst="rect">
            <a:avLst/>
          </a:prstGeom>
        </p:spPr>
        <p:txBody>
          <a:bodyPr wrap="squar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（二）了解云计算</a:t>
            </a:r>
            <a:endParaRPr lang="en-US" altLang="zh-CN" sz="2400" b="1" dirty="0">
              <a:solidFill>
                <a:schemeClr val="bg1"/>
              </a:solidFill>
              <a:latin typeface="黑体" panose="02010609060101010101" pitchFamily="49" charset="-122"/>
              <a:ea typeface="黑体" panose="02010609060101010101" pitchFamily="49" charset="-122"/>
            </a:endParaRPr>
          </a:p>
        </p:txBody>
      </p:sp>
      <p:sp>
        <p:nvSpPr>
          <p:cNvPr id="6" name="矩形 5">
            <a:extLst>
              <a:ext uri="{FF2B5EF4-FFF2-40B4-BE49-F238E27FC236}">
                <a16:creationId xmlns:a16="http://schemas.microsoft.com/office/drawing/2014/main" id="{723C446A-601F-43FA-8B30-63AFDEEA7F90}"/>
              </a:ext>
            </a:extLst>
          </p:cNvPr>
          <p:cNvSpPr/>
          <p:nvPr/>
        </p:nvSpPr>
        <p:spPr>
          <a:xfrm>
            <a:off x="1141411" y="2593521"/>
            <a:ext cx="9564689" cy="3077574"/>
          </a:xfrm>
          <a:prstGeom prst="rect">
            <a:avLst/>
          </a:prstGeom>
        </p:spPr>
        <p:txBody>
          <a:bodyPr wrap="square">
            <a:spAutoFit/>
          </a:bodyPr>
          <a:lstStyle/>
          <a:p>
            <a:pPr algn="just">
              <a:lnSpc>
                <a:spcPct val="200000"/>
              </a:lnSpc>
              <a:buClr>
                <a:srgbClr val="0070C0"/>
              </a:buClr>
            </a:pPr>
            <a:r>
              <a:rPr lang="zh-CN" altLang="en-US" sz="2000" dirty="0">
                <a:solidFill>
                  <a:schemeClr val="bg1"/>
                </a:solidFill>
              </a:rPr>
              <a:t>云计算不仅是人工智能的基础计算平台，也是人工智能的能力集成到千万应用中的便捷途径。</a:t>
            </a:r>
          </a:p>
          <a:p>
            <a:pPr algn="just">
              <a:lnSpc>
                <a:spcPct val="200000"/>
              </a:lnSpc>
              <a:buClr>
                <a:srgbClr val="0070C0"/>
              </a:buClr>
            </a:pPr>
            <a:r>
              <a:rPr lang="zh-CN" altLang="en-US" sz="2000" dirty="0">
                <a:solidFill>
                  <a:schemeClr val="bg1"/>
                </a:solidFill>
              </a:rPr>
              <a:t>作为</a:t>
            </a:r>
            <a:r>
              <a:rPr lang="en-US" altLang="zh-CN" sz="2000" dirty="0">
                <a:solidFill>
                  <a:schemeClr val="bg1"/>
                </a:solidFill>
              </a:rPr>
              <a:t>IT</a:t>
            </a:r>
            <a:r>
              <a:rPr lang="zh-CN" altLang="en-US" sz="2000" dirty="0">
                <a:solidFill>
                  <a:schemeClr val="bg1"/>
                </a:solidFill>
              </a:rPr>
              <a:t>基础设施，它是人工智能与大数据之间的桥梁。人工智能的自我学习需要海量数据用于训练。而云计算支撑了人工智能和大数据这些计算存储密集型任务，它是帮助获得海量真实大数据的重要方式。</a:t>
            </a:r>
            <a:endParaRPr lang="en-US" altLang="zh-CN" sz="2000" dirty="0">
              <a:solidFill>
                <a:schemeClr val="bg1"/>
              </a:solidFill>
            </a:endParaRPr>
          </a:p>
        </p:txBody>
      </p:sp>
    </p:spTree>
    <p:extLst>
      <p:ext uri="{BB962C8B-B14F-4D97-AF65-F5344CB8AC3E}">
        <p14:creationId xmlns:p14="http://schemas.microsoft.com/office/powerpoint/2010/main" val="3583755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650E3EB-4D31-4AB4-AFBA-52B3D2C63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494202" y="2109560"/>
            <a:ext cx="3697798" cy="2638879"/>
          </a:xfrm>
          <a:prstGeom prst="rect">
            <a:avLst/>
          </a:prstGeom>
          <a:noFill/>
          <a:ln>
            <a:noFill/>
          </a:ln>
        </p:spPr>
      </p:pic>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1" y="1950260"/>
            <a:ext cx="9905998" cy="4679139"/>
          </a:xfrm>
        </p:spPr>
        <p:txBody>
          <a:bodyPr>
            <a:normAutofit/>
          </a:bodyPr>
          <a:lstStyle/>
          <a:p>
            <a:pPr algn="just">
              <a:lnSpc>
                <a:spcPct val="200000"/>
              </a:lnSpc>
              <a:spcBef>
                <a:spcPts val="0"/>
              </a:spcBef>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什么是</a:t>
            </a:r>
            <a:r>
              <a:rPr lang="en-US" altLang="zh-CN" sz="2000" b="1" dirty="0">
                <a:solidFill>
                  <a:schemeClr val="bg1"/>
                </a:solidFill>
                <a:latin typeface="宋体" panose="02010600030101010101" pitchFamily="2" charset="-122"/>
                <a:ea typeface="宋体" panose="02010600030101010101" pitchFamily="2" charset="-122"/>
              </a:rPr>
              <a:t>5G</a:t>
            </a:r>
            <a:r>
              <a:rPr lang="zh-CN" altLang="en-US" sz="2000" b="1" dirty="0">
                <a:solidFill>
                  <a:schemeClr val="bg1"/>
                </a:solidFill>
                <a:latin typeface="宋体" panose="02010600030101010101" pitchFamily="2" charset="-122"/>
                <a:ea typeface="宋体" panose="02010600030101010101" pitchFamily="2" charset="-122"/>
              </a:rPr>
              <a:t>？</a:t>
            </a:r>
            <a:endParaRPr lang="en-US" altLang="zh-CN" sz="2000" b="1" dirty="0">
              <a:solidFill>
                <a:schemeClr val="bg1"/>
              </a:solidFill>
              <a:latin typeface="宋体" panose="02010600030101010101" pitchFamily="2" charset="-122"/>
              <a:ea typeface="宋体" panose="02010600030101010101" pitchFamily="2" charset="-122"/>
            </a:endParaRP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二、人工智能的其他支撑技术</a:t>
            </a:r>
          </a:p>
        </p:txBody>
      </p:sp>
      <p:sp>
        <p:nvSpPr>
          <p:cNvPr id="2" name="矩形 1">
            <a:extLst>
              <a:ext uri="{FF2B5EF4-FFF2-40B4-BE49-F238E27FC236}">
                <a16:creationId xmlns:a16="http://schemas.microsoft.com/office/drawing/2014/main" id="{7F53410D-56BB-4076-A090-D2E6541FEC9E}"/>
              </a:ext>
            </a:extLst>
          </p:cNvPr>
          <p:cNvSpPr/>
          <p:nvPr/>
        </p:nvSpPr>
        <p:spPr>
          <a:xfrm>
            <a:off x="889000" y="1333048"/>
            <a:ext cx="6413500" cy="559769"/>
          </a:xfrm>
          <a:prstGeom prst="rect">
            <a:avLst/>
          </a:prstGeom>
        </p:spPr>
        <p:txBody>
          <a:bodyPr wrap="squar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（三）走近第五代移动通信技术（</a:t>
            </a:r>
            <a:r>
              <a:rPr lang="en-US" altLang="zh-CN" sz="2400" b="1" dirty="0">
                <a:solidFill>
                  <a:schemeClr val="bg1"/>
                </a:solidFill>
                <a:latin typeface="黑体" panose="02010609060101010101" pitchFamily="49" charset="-122"/>
                <a:ea typeface="黑体" panose="02010609060101010101" pitchFamily="49" charset="-122"/>
              </a:rPr>
              <a:t>5G</a:t>
            </a:r>
            <a:r>
              <a:rPr lang="zh-CN" altLang="en-US" sz="2400" b="1" dirty="0">
                <a:solidFill>
                  <a:schemeClr val="bg1"/>
                </a:solidFill>
                <a:latin typeface="黑体" panose="02010609060101010101" pitchFamily="49" charset="-122"/>
                <a:ea typeface="黑体" panose="02010609060101010101" pitchFamily="49" charset="-122"/>
              </a:rPr>
              <a:t>）</a:t>
            </a:r>
            <a:endParaRPr lang="en-US" altLang="zh-CN" sz="2400" b="1" dirty="0">
              <a:solidFill>
                <a:schemeClr val="bg1"/>
              </a:solidFill>
              <a:latin typeface="黑体" panose="02010609060101010101" pitchFamily="49" charset="-122"/>
              <a:ea typeface="黑体" panose="02010609060101010101" pitchFamily="49" charset="-122"/>
            </a:endParaRPr>
          </a:p>
        </p:txBody>
      </p:sp>
      <p:sp>
        <p:nvSpPr>
          <p:cNvPr id="6" name="矩形 5">
            <a:extLst>
              <a:ext uri="{FF2B5EF4-FFF2-40B4-BE49-F238E27FC236}">
                <a16:creationId xmlns:a16="http://schemas.microsoft.com/office/drawing/2014/main" id="{723C446A-601F-43FA-8B30-63AFDEEA7F90}"/>
              </a:ext>
            </a:extLst>
          </p:cNvPr>
          <p:cNvSpPr/>
          <p:nvPr/>
        </p:nvSpPr>
        <p:spPr>
          <a:xfrm>
            <a:off x="1141411" y="2631621"/>
            <a:ext cx="7278689" cy="3783152"/>
          </a:xfrm>
          <a:prstGeom prst="rect">
            <a:avLst/>
          </a:prstGeom>
        </p:spPr>
        <p:txBody>
          <a:bodyPr wrap="square">
            <a:spAutoFit/>
          </a:bodyPr>
          <a:lstStyle/>
          <a:p>
            <a:pPr algn="just">
              <a:lnSpc>
                <a:spcPct val="150000"/>
              </a:lnSpc>
              <a:buClr>
                <a:srgbClr val="0070C0"/>
              </a:buClr>
            </a:pPr>
            <a:r>
              <a:rPr lang="en-US" altLang="zh-CN" dirty="0">
                <a:solidFill>
                  <a:schemeClr val="bg1"/>
                </a:solidFill>
              </a:rPr>
              <a:t>5G</a:t>
            </a:r>
            <a:r>
              <a:rPr lang="zh-CN" altLang="en-US" dirty="0">
                <a:solidFill>
                  <a:schemeClr val="bg1"/>
                </a:solidFill>
              </a:rPr>
              <a:t>：第五代移动通信系统，也是继</a:t>
            </a:r>
            <a:r>
              <a:rPr lang="en-US" altLang="zh-CN" dirty="0">
                <a:solidFill>
                  <a:schemeClr val="bg1"/>
                </a:solidFill>
              </a:rPr>
              <a:t>1G</a:t>
            </a:r>
            <a:r>
              <a:rPr lang="zh-CN" altLang="en-US" dirty="0">
                <a:solidFill>
                  <a:schemeClr val="bg1"/>
                </a:solidFill>
              </a:rPr>
              <a:t>、</a:t>
            </a:r>
            <a:r>
              <a:rPr lang="en-US" altLang="zh-CN" dirty="0">
                <a:solidFill>
                  <a:schemeClr val="bg1"/>
                </a:solidFill>
              </a:rPr>
              <a:t>2G</a:t>
            </a:r>
            <a:r>
              <a:rPr lang="zh-CN" altLang="en-US" dirty="0">
                <a:solidFill>
                  <a:schemeClr val="bg1"/>
                </a:solidFill>
              </a:rPr>
              <a:t>、</a:t>
            </a:r>
            <a:r>
              <a:rPr lang="en-US" altLang="zh-CN" dirty="0">
                <a:solidFill>
                  <a:schemeClr val="bg1"/>
                </a:solidFill>
              </a:rPr>
              <a:t>3G</a:t>
            </a:r>
            <a:r>
              <a:rPr lang="zh-CN" altLang="en-US" dirty="0">
                <a:solidFill>
                  <a:schemeClr val="bg1"/>
                </a:solidFill>
              </a:rPr>
              <a:t>和</a:t>
            </a:r>
            <a:r>
              <a:rPr lang="en-US" altLang="zh-CN" dirty="0">
                <a:solidFill>
                  <a:schemeClr val="bg1"/>
                </a:solidFill>
              </a:rPr>
              <a:t>4G</a:t>
            </a:r>
            <a:r>
              <a:rPr lang="zh-CN" altLang="en-US" dirty="0">
                <a:solidFill>
                  <a:schemeClr val="bg1"/>
                </a:solidFill>
              </a:rPr>
              <a:t>系统之后的延伸。</a:t>
            </a:r>
          </a:p>
          <a:p>
            <a:pPr marL="285750" indent="-285750" algn="just">
              <a:lnSpc>
                <a:spcPct val="150000"/>
              </a:lnSpc>
              <a:buClr>
                <a:srgbClr val="0070C0"/>
              </a:buClr>
              <a:buFont typeface="Arial" panose="020B0604020202020204" pitchFamily="34" charset="0"/>
              <a:buChar char="•"/>
            </a:pPr>
            <a:r>
              <a:rPr lang="en-US" altLang="zh-CN" dirty="0">
                <a:solidFill>
                  <a:schemeClr val="bg1"/>
                </a:solidFill>
              </a:rPr>
              <a:t>1G</a:t>
            </a:r>
            <a:r>
              <a:rPr lang="zh-CN" altLang="en-US" dirty="0">
                <a:solidFill>
                  <a:schemeClr val="bg1"/>
                </a:solidFill>
              </a:rPr>
              <a:t>：语音通话，</a:t>
            </a:r>
            <a:r>
              <a:rPr lang="en-US" altLang="zh-CN" dirty="0">
                <a:solidFill>
                  <a:schemeClr val="bg1"/>
                </a:solidFill>
              </a:rPr>
              <a:t>20</a:t>
            </a:r>
            <a:r>
              <a:rPr lang="zh-CN" altLang="en-US" dirty="0">
                <a:solidFill>
                  <a:schemeClr val="bg1"/>
                </a:solidFill>
              </a:rPr>
              <a:t>世纪</a:t>
            </a:r>
            <a:r>
              <a:rPr lang="en-US" altLang="zh-CN" dirty="0">
                <a:solidFill>
                  <a:schemeClr val="bg1"/>
                </a:solidFill>
              </a:rPr>
              <a:t>80</a:t>
            </a:r>
            <a:r>
              <a:rPr lang="zh-CN" altLang="en-US" dirty="0">
                <a:solidFill>
                  <a:schemeClr val="bg1"/>
                </a:solidFill>
              </a:rPr>
              <a:t>年代；</a:t>
            </a:r>
          </a:p>
          <a:p>
            <a:pPr marL="285750" indent="-285750" algn="just">
              <a:lnSpc>
                <a:spcPct val="150000"/>
              </a:lnSpc>
              <a:buClr>
                <a:srgbClr val="0070C0"/>
              </a:buClr>
              <a:buFont typeface="Arial" panose="020B0604020202020204" pitchFamily="34" charset="0"/>
              <a:buChar char="•"/>
            </a:pPr>
            <a:r>
              <a:rPr lang="en-US" altLang="zh-CN" dirty="0">
                <a:solidFill>
                  <a:schemeClr val="bg1"/>
                </a:solidFill>
              </a:rPr>
              <a:t>2G</a:t>
            </a:r>
            <a:r>
              <a:rPr lang="zh-CN" altLang="en-US" dirty="0">
                <a:solidFill>
                  <a:schemeClr val="bg1"/>
                </a:solidFill>
              </a:rPr>
              <a:t>：消息传递，</a:t>
            </a:r>
            <a:r>
              <a:rPr lang="en-US" altLang="zh-CN" dirty="0">
                <a:solidFill>
                  <a:schemeClr val="bg1"/>
                </a:solidFill>
              </a:rPr>
              <a:t>20</a:t>
            </a:r>
            <a:r>
              <a:rPr lang="zh-CN" altLang="en-US" dirty="0">
                <a:solidFill>
                  <a:schemeClr val="bg1"/>
                </a:solidFill>
              </a:rPr>
              <a:t>世纪</a:t>
            </a:r>
            <a:r>
              <a:rPr lang="en-US" altLang="zh-CN" dirty="0">
                <a:solidFill>
                  <a:schemeClr val="bg1"/>
                </a:solidFill>
              </a:rPr>
              <a:t>90</a:t>
            </a:r>
            <a:r>
              <a:rPr lang="zh-CN" altLang="en-US" dirty="0">
                <a:solidFill>
                  <a:schemeClr val="bg1"/>
                </a:solidFill>
              </a:rPr>
              <a:t>年代；</a:t>
            </a:r>
          </a:p>
          <a:p>
            <a:pPr marL="285750" indent="-285750" algn="just">
              <a:lnSpc>
                <a:spcPct val="150000"/>
              </a:lnSpc>
              <a:buClr>
                <a:srgbClr val="0070C0"/>
              </a:buClr>
              <a:buFont typeface="Arial" panose="020B0604020202020204" pitchFamily="34" charset="0"/>
              <a:buChar char="•"/>
            </a:pPr>
            <a:r>
              <a:rPr lang="en-US" altLang="zh-CN" dirty="0">
                <a:solidFill>
                  <a:schemeClr val="bg1"/>
                </a:solidFill>
              </a:rPr>
              <a:t>3G</a:t>
            </a:r>
            <a:r>
              <a:rPr lang="zh-CN" altLang="en-US" dirty="0">
                <a:solidFill>
                  <a:schemeClr val="bg1"/>
                </a:solidFill>
              </a:rPr>
              <a:t>：多媒体、文本、互联网，</a:t>
            </a:r>
            <a:r>
              <a:rPr lang="en-US" altLang="zh-CN" dirty="0">
                <a:solidFill>
                  <a:schemeClr val="bg1"/>
                </a:solidFill>
              </a:rPr>
              <a:t>20</a:t>
            </a:r>
            <a:r>
              <a:rPr lang="zh-CN" altLang="en-US" dirty="0">
                <a:solidFill>
                  <a:schemeClr val="bg1"/>
                </a:solidFill>
              </a:rPr>
              <a:t>世纪</a:t>
            </a:r>
            <a:r>
              <a:rPr lang="en-US" altLang="zh-CN" dirty="0">
                <a:solidFill>
                  <a:schemeClr val="bg1"/>
                </a:solidFill>
              </a:rPr>
              <a:t>90</a:t>
            </a:r>
            <a:r>
              <a:rPr lang="zh-CN" altLang="en-US" dirty="0">
                <a:solidFill>
                  <a:schemeClr val="bg1"/>
                </a:solidFill>
              </a:rPr>
              <a:t>年代末至</a:t>
            </a:r>
            <a:r>
              <a:rPr lang="en-US" altLang="zh-CN" dirty="0">
                <a:solidFill>
                  <a:schemeClr val="bg1"/>
                </a:solidFill>
              </a:rPr>
              <a:t>21</a:t>
            </a:r>
            <a:r>
              <a:rPr lang="zh-CN" altLang="en-US" dirty="0">
                <a:solidFill>
                  <a:schemeClr val="bg1"/>
                </a:solidFill>
              </a:rPr>
              <a:t>世纪初；</a:t>
            </a:r>
          </a:p>
          <a:p>
            <a:pPr marL="285750" indent="-285750" algn="just">
              <a:lnSpc>
                <a:spcPct val="150000"/>
              </a:lnSpc>
              <a:buClr>
                <a:srgbClr val="0070C0"/>
              </a:buClr>
              <a:buFont typeface="Arial" panose="020B0604020202020204" pitchFamily="34" charset="0"/>
              <a:buChar char="•"/>
            </a:pPr>
            <a:r>
              <a:rPr lang="en-US" altLang="zh-CN" dirty="0">
                <a:solidFill>
                  <a:schemeClr val="bg1"/>
                </a:solidFill>
              </a:rPr>
              <a:t>4G</a:t>
            </a:r>
            <a:r>
              <a:rPr lang="zh-CN" altLang="en-US" dirty="0">
                <a:solidFill>
                  <a:schemeClr val="bg1"/>
                </a:solidFill>
              </a:rPr>
              <a:t>：实时数据，包括车载导航、视频共享，</a:t>
            </a:r>
            <a:r>
              <a:rPr lang="en-US" altLang="zh-CN" dirty="0">
                <a:solidFill>
                  <a:schemeClr val="bg1"/>
                </a:solidFill>
              </a:rPr>
              <a:t>2008</a:t>
            </a:r>
            <a:r>
              <a:rPr lang="zh-CN" altLang="en-US" dirty="0">
                <a:solidFill>
                  <a:schemeClr val="bg1"/>
                </a:solidFill>
              </a:rPr>
              <a:t>年推出。</a:t>
            </a:r>
          </a:p>
          <a:p>
            <a:pPr algn="just">
              <a:lnSpc>
                <a:spcPct val="150000"/>
              </a:lnSpc>
              <a:buClr>
                <a:srgbClr val="0070C0"/>
              </a:buClr>
            </a:pPr>
            <a:r>
              <a:rPr lang="zh-CN" altLang="en-US" dirty="0">
                <a:solidFill>
                  <a:schemeClr val="bg1"/>
                </a:solidFill>
              </a:rPr>
              <a:t>从模拟通信到数字通信，从文字传输、图像传输又到视频传输，移动通信技术极大地改变了我们的生活。而前四代移动通信网络技术，只是专注于移动通信，而</a:t>
            </a:r>
            <a:r>
              <a:rPr lang="en-US" altLang="zh-CN" dirty="0">
                <a:solidFill>
                  <a:schemeClr val="bg1"/>
                </a:solidFill>
              </a:rPr>
              <a:t>5G</a:t>
            </a:r>
            <a:r>
              <a:rPr lang="zh-CN" altLang="en-US" dirty="0">
                <a:solidFill>
                  <a:schemeClr val="bg1"/>
                </a:solidFill>
              </a:rPr>
              <a:t>在此基础上还包括了工业互联网和人工智能等诸多应用场景。</a:t>
            </a:r>
            <a:endParaRPr lang="en-US" altLang="zh-CN" dirty="0">
              <a:solidFill>
                <a:schemeClr val="bg1"/>
              </a:solidFill>
            </a:endParaRPr>
          </a:p>
        </p:txBody>
      </p:sp>
    </p:spTree>
    <p:extLst>
      <p:ext uri="{BB962C8B-B14F-4D97-AF65-F5344CB8AC3E}">
        <p14:creationId xmlns:p14="http://schemas.microsoft.com/office/powerpoint/2010/main" val="415199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01D629E-3C53-4406-88E4-5DFC7C2A809A}"/>
              </a:ext>
            </a:extLst>
          </p:cNvPr>
          <p:cNvSpPr>
            <a:spLocks noGrp="1"/>
          </p:cNvSpPr>
          <p:nvPr>
            <p:ph idx="1"/>
          </p:nvPr>
        </p:nvSpPr>
        <p:spPr>
          <a:xfrm>
            <a:off x="1141413" y="2058987"/>
            <a:ext cx="8383588" cy="3541714"/>
          </a:xfrm>
        </p:spPr>
        <p:txBody>
          <a:bodyPr>
            <a:normAutofit lnSpcReduction="10000"/>
          </a:bodyPr>
          <a:lstStyle/>
          <a:p>
            <a:pPr marL="0" indent="0" algn="just">
              <a:lnSpc>
                <a:spcPct val="150000"/>
              </a:lnSpc>
              <a:buNone/>
            </a:pPr>
            <a:r>
              <a:rPr lang="en-US" altLang="zh-CN" dirty="0">
                <a:solidFill>
                  <a:schemeClr val="bg1"/>
                </a:solidFill>
                <a:latin typeface="宋体" panose="02010600030101010101" pitchFamily="2" charset="-122"/>
                <a:ea typeface="宋体" panose="02010600030101010101" pitchFamily="2" charset="-122"/>
              </a:rPr>
              <a:t>1.</a:t>
            </a:r>
            <a:r>
              <a:rPr lang="zh-CN" altLang="en-US" dirty="0">
                <a:solidFill>
                  <a:schemeClr val="bg1"/>
                </a:solidFill>
                <a:latin typeface="宋体" panose="02010600030101010101" pitchFamily="2" charset="-122"/>
                <a:ea typeface="宋体" panose="02010600030101010101" pitchFamily="2" charset="-122"/>
              </a:rPr>
              <a:t>学习人工智能的核心驱动力</a:t>
            </a:r>
            <a:r>
              <a:rPr lang="en-US" altLang="zh-CN" dirty="0">
                <a:solidFill>
                  <a:schemeClr val="bg1"/>
                </a:solidFill>
                <a:latin typeface="宋体" panose="02010600030101010101" pitchFamily="2" charset="-122"/>
                <a:ea typeface="宋体" panose="02010600030101010101" pitchFamily="2" charset="-122"/>
              </a:rPr>
              <a:t>——</a:t>
            </a:r>
            <a:r>
              <a:rPr lang="zh-CN" altLang="en-US" dirty="0">
                <a:solidFill>
                  <a:schemeClr val="bg1"/>
                </a:solidFill>
                <a:latin typeface="宋体" panose="02010600030101010101" pitchFamily="2" charset="-122"/>
                <a:ea typeface="宋体" panose="02010600030101010101" pitchFamily="2" charset="-122"/>
              </a:rPr>
              <a:t>算力、算法、数据，以及相互间的关系</a:t>
            </a:r>
          </a:p>
          <a:p>
            <a:pPr marL="0" indent="0" algn="just">
              <a:lnSpc>
                <a:spcPct val="150000"/>
              </a:lnSpc>
              <a:buNone/>
            </a:pPr>
            <a:r>
              <a:rPr lang="en-US" altLang="zh-CN" dirty="0">
                <a:solidFill>
                  <a:schemeClr val="bg1"/>
                </a:solidFill>
                <a:latin typeface="宋体" panose="02010600030101010101" pitchFamily="2" charset="-122"/>
                <a:ea typeface="宋体" panose="02010600030101010101" pitchFamily="2" charset="-122"/>
              </a:rPr>
              <a:t>2.</a:t>
            </a:r>
            <a:r>
              <a:rPr lang="zh-CN" altLang="en-US" dirty="0">
                <a:solidFill>
                  <a:schemeClr val="bg1"/>
                </a:solidFill>
                <a:latin typeface="宋体" panose="02010600030101010101" pitchFamily="2" charset="-122"/>
                <a:ea typeface="宋体" panose="02010600030101010101" pitchFamily="2" charset="-122"/>
              </a:rPr>
              <a:t>概要了解人工智能的其他支撑技术</a:t>
            </a:r>
            <a:r>
              <a:rPr lang="en-US" altLang="zh-CN" dirty="0">
                <a:solidFill>
                  <a:schemeClr val="bg1"/>
                </a:solidFill>
                <a:latin typeface="宋体" panose="02010600030101010101" pitchFamily="2" charset="-122"/>
                <a:ea typeface="宋体" panose="02010600030101010101" pitchFamily="2" charset="-122"/>
              </a:rPr>
              <a:t>——</a:t>
            </a:r>
            <a:r>
              <a:rPr lang="zh-CN" altLang="en-US" dirty="0">
                <a:solidFill>
                  <a:schemeClr val="bg1"/>
                </a:solidFill>
                <a:latin typeface="宋体" panose="02010600030101010101" pitchFamily="2" charset="-122"/>
                <a:ea typeface="宋体" panose="02010600030101010101" pitchFamily="2" charset="-122"/>
              </a:rPr>
              <a:t>物联网、云计算、</a:t>
            </a:r>
            <a:r>
              <a:rPr lang="en-US" altLang="zh-CN" dirty="0">
                <a:solidFill>
                  <a:schemeClr val="bg1"/>
                </a:solidFill>
                <a:latin typeface="宋体" panose="02010600030101010101" pitchFamily="2" charset="-122"/>
                <a:ea typeface="宋体" panose="02010600030101010101" pitchFamily="2" charset="-122"/>
              </a:rPr>
              <a:t>5G</a:t>
            </a:r>
            <a:r>
              <a:rPr lang="zh-CN" altLang="en-US" dirty="0">
                <a:solidFill>
                  <a:schemeClr val="bg1"/>
                </a:solidFill>
                <a:latin typeface="宋体" panose="02010600030101010101" pitchFamily="2" charset="-122"/>
                <a:ea typeface="宋体" panose="02010600030101010101" pitchFamily="2" charset="-122"/>
              </a:rPr>
              <a:t>及相互间的赋能</a:t>
            </a:r>
          </a:p>
          <a:p>
            <a:pPr marL="0" indent="0" algn="just">
              <a:lnSpc>
                <a:spcPct val="150000"/>
              </a:lnSpc>
              <a:buNone/>
            </a:pPr>
            <a:r>
              <a:rPr lang="en-US" altLang="zh-CN" dirty="0">
                <a:solidFill>
                  <a:schemeClr val="bg1"/>
                </a:solidFill>
                <a:latin typeface="宋体" panose="02010600030101010101" pitchFamily="2" charset="-122"/>
                <a:ea typeface="宋体" panose="02010600030101010101" pitchFamily="2" charset="-122"/>
              </a:rPr>
              <a:t>3.</a:t>
            </a:r>
            <a:r>
              <a:rPr lang="zh-CN" altLang="en-US" dirty="0">
                <a:solidFill>
                  <a:schemeClr val="bg1"/>
                </a:solidFill>
                <a:latin typeface="宋体" panose="02010600030101010101" pitchFamily="2" charset="-122"/>
                <a:ea typeface="宋体" panose="02010600030101010101" pitchFamily="2" charset="-122"/>
              </a:rPr>
              <a:t>数据作为</a:t>
            </a:r>
            <a:r>
              <a:rPr lang="en-US" altLang="zh-CN" dirty="0">
                <a:solidFill>
                  <a:schemeClr val="bg1"/>
                </a:solidFill>
                <a:latin typeface="宋体" panose="02010600030101010101" pitchFamily="2" charset="-122"/>
                <a:ea typeface="宋体" panose="02010600030101010101" pitchFamily="2" charset="-122"/>
              </a:rPr>
              <a:t>AI</a:t>
            </a:r>
            <a:r>
              <a:rPr lang="zh-CN" altLang="en-US" dirty="0">
                <a:solidFill>
                  <a:schemeClr val="bg1"/>
                </a:solidFill>
                <a:latin typeface="宋体" panose="02010600030101010101" pitchFamily="2" charset="-122"/>
                <a:ea typeface="宋体" panose="02010600030101010101" pitchFamily="2" charset="-122"/>
              </a:rPr>
              <a:t>算法“燃料”的重要性以及采集、标注及分析的基本流程</a:t>
            </a:r>
          </a:p>
        </p:txBody>
      </p:sp>
      <p:sp>
        <p:nvSpPr>
          <p:cNvPr id="4" name="标题 1">
            <a:extLst>
              <a:ext uri="{FF2B5EF4-FFF2-40B4-BE49-F238E27FC236}">
                <a16:creationId xmlns:a16="http://schemas.microsoft.com/office/drawing/2014/main" id="{924234C4-4BB0-423C-AFB2-E0F271E6D580}"/>
              </a:ext>
            </a:extLst>
          </p:cNvPr>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教学目标</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a:extLst>
              <a:ext uri="{FF2B5EF4-FFF2-40B4-BE49-F238E27FC236}">
                <a16:creationId xmlns:a16="http://schemas.microsoft.com/office/drawing/2014/main" id="{C5CAD0EE-571B-4641-A00D-9EE780B81887}"/>
              </a:ext>
            </a:extLst>
          </p:cNvPr>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1741" t="4289" r="11741"/>
          <a:stretch/>
        </p:blipFill>
        <p:spPr>
          <a:xfrm flipH="1">
            <a:off x="10007600" y="2336846"/>
            <a:ext cx="2184400" cy="2184308"/>
          </a:xfrm>
          <a:prstGeom prst="rect">
            <a:avLst/>
          </a:prstGeom>
        </p:spPr>
      </p:pic>
    </p:spTree>
    <p:extLst>
      <p:ext uri="{BB962C8B-B14F-4D97-AF65-F5344CB8AC3E}">
        <p14:creationId xmlns:p14="http://schemas.microsoft.com/office/powerpoint/2010/main" val="2894050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1" y="1950260"/>
            <a:ext cx="9905998" cy="4679139"/>
          </a:xfrm>
        </p:spPr>
        <p:txBody>
          <a:bodyPr>
            <a:normAutofit/>
          </a:bodyPr>
          <a:lstStyle/>
          <a:p>
            <a:pPr algn="just">
              <a:lnSpc>
                <a:spcPct val="200000"/>
              </a:lnSpc>
              <a:spcBef>
                <a:spcPts val="0"/>
              </a:spcBef>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a:t>
            </a:r>
            <a:r>
              <a:rPr lang="en-US" altLang="zh-CN" sz="2000" b="1" dirty="0">
                <a:solidFill>
                  <a:schemeClr val="bg1"/>
                </a:solidFill>
                <a:latin typeface="宋体" panose="02010600030101010101" pitchFamily="2" charset="-122"/>
                <a:ea typeface="宋体" panose="02010600030101010101" pitchFamily="2" charset="-122"/>
              </a:rPr>
              <a:t>5G</a:t>
            </a:r>
            <a:r>
              <a:rPr lang="zh-CN" altLang="en-US" sz="2000" b="1" dirty="0">
                <a:solidFill>
                  <a:schemeClr val="bg1"/>
                </a:solidFill>
                <a:latin typeface="宋体" panose="02010600030101010101" pitchFamily="2" charset="-122"/>
                <a:ea typeface="宋体" panose="02010600030101010101" pitchFamily="2" charset="-122"/>
              </a:rPr>
              <a:t>的特点</a:t>
            </a:r>
            <a:endParaRPr lang="en-US" altLang="zh-CN" sz="2000" b="1" dirty="0">
              <a:solidFill>
                <a:schemeClr val="bg1"/>
              </a:solidFill>
              <a:latin typeface="宋体" panose="02010600030101010101" pitchFamily="2" charset="-122"/>
              <a:ea typeface="宋体" panose="02010600030101010101" pitchFamily="2" charset="-122"/>
            </a:endParaRP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二、人工智能的其他支撑技术</a:t>
            </a:r>
          </a:p>
        </p:txBody>
      </p:sp>
      <p:sp>
        <p:nvSpPr>
          <p:cNvPr id="2" name="矩形 1">
            <a:extLst>
              <a:ext uri="{FF2B5EF4-FFF2-40B4-BE49-F238E27FC236}">
                <a16:creationId xmlns:a16="http://schemas.microsoft.com/office/drawing/2014/main" id="{7F53410D-56BB-4076-A090-D2E6541FEC9E}"/>
              </a:ext>
            </a:extLst>
          </p:cNvPr>
          <p:cNvSpPr/>
          <p:nvPr/>
        </p:nvSpPr>
        <p:spPr>
          <a:xfrm>
            <a:off x="889000" y="1333048"/>
            <a:ext cx="6413500" cy="559769"/>
          </a:xfrm>
          <a:prstGeom prst="rect">
            <a:avLst/>
          </a:prstGeom>
        </p:spPr>
        <p:txBody>
          <a:bodyPr wrap="squar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（三）走近第五代移动通信技术（</a:t>
            </a:r>
            <a:r>
              <a:rPr lang="en-US" altLang="zh-CN" sz="2400" b="1" dirty="0">
                <a:solidFill>
                  <a:schemeClr val="bg1"/>
                </a:solidFill>
                <a:latin typeface="黑体" panose="02010609060101010101" pitchFamily="49" charset="-122"/>
                <a:ea typeface="黑体" panose="02010609060101010101" pitchFamily="49" charset="-122"/>
              </a:rPr>
              <a:t>5G</a:t>
            </a:r>
            <a:r>
              <a:rPr lang="zh-CN" altLang="en-US" sz="2400" b="1" dirty="0">
                <a:solidFill>
                  <a:schemeClr val="bg1"/>
                </a:solidFill>
                <a:latin typeface="黑体" panose="02010609060101010101" pitchFamily="49" charset="-122"/>
                <a:ea typeface="黑体" panose="02010609060101010101" pitchFamily="49" charset="-122"/>
              </a:rPr>
              <a:t>）</a:t>
            </a:r>
            <a:endParaRPr lang="en-US" altLang="zh-CN" sz="2400" b="1" dirty="0">
              <a:solidFill>
                <a:schemeClr val="bg1"/>
              </a:solidFill>
              <a:latin typeface="黑体" panose="02010609060101010101" pitchFamily="49" charset="-122"/>
              <a:ea typeface="黑体" panose="02010609060101010101" pitchFamily="49" charset="-122"/>
            </a:endParaRPr>
          </a:p>
        </p:txBody>
      </p:sp>
      <p:sp>
        <p:nvSpPr>
          <p:cNvPr id="6" name="矩形 5">
            <a:extLst>
              <a:ext uri="{FF2B5EF4-FFF2-40B4-BE49-F238E27FC236}">
                <a16:creationId xmlns:a16="http://schemas.microsoft.com/office/drawing/2014/main" id="{723C446A-601F-43FA-8B30-63AFDEEA7F90}"/>
              </a:ext>
            </a:extLst>
          </p:cNvPr>
          <p:cNvSpPr/>
          <p:nvPr/>
        </p:nvSpPr>
        <p:spPr>
          <a:xfrm>
            <a:off x="1141411" y="2631621"/>
            <a:ext cx="4421189" cy="2346604"/>
          </a:xfrm>
          <a:prstGeom prst="rect">
            <a:avLst/>
          </a:prstGeom>
        </p:spPr>
        <p:txBody>
          <a:bodyPr wrap="square">
            <a:spAutoFit/>
          </a:bodyPr>
          <a:lstStyle/>
          <a:p>
            <a:pPr algn="just">
              <a:lnSpc>
                <a:spcPct val="150000"/>
              </a:lnSpc>
              <a:buClr>
                <a:srgbClr val="0070C0"/>
              </a:buClr>
            </a:pPr>
            <a:r>
              <a:rPr lang="zh-CN" altLang="en-US" sz="2000" dirty="0">
                <a:solidFill>
                  <a:schemeClr val="bg1"/>
                </a:solidFill>
              </a:rPr>
              <a:t>其性能目标是高数据速率、减少延迟、节省能源、降低成本、提高系统容量和大规模设备连接。</a:t>
            </a:r>
            <a:r>
              <a:rPr lang="en-US" altLang="zh-CN" sz="2000" dirty="0">
                <a:solidFill>
                  <a:schemeClr val="bg1"/>
                </a:solidFill>
              </a:rPr>
              <a:t>5G</a:t>
            </a:r>
            <a:r>
              <a:rPr lang="zh-CN" altLang="en-US" sz="2000" dirty="0">
                <a:solidFill>
                  <a:schemeClr val="bg1"/>
                </a:solidFill>
              </a:rPr>
              <a:t>的到来，更高的速率、更大的带宽、更低的延迟成为可能。</a:t>
            </a:r>
            <a:endParaRPr lang="en-US" altLang="zh-CN" sz="2000" dirty="0">
              <a:solidFill>
                <a:schemeClr val="bg1"/>
              </a:solidFill>
            </a:endParaRPr>
          </a:p>
        </p:txBody>
      </p:sp>
      <p:pic>
        <p:nvPicPr>
          <p:cNvPr id="8" name="图片 7">
            <a:extLst>
              <a:ext uri="{FF2B5EF4-FFF2-40B4-BE49-F238E27FC236}">
                <a16:creationId xmlns:a16="http://schemas.microsoft.com/office/drawing/2014/main" id="{60D873B9-B5A4-4F48-B727-9556059052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5013" y="2287480"/>
            <a:ext cx="5283200" cy="3355067"/>
          </a:xfrm>
          <a:prstGeom prst="rect">
            <a:avLst/>
          </a:prstGeom>
        </p:spPr>
      </p:pic>
    </p:spTree>
    <p:extLst>
      <p:ext uri="{BB962C8B-B14F-4D97-AF65-F5344CB8AC3E}">
        <p14:creationId xmlns:p14="http://schemas.microsoft.com/office/powerpoint/2010/main" val="964881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1" y="1950260"/>
            <a:ext cx="9905998" cy="4679139"/>
          </a:xfrm>
        </p:spPr>
        <p:txBody>
          <a:bodyPr>
            <a:normAutofit/>
          </a:bodyPr>
          <a:lstStyle/>
          <a:p>
            <a:pPr algn="just">
              <a:lnSpc>
                <a:spcPct val="200000"/>
              </a:lnSpc>
              <a:spcBef>
                <a:spcPts val="0"/>
              </a:spcBef>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a:t>
            </a:r>
            <a:r>
              <a:rPr lang="en-US" altLang="zh-CN" sz="2000" b="1" dirty="0">
                <a:solidFill>
                  <a:schemeClr val="bg1"/>
                </a:solidFill>
                <a:latin typeface="宋体" panose="02010600030101010101" pitchFamily="2" charset="-122"/>
                <a:ea typeface="宋体" panose="02010600030101010101" pitchFamily="2" charset="-122"/>
              </a:rPr>
              <a:t>5G</a:t>
            </a:r>
            <a:r>
              <a:rPr lang="zh-CN" altLang="en-US" sz="2000" b="1" dirty="0">
                <a:solidFill>
                  <a:schemeClr val="bg1"/>
                </a:solidFill>
                <a:latin typeface="宋体" panose="02010600030101010101" pitchFamily="2" charset="-122"/>
                <a:ea typeface="宋体" panose="02010600030101010101" pitchFamily="2" charset="-122"/>
              </a:rPr>
              <a:t>能实现什么场景？</a:t>
            </a:r>
            <a:endParaRPr lang="en-US" altLang="zh-CN" sz="2000" b="1" dirty="0">
              <a:solidFill>
                <a:schemeClr val="bg1"/>
              </a:solidFill>
              <a:latin typeface="宋体" panose="02010600030101010101" pitchFamily="2" charset="-122"/>
              <a:ea typeface="宋体" panose="02010600030101010101" pitchFamily="2" charset="-122"/>
            </a:endParaRP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二、人工智能的其他支撑技术</a:t>
            </a:r>
          </a:p>
        </p:txBody>
      </p:sp>
      <p:sp>
        <p:nvSpPr>
          <p:cNvPr id="2" name="矩形 1">
            <a:extLst>
              <a:ext uri="{FF2B5EF4-FFF2-40B4-BE49-F238E27FC236}">
                <a16:creationId xmlns:a16="http://schemas.microsoft.com/office/drawing/2014/main" id="{7F53410D-56BB-4076-A090-D2E6541FEC9E}"/>
              </a:ext>
            </a:extLst>
          </p:cNvPr>
          <p:cNvSpPr/>
          <p:nvPr/>
        </p:nvSpPr>
        <p:spPr>
          <a:xfrm>
            <a:off x="889000" y="1333048"/>
            <a:ext cx="6413500" cy="559769"/>
          </a:xfrm>
          <a:prstGeom prst="rect">
            <a:avLst/>
          </a:prstGeom>
        </p:spPr>
        <p:txBody>
          <a:bodyPr wrap="squar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（三）走近第五代移动通信技术（</a:t>
            </a:r>
            <a:r>
              <a:rPr lang="en-US" altLang="zh-CN" sz="2400" b="1" dirty="0">
                <a:solidFill>
                  <a:schemeClr val="bg1"/>
                </a:solidFill>
                <a:latin typeface="黑体" panose="02010609060101010101" pitchFamily="49" charset="-122"/>
                <a:ea typeface="黑体" panose="02010609060101010101" pitchFamily="49" charset="-122"/>
              </a:rPr>
              <a:t>5G</a:t>
            </a:r>
            <a:r>
              <a:rPr lang="zh-CN" altLang="en-US" sz="2400" b="1" dirty="0">
                <a:solidFill>
                  <a:schemeClr val="bg1"/>
                </a:solidFill>
                <a:latin typeface="黑体" panose="02010609060101010101" pitchFamily="49" charset="-122"/>
                <a:ea typeface="黑体" panose="02010609060101010101" pitchFamily="49" charset="-122"/>
              </a:rPr>
              <a:t>）</a:t>
            </a:r>
            <a:endParaRPr lang="en-US" altLang="zh-CN" sz="2400" b="1" dirty="0">
              <a:solidFill>
                <a:schemeClr val="bg1"/>
              </a:solidFill>
              <a:latin typeface="黑体" panose="02010609060101010101" pitchFamily="49" charset="-122"/>
              <a:ea typeface="黑体" panose="02010609060101010101" pitchFamily="49" charset="-122"/>
            </a:endParaRPr>
          </a:p>
        </p:txBody>
      </p:sp>
      <p:sp>
        <p:nvSpPr>
          <p:cNvPr id="6" name="矩形 5">
            <a:extLst>
              <a:ext uri="{FF2B5EF4-FFF2-40B4-BE49-F238E27FC236}">
                <a16:creationId xmlns:a16="http://schemas.microsoft.com/office/drawing/2014/main" id="{723C446A-601F-43FA-8B30-63AFDEEA7F90}"/>
              </a:ext>
            </a:extLst>
          </p:cNvPr>
          <p:cNvSpPr/>
          <p:nvPr/>
        </p:nvSpPr>
        <p:spPr>
          <a:xfrm>
            <a:off x="1141411" y="2631621"/>
            <a:ext cx="4548189" cy="3830985"/>
          </a:xfrm>
          <a:prstGeom prst="rect">
            <a:avLst/>
          </a:prstGeom>
        </p:spPr>
        <p:txBody>
          <a:bodyPr wrap="square">
            <a:spAutoFit/>
          </a:bodyPr>
          <a:lstStyle/>
          <a:p>
            <a:pPr algn="just">
              <a:lnSpc>
                <a:spcPts val="2500"/>
              </a:lnSpc>
              <a:spcAft>
                <a:spcPts val="600"/>
              </a:spcAft>
              <a:buClr>
                <a:srgbClr val="0070C0"/>
              </a:buClr>
            </a:pPr>
            <a:r>
              <a:rPr lang="zh-CN" altLang="en-US" sz="2000" dirty="0">
                <a:solidFill>
                  <a:schemeClr val="bg1"/>
                </a:solidFill>
              </a:rPr>
              <a:t>国际电信联盟无线电通信局定义了</a:t>
            </a:r>
            <a:r>
              <a:rPr lang="en-US" altLang="zh-CN" sz="2000" dirty="0">
                <a:solidFill>
                  <a:schemeClr val="bg1"/>
                </a:solidFill>
              </a:rPr>
              <a:t>5G</a:t>
            </a:r>
            <a:r>
              <a:rPr lang="zh-CN" altLang="en-US" sz="2000" dirty="0">
                <a:solidFill>
                  <a:schemeClr val="bg1"/>
                </a:solidFill>
              </a:rPr>
              <a:t>的三大典型应用场境：</a:t>
            </a:r>
          </a:p>
          <a:p>
            <a:pPr marL="285750" indent="-285750" algn="just">
              <a:lnSpc>
                <a:spcPts val="2500"/>
              </a:lnSpc>
              <a:spcAft>
                <a:spcPts val="600"/>
              </a:spcAft>
              <a:buClr>
                <a:srgbClr val="0070C0"/>
              </a:buClr>
              <a:buFont typeface="Arial" panose="020B0604020202020204" pitchFamily="34" charset="0"/>
              <a:buChar char="•"/>
            </a:pPr>
            <a:r>
              <a:rPr lang="zh-CN" altLang="en-US" sz="2000" dirty="0">
                <a:solidFill>
                  <a:schemeClr val="bg1"/>
                </a:solidFill>
              </a:rPr>
              <a:t>增强型移动宽带：主要面向虚拟现实（</a:t>
            </a:r>
            <a:r>
              <a:rPr lang="en-US" altLang="zh-CN" sz="2000" dirty="0">
                <a:solidFill>
                  <a:schemeClr val="bg1"/>
                </a:solidFill>
              </a:rPr>
              <a:t>VR</a:t>
            </a:r>
            <a:r>
              <a:rPr lang="zh-CN" altLang="en-US" sz="2000" dirty="0">
                <a:solidFill>
                  <a:schemeClr val="bg1"/>
                </a:solidFill>
              </a:rPr>
              <a:t>）</a:t>
            </a:r>
            <a:r>
              <a:rPr lang="en-US" altLang="zh-CN" sz="2000" dirty="0">
                <a:solidFill>
                  <a:schemeClr val="bg1"/>
                </a:solidFill>
              </a:rPr>
              <a:t>/</a:t>
            </a:r>
            <a:r>
              <a:rPr lang="zh-CN" altLang="en-US" sz="2000" dirty="0">
                <a:solidFill>
                  <a:schemeClr val="bg1"/>
                </a:solidFill>
              </a:rPr>
              <a:t>增强现实（</a:t>
            </a:r>
            <a:r>
              <a:rPr lang="en-US" altLang="zh-CN" sz="2000" dirty="0">
                <a:solidFill>
                  <a:schemeClr val="bg1"/>
                </a:solidFill>
              </a:rPr>
              <a:t>AR</a:t>
            </a:r>
            <a:r>
              <a:rPr lang="zh-CN" altLang="en-US" sz="2000" dirty="0">
                <a:solidFill>
                  <a:schemeClr val="bg1"/>
                </a:solidFill>
              </a:rPr>
              <a:t>）</a:t>
            </a:r>
            <a:r>
              <a:rPr lang="en-US" altLang="zh-CN" sz="2000" dirty="0">
                <a:solidFill>
                  <a:schemeClr val="bg1"/>
                </a:solidFill>
              </a:rPr>
              <a:t>,</a:t>
            </a:r>
            <a:r>
              <a:rPr lang="zh-CN" altLang="en-US" sz="2000" dirty="0">
                <a:solidFill>
                  <a:schemeClr val="bg1"/>
                </a:solidFill>
              </a:rPr>
              <a:t>以及在线视频</a:t>
            </a:r>
            <a:r>
              <a:rPr lang="en-US" altLang="zh-CN" sz="2000" dirty="0">
                <a:solidFill>
                  <a:schemeClr val="bg1"/>
                </a:solidFill>
              </a:rPr>
              <a:t>4K/8K</a:t>
            </a:r>
            <a:r>
              <a:rPr lang="zh-CN" altLang="en-US" sz="2000" dirty="0">
                <a:solidFill>
                  <a:schemeClr val="bg1"/>
                </a:solidFill>
              </a:rPr>
              <a:t>等高带宽需求业务；</a:t>
            </a:r>
          </a:p>
          <a:p>
            <a:pPr marL="285750" indent="-285750" algn="just">
              <a:lnSpc>
                <a:spcPts val="2500"/>
              </a:lnSpc>
              <a:spcAft>
                <a:spcPts val="600"/>
              </a:spcAft>
              <a:buClr>
                <a:srgbClr val="0070C0"/>
              </a:buClr>
              <a:buFont typeface="Arial" panose="020B0604020202020204" pitchFamily="34" charset="0"/>
              <a:buChar char="•"/>
            </a:pPr>
            <a:r>
              <a:rPr lang="zh-CN" altLang="en-US" sz="2000" dirty="0">
                <a:solidFill>
                  <a:schemeClr val="bg1"/>
                </a:solidFill>
              </a:rPr>
              <a:t>超可靠低时延通信：主要面向车联网与自动驾驶、远程外科手术、智能电网、无人机等时延敏感的业务；</a:t>
            </a:r>
          </a:p>
          <a:p>
            <a:pPr marL="285750" indent="-285750" algn="just">
              <a:lnSpc>
                <a:spcPts val="2500"/>
              </a:lnSpc>
              <a:spcAft>
                <a:spcPts val="600"/>
              </a:spcAft>
              <a:buClr>
                <a:srgbClr val="0070C0"/>
              </a:buClr>
              <a:buFont typeface="Arial" panose="020B0604020202020204" pitchFamily="34" charset="0"/>
              <a:buChar char="•"/>
            </a:pPr>
            <a:r>
              <a:rPr lang="zh-CN" altLang="en-US" sz="2000" dirty="0">
                <a:solidFill>
                  <a:schemeClr val="bg1"/>
                </a:solidFill>
              </a:rPr>
              <a:t>海量大规模连接物联网：主要面向智慧城市、智能交通等高连接密度需求的业务。</a:t>
            </a:r>
            <a:endParaRPr lang="en-US" altLang="zh-CN" sz="2000" dirty="0">
              <a:solidFill>
                <a:schemeClr val="bg1"/>
              </a:solidFill>
            </a:endParaRPr>
          </a:p>
        </p:txBody>
      </p:sp>
      <p:pic>
        <p:nvPicPr>
          <p:cNvPr id="7" name="图片 6">
            <a:extLst>
              <a:ext uri="{FF2B5EF4-FFF2-40B4-BE49-F238E27FC236}">
                <a16:creationId xmlns:a16="http://schemas.microsoft.com/office/drawing/2014/main" id="{AB00FA30-DE04-4EE9-BC27-7B1ACBC7347C}"/>
              </a:ext>
            </a:extLst>
          </p:cNvPr>
          <p:cNvPicPr/>
          <p:nvPr/>
        </p:nvPicPr>
        <p:blipFill rotWithShape="1">
          <a:blip r:embed="rId2">
            <a:extLst>
              <a:ext uri="{28A0092B-C50C-407E-A947-70E740481C1C}">
                <a14:useLocalDpi xmlns:a14="http://schemas.microsoft.com/office/drawing/2010/main" val="0"/>
              </a:ext>
            </a:extLst>
          </a:blip>
          <a:srcRect r="12384"/>
          <a:stretch/>
        </p:blipFill>
        <p:spPr>
          <a:xfrm>
            <a:off x="6094410" y="2499042"/>
            <a:ext cx="4952999" cy="3381058"/>
          </a:xfrm>
          <a:prstGeom prst="rect">
            <a:avLst/>
          </a:prstGeom>
          <a:noFill/>
          <a:ln>
            <a:noFill/>
          </a:ln>
        </p:spPr>
      </p:pic>
    </p:spTree>
    <p:extLst>
      <p:ext uri="{BB962C8B-B14F-4D97-AF65-F5344CB8AC3E}">
        <p14:creationId xmlns:p14="http://schemas.microsoft.com/office/powerpoint/2010/main" val="1460121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1" y="1194834"/>
            <a:ext cx="9905998" cy="4679139"/>
          </a:xfrm>
        </p:spPr>
        <p:txBody>
          <a:bodyPr>
            <a:normAutofit/>
          </a:bodyPr>
          <a:lstStyle/>
          <a:p>
            <a:pPr marL="0" indent="0" algn="just">
              <a:lnSpc>
                <a:spcPct val="200000"/>
              </a:lnSpc>
              <a:spcBef>
                <a:spcPts val="0"/>
              </a:spcBef>
              <a:buClr>
                <a:srgbClr val="0070C0"/>
              </a:buClr>
              <a:buNone/>
            </a:pPr>
            <a:r>
              <a:rPr lang="zh-CN" altLang="en-US" b="1" dirty="0">
                <a:solidFill>
                  <a:schemeClr val="bg1"/>
                </a:solidFill>
                <a:latin typeface="宋体" panose="02010600030101010101" pitchFamily="2" charset="-122"/>
                <a:ea typeface="宋体" panose="02010600030101010101" pitchFamily="2" charset="-122"/>
              </a:rPr>
              <a:t>什么是人工智能数据服务？</a:t>
            </a:r>
            <a:endParaRPr lang="en-US" altLang="zh-CN" b="1" dirty="0">
              <a:solidFill>
                <a:schemeClr val="bg1"/>
              </a:solidFill>
              <a:latin typeface="宋体" panose="02010600030101010101" pitchFamily="2" charset="-122"/>
              <a:ea typeface="宋体" panose="02010600030101010101" pitchFamily="2" charset="-122"/>
            </a:endParaRP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三、了解人工智能的数据服务</a:t>
            </a:r>
          </a:p>
        </p:txBody>
      </p:sp>
      <p:sp>
        <p:nvSpPr>
          <p:cNvPr id="6" name="矩形 5">
            <a:extLst>
              <a:ext uri="{FF2B5EF4-FFF2-40B4-BE49-F238E27FC236}">
                <a16:creationId xmlns:a16="http://schemas.microsoft.com/office/drawing/2014/main" id="{723C446A-601F-43FA-8B30-63AFDEEA7F90}"/>
              </a:ext>
            </a:extLst>
          </p:cNvPr>
          <p:cNvSpPr/>
          <p:nvPr/>
        </p:nvSpPr>
        <p:spPr>
          <a:xfrm>
            <a:off x="1141409" y="2009321"/>
            <a:ext cx="10034591" cy="961610"/>
          </a:xfrm>
          <a:prstGeom prst="rect">
            <a:avLst/>
          </a:prstGeom>
        </p:spPr>
        <p:txBody>
          <a:bodyPr wrap="square">
            <a:spAutoFit/>
          </a:bodyPr>
          <a:lstStyle/>
          <a:p>
            <a:pPr algn="just">
              <a:lnSpc>
                <a:spcPct val="150000"/>
              </a:lnSpc>
              <a:spcAft>
                <a:spcPts val="600"/>
              </a:spcAft>
              <a:buClr>
                <a:srgbClr val="0070C0"/>
              </a:buClr>
            </a:pPr>
            <a:r>
              <a:rPr lang="zh-CN" altLang="en-US" sz="2000" dirty="0">
                <a:solidFill>
                  <a:schemeClr val="bg1"/>
                </a:solidFill>
                <a:latin typeface="宋体" panose="02010600030101010101" pitchFamily="2" charset="-122"/>
                <a:ea typeface="宋体" panose="02010600030101010101" pitchFamily="2" charset="-122"/>
              </a:rPr>
              <a:t>即：为</a:t>
            </a:r>
            <a:r>
              <a:rPr lang="en-US" altLang="zh-CN" sz="2000" dirty="0">
                <a:solidFill>
                  <a:schemeClr val="bg1"/>
                </a:solidFill>
                <a:latin typeface="宋体" panose="02010600030101010101" pitchFamily="2" charset="-122"/>
                <a:ea typeface="宋体" panose="02010600030101010101" pitchFamily="2" charset="-122"/>
              </a:rPr>
              <a:t>AI</a:t>
            </a:r>
            <a:r>
              <a:rPr lang="zh-CN" altLang="en-US" sz="2000" dirty="0">
                <a:solidFill>
                  <a:schemeClr val="bg1"/>
                </a:solidFill>
                <a:latin typeface="宋体" panose="02010600030101010101" pitchFamily="2" charset="-122"/>
                <a:ea typeface="宋体" panose="02010600030101010101" pitchFamily="2" charset="-122"/>
              </a:rPr>
              <a:t>算法训练及优化提供的数据采集、清洗、信息抽取、标注等服务，这对于人工智能纵深到细分行业和场境应用至关重要。</a:t>
            </a:r>
            <a:endParaRPr lang="en-US" altLang="zh-CN" sz="2000" dirty="0">
              <a:solidFill>
                <a:schemeClr val="bg1"/>
              </a:solidFill>
              <a:latin typeface="宋体" panose="02010600030101010101" pitchFamily="2" charset="-122"/>
              <a:ea typeface="宋体" panose="02010600030101010101" pitchFamily="2" charset="-122"/>
            </a:endParaRPr>
          </a:p>
        </p:txBody>
      </p:sp>
      <p:pic>
        <p:nvPicPr>
          <p:cNvPr id="8" name="图片 7">
            <a:extLst>
              <a:ext uri="{FF2B5EF4-FFF2-40B4-BE49-F238E27FC236}">
                <a16:creationId xmlns:a16="http://schemas.microsoft.com/office/drawing/2014/main" id="{7854B62A-0F55-43F7-A89B-21D8650FA3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7207"/>
          <a:stretch>
            <a:fillRect/>
          </a:stretch>
        </p:blipFill>
        <p:spPr>
          <a:xfrm>
            <a:off x="2012314" y="3215957"/>
            <a:ext cx="7774527" cy="2835816"/>
          </a:xfrm>
          <a:prstGeom prst="rect">
            <a:avLst/>
          </a:prstGeom>
          <a:noFill/>
          <a:ln>
            <a:noFill/>
          </a:ln>
        </p:spPr>
      </p:pic>
    </p:spTree>
    <p:extLst>
      <p:ext uri="{BB962C8B-B14F-4D97-AF65-F5344CB8AC3E}">
        <p14:creationId xmlns:p14="http://schemas.microsoft.com/office/powerpoint/2010/main" val="2251056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三、了解人工智能的数据服务</a:t>
            </a:r>
          </a:p>
        </p:txBody>
      </p:sp>
      <p:sp>
        <p:nvSpPr>
          <p:cNvPr id="6" name="矩形 5">
            <a:extLst>
              <a:ext uri="{FF2B5EF4-FFF2-40B4-BE49-F238E27FC236}">
                <a16:creationId xmlns:a16="http://schemas.microsoft.com/office/drawing/2014/main" id="{723C446A-601F-43FA-8B30-63AFDEEA7F90}"/>
              </a:ext>
            </a:extLst>
          </p:cNvPr>
          <p:cNvSpPr/>
          <p:nvPr/>
        </p:nvSpPr>
        <p:spPr>
          <a:xfrm>
            <a:off x="1217609" y="1171121"/>
            <a:ext cx="9793291" cy="5208926"/>
          </a:xfrm>
          <a:prstGeom prst="rect">
            <a:avLst/>
          </a:prstGeom>
        </p:spPr>
        <p:txBody>
          <a:bodyPr wrap="square">
            <a:spAutoFit/>
          </a:bodyPr>
          <a:lstStyle/>
          <a:p>
            <a:pPr algn="just">
              <a:lnSpc>
                <a:spcPct val="150000"/>
              </a:lnSpc>
              <a:spcAft>
                <a:spcPts val="600"/>
              </a:spcAft>
              <a:buClr>
                <a:srgbClr val="0070C0"/>
              </a:buClr>
            </a:pPr>
            <a:r>
              <a:rPr lang="zh-CN" altLang="en-US" sz="2400" b="1" dirty="0">
                <a:solidFill>
                  <a:schemeClr val="bg1"/>
                </a:solidFill>
                <a:latin typeface="宋体" panose="02010600030101010101" pitchFamily="2" charset="-122"/>
                <a:ea typeface="宋体" panose="02010600030101010101" pitchFamily="2" charset="-122"/>
              </a:rPr>
              <a:t>人工智能数据服务</a:t>
            </a:r>
            <a:r>
              <a:rPr lang="zh-CN" altLang="en-US" sz="2000" dirty="0">
                <a:solidFill>
                  <a:schemeClr val="bg1"/>
                </a:solidFill>
                <a:latin typeface="宋体" panose="02010600030101010101" pitchFamily="2" charset="-122"/>
                <a:ea typeface="宋体" panose="02010600030101010101" pitchFamily="2" charset="-122"/>
              </a:rPr>
              <a:t>包括以下步骤：</a:t>
            </a:r>
          </a:p>
          <a:p>
            <a:pPr algn="just">
              <a:lnSpc>
                <a:spcPct val="150000"/>
              </a:lnSpc>
              <a:spcAft>
                <a:spcPts val="600"/>
              </a:spcAft>
              <a:buClr>
                <a:srgbClr val="0070C0"/>
              </a:buClr>
            </a:pPr>
            <a:r>
              <a:rPr lang="en-US" altLang="zh-CN" sz="2000" b="1" dirty="0">
                <a:solidFill>
                  <a:schemeClr val="bg1"/>
                </a:solidFill>
                <a:latin typeface="宋体" panose="02010600030101010101" pitchFamily="2" charset="-122"/>
                <a:ea typeface="宋体" panose="02010600030101010101" pitchFamily="2" charset="-122"/>
              </a:rPr>
              <a:t>1.</a:t>
            </a:r>
            <a:r>
              <a:rPr lang="zh-CN" altLang="en-US" sz="2000" b="1" dirty="0">
                <a:solidFill>
                  <a:schemeClr val="bg1"/>
                </a:solidFill>
                <a:latin typeface="宋体" panose="02010600030101010101" pitchFamily="2" charset="-122"/>
                <a:ea typeface="宋体" panose="02010600030101010101" pitchFamily="2" charset="-122"/>
              </a:rPr>
              <a:t> 数据采集</a:t>
            </a:r>
          </a:p>
          <a:p>
            <a:pPr algn="just">
              <a:lnSpc>
                <a:spcPct val="150000"/>
              </a:lnSpc>
              <a:spcAft>
                <a:spcPts val="600"/>
              </a:spcAft>
              <a:buClr>
                <a:srgbClr val="0070C0"/>
              </a:buClr>
            </a:pPr>
            <a:r>
              <a:rPr lang="zh-CN" altLang="en-US" sz="2000" dirty="0">
                <a:solidFill>
                  <a:schemeClr val="bg1"/>
                </a:solidFill>
                <a:latin typeface="宋体" panose="02010600030101010101" pitchFamily="2" charset="-122"/>
                <a:ea typeface="宋体" panose="02010600030101010101" pitchFamily="2" charset="-122"/>
              </a:rPr>
              <a:t>又称数据获取。被采集数据可以是被监测的各种物理量，如温度、湿度、水位等，也可以是各类影音图文信息。</a:t>
            </a:r>
          </a:p>
          <a:p>
            <a:pPr algn="just">
              <a:lnSpc>
                <a:spcPct val="150000"/>
              </a:lnSpc>
              <a:spcAft>
                <a:spcPts val="600"/>
              </a:spcAft>
              <a:buClr>
                <a:srgbClr val="0070C0"/>
              </a:buClr>
            </a:pPr>
            <a:r>
              <a:rPr lang="en-US" altLang="zh-CN" sz="2000" b="1" dirty="0">
                <a:solidFill>
                  <a:schemeClr val="bg1"/>
                </a:solidFill>
                <a:latin typeface="宋体" panose="02010600030101010101" pitchFamily="2" charset="-122"/>
                <a:ea typeface="宋体" panose="02010600030101010101" pitchFamily="2" charset="-122"/>
              </a:rPr>
              <a:t>2. </a:t>
            </a:r>
            <a:r>
              <a:rPr lang="zh-CN" altLang="en-US" sz="2000" b="1" dirty="0">
                <a:solidFill>
                  <a:schemeClr val="bg1"/>
                </a:solidFill>
                <a:latin typeface="宋体" panose="02010600030101010101" pitchFamily="2" charset="-122"/>
                <a:ea typeface="宋体" panose="02010600030101010101" pitchFamily="2" charset="-122"/>
              </a:rPr>
              <a:t>数据标注</a:t>
            </a:r>
          </a:p>
          <a:p>
            <a:pPr algn="just">
              <a:lnSpc>
                <a:spcPct val="150000"/>
              </a:lnSpc>
              <a:spcAft>
                <a:spcPts val="600"/>
              </a:spcAft>
              <a:buClr>
                <a:srgbClr val="0070C0"/>
              </a:buClr>
            </a:pPr>
            <a:r>
              <a:rPr lang="zh-CN" altLang="en-US" sz="2000" dirty="0">
                <a:solidFill>
                  <a:schemeClr val="bg1"/>
                </a:solidFill>
                <a:latin typeface="宋体" panose="02010600030101010101" pitchFamily="2" charset="-122"/>
                <a:ea typeface="宋体" panose="02010600030101010101" pitchFamily="2" charset="-122"/>
              </a:rPr>
              <a:t>包括：语音标注、图像标注、文本标注、视频标注等种类。标记的基本形式有：标注画框、</a:t>
            </a:r>
            <a:r>
              <a:rPr lang="en-US" altLang="zh-CN" sz="2000" dirty="0">
                <a:solidFill>
                  <a:schemeClr val="bg1"/>
                </a:solidFill>
                <a:latin typeface="宋体" panose="02010600030101010101" pitchFamily="2" charset="-122"/>
                <a:ea typeface="宋体" panose="02010600030101010101" pitchFamily="2" charset="-122"/>
              </a:rPr>
              <a:t>3D</a:t>
            </a:r>
            <a:r>
              <a:rPr lang="zh-CN" altLang="en-US" sz="2000" dirty="0">
                <a:solidFill>
                  <a:schemeClr val="bg1"/>
                </a:solidFill>
                <a:latin typeface="宋体" panose="02010600030101010101" pitchFamily="2" charset="-122"/>
                <a:ea typeface="宋体" panose="02010600030101010101" pitchFamily="2" charset="-122"/>
              </a:rPr>
              <a:t>画框、文本转录、图像打点、目标物体轮廓线等。</a:t>
            </a:r>
          </a:p>
          <a:p>
            <a:pPr algn="just">
              <a:lnSpc>
                <a:spcPct val="150000"/>
              </a:lnSpc>
              <a:spcAft>
                <a:spcPts val="600"/>
              </a:spcAft>
              <a:buClr>
                <a:srgbClr val="0070C0"/>
              </a:buClr>
            </a:pPr>
            <a:r>
              <a:rPr lang="en-US" altLang="zh-CN" sz="2000" b="1" dirty="0">
                <a:solidFill>
                  <a:schemeClr val="bg1"/>
                </a:solidFill>
                <a:latin typeface="宋体" panose="02010600030101010101" pitchFamily="2" charset="-122"/>
                <a:ea typeface="宋体" panose="02010600030101010101" pitchFamily="2" charset="-122"/>
              </a:rPr>
              <a:t>3. </a:t>
            </a:r>
            <a:r>
              <a:rPr lang="zh-CN" altLang="en-US" sz="2000" b="1" dirty="0">
                <a:solidFill>
                  <a:schemeClr val="bg1"/>
                </a:solidFill>
                <a:latin typeface="宋体" panose="02010600030101010101" pitchFamily="2" charset="-122"/>
                <a:ea typeface="宋体" panose="02010600030101010101" pitchFamily="2" charset="-122"/>
              </a:rPr>
              <a:t>数据分析</a:t>
            </a:r>
          </a:p>
          <a:p>
            <a:pPr algn="just">
              <a:lnSpc>
                <a:spcPct val="150000"/>
              </a:lnSpc>
              <a:spcAft>
                <a:spcPts val="600"/>
              </a:spcAft>
              <a:buClr>
                <a:srgbClr val="0070C0"/>
              </a:buClr>
            </a:pPr>
            <a:r>
              <a:rPr lang="zh-CN" altLang="en-US" sz="2000" dirty="0">
                <a:solidFill>
                  <a:schemeClr val="bg1"/>
                </a:solidFill>
                <a:latin typeface="宋体" panose="02010600030101010101" pitchFamily="2" charset="-122"/>
                <a:ea typeface="宋体" panose="02010600030101010101" pitchFamily="2" charset="-122"/>
              </a:rPr>
              <a:t>指用适当的统计方法对收集来的大量数据进行分析，提取有用信息和形成结论。通常包含以下三个步骤：探索性数据分析</a:t>
            </a:r>
            <a:r>
              <a:rPr lang="en-US" altLang="zh-CN" sz="2000" dirty="0">
                <a:solidFill>
                  <a:schemeClr val="bg1"/>
                </a:solidFill>
                <a:latin typeface="宋体" panose="02010600030101010101" pitchFamily="2" charset="-122"/>
                <a:ea typeface="宋体" panose="02010600030101010101" pitchFamily="2" charset="-122"/>
              </a:rPr>
              <a:t>——</a:t>
            </a:r>
            <a:r>
              <a:rPr lang="zh-CN" altLang="en-US" sz="2000" dirty="0">
                <a:solidFill>
                  <a:schemeClr val="bg1"/>
                </a:solidFill>
                <a:latin typeface="宋体" panose="02010600030101010101" pitchFamily="2" charset="-122"/>
                <a:ea typeface="宋体" panose="02010600030101010101" pitchFamily="2" charset="-122"/>
              </a:rPr>
              <a:t>模型选定分析</a:t>
            </a:r>
            <a:r>
              <a:rPr lang="en-US" altLang="zh-CN" sz="2000" dirty="0">
                <a:solidFill>
                  <a:schemeClr val="bg1"/>
                </a:solidFill>
                <a:latin typeface="宋体" panose="02010600030101010101" pitchFamily="2" charset="-122"/>
                <a:ea typeface="宋体" panose="02010600030101010101" pitchFamily="2" charset="-122"/>
              </a:rPr>
              <a:t>——</a:t>
            </a:r>
            <a:r>
              <a:rPr lang="zh-CN" altLang="en-US" sz="2000" dirty="0">
                <a:solidFill>
                  <a:schemeClr val="bg1"/>
                </a:solidFill>
                <a:latin typeface="宋体" panose="02010600030101010101" pitchFamily="2" charset="-122"/>
                <a:ea typeface="宋体" panose="02010600030101010101" pitchFamily="2" charset="-122"/>
              </a:rPr>
              <a:t>推断分析</a:t>
            </a:r>
            <a:endParaRPr lang="en-US" altLang="zh-CN" sz="2000" dirty="0">
              <a:solidFill>
                <a:schemeClr val="bg1"/>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810358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三、了解人工智能的数据服务</a:t>
            </a:r>
          </a:p>
        </p:txBody>
      </p:sp>
      <p:sp>
        <p:nvSpPr>
          <p:cNvPr id="6" name="矩形 5">
            <a:extLst>
              <a:ext uri="{FF2B5EF4-FFF2-40B4-BE49-F238E27FC236}">
                <a16:creationId xmlns:a16="http://schemas.microsoft.com/office/drawing/2014/main" id="{723C446A-601F-43FA-8B30-63AFDEEA7F90}"/>
              </a:ext>
            </a:extLst>
          </p:cNvPr>
          <p:cNvSpPr/>
          <p:nvPr/>
        </p:nvSpPr>
        <p:spPr>
          <a:xfrm>
            <a:off x="1217609" y="1171121"/>
            <a:ext cx="6338891" cy="4755854"/>
          </a:xfrm>
          <a:prstGeom prst="rect">
            <a:avLst/>
          </a:prstGeom>
        </p:spPr>
        <p:txBody>
          <a:bodyPr wrap="square">
            <a:spAutoFit/>
          </a:bodyPr>
          <a:lstStyle/>
          <a:p>
            <a:pPr algn="just">
              <a:lnSpc>
                <a:spcPct val="150000"/>
              </a:lnSpc>
              <a:spcAft>
                <a:spcPts val="600"/>
              </a:spcAft>
              <a:buClr>
                <a:srgbClr val="0070C0"/>
              </a:buClr>
            </a:pPr>
            <a:r>
              <a:rPr lang="zh-CN" altLang="en-US" sz="2400" b="1" dirty="0">
                <a:solidFill>
                  <a:schemeClr val="bg1"/>
                </a:solidFill>
                <a:latin typeface="宋体" panose="02010600030101010101" pitchFamily="2" charset="-122"/>
                <a:ea typeface="宋体" panose="02010600030101010101" pitchFamily="2" charset="-122"/>
              </a:rPr>
              <a:t>人工智能数据服务</a:t>
            </a:r>
            <a:r>
              <a:rPr lang="en-US" altLang="zh-CN" sz="2400" b="1" dirty="0">
                <a:solidFill>
                  <a:schemeClr val="bg1"/>
                </a:solidFill>
                <a:latin typeface="宋体" panose="02010600030101010101" pitchFamily="2" charset="-122"/>
                <a:ea typeface="宋体" panose="02010600030101010101" pitchFamily="2" charset="-122"/>
              </a:rPr>
              <a:t>——</a:t>
            </a:r>
            <a:r>
              <a:rPr lang="zh-CN" altLang="en-US" sz="1900" b="1" dirty="0">
                <a:solidFill>
                  <a:schemeClr val="bg1"/>
                </a:solidFill>
                <a:latin typeface="宋体" panose="02010600030101010101" pitchFamily="2" charset="-122"/>
                <a:ea typeface="宋体" panose="02010600030101010101" pitchFamily="2" charset="-122"/>
              </a:rPr>
              <a:t>什么是图像标注？</a:t>
            </a:r>
          </a:p>
          <a:p>
            <a:pPr marL="342900" indent="-342900" algn="just">
              <a:lnSpc>
                <a:spcPct val="150000"/>
              </a:lnSpc>
              <a:spcAft>
                <a:spcPts val="600"/>
              </a:spcAft>
              <a:buClr>
                <a:srgbClr val="0070C0"/>
              </a:buClr>
              <a:buFont typeface="Arial" panose="020B0604020202020204" pitchFamily="34" charset="0"/>
              <a:buChar char="•"/>
            </a:pPr>
            <a:r>
              <a:rPr lang="zh-CN" altLang="en-US" sz="1900" dirty="0">
                <a:solidFill>
                  <a:schemeClr val="bg1"/>
                </a:solidFill>
                <a:latin typeface="宋体" panose="02010600030101010101" pitchFamily="2" charset="-122"/>
                <a:ea typeface="宋体" panose="02010600030101010101" pitchFamily="2" charset="-122"/>
              </a:rPr>
              <a:t>图像标注和视频标注可统一称为图像标注，因为视频也是由图像连续播放组成，</a:t>
            </a:r>
            <a:r>
              <a:rPr lang="en-US" altLang="zh-CN" sz="1900" dirty="0">
                <a:solidFill>
                  <a:schemeClr val="bg1"/>
                </a:solidFill>
                <a:latin typeface="宋体" panose="02010600030101010101" pitchFamily="2" charset="-122"/>
                <a:ea typeface="宋体" panose="02010600030101010101" pitchFamily="2" charset="-122"/>
              </a:rPr>
              <a:t>1</a:t>
            </a:r>
            <a:r>
              <a:rPr lang="zh-CN" altLang="en-US" sz="1900" dirty="0">
                <a:solidFill>
                  <a:schemeClr val="bg1"/>
                </a:solidFill>
                <a:latin typeface="宋体" panose="02010600030101010101" pitchFamily="2" charset="-122"/>
                <a:ea typeface="宋体" panose="02010600030101010101" pitchFamily="2" charset="-122"/>
              </a:rPr>
              <a:t>秒钟的视频包含</a:t>
            </a:r>
            <a:r>
              <a:rPr lang="en-US" altLang="zh-CN" sz="1900" dirty="0">
                <a:solidFill>
                  <a:schemeClr val="bg1"/>
                </a:solidFill>
                <a:latin typeface="宋体" panose="02010600030101010101" pitchFamily="2" charset="-122"/>
                <a:ea typeface="宋体" panose="02010600030101010101" pitchFamily="2" charset="-122"/>
              </a:rPr>
              <a:t>25</a:t>
            </a:r>
            <a:r>
              <a:rPr lang="zh-CN" altLang="en-US" sz="1900" dirty="0">
                <a:solidFill>
                  <a:schemeClr val="bg1"/>
                </a:solidFill>
                <a:latin typeface="宋体" panose="02010600030101010101" pitchFamily="2" charset="-122"/>
                <a:ea typeface="宋体" panose="02010600030101010101" pitchFamily="2" charset="-122"/>
              </a:rPr>
              <a:t>帧图像，每</a:t>
            </a:r>
            <a:r>
              <a:rPr lang="en-US" altLang="zh-CN" sz="1900" dirty="0">
                <a:solidFill>
                  <a:schemeClr val="bg1"/>
                </a:solidFill>
                <a:latin typeface="宋体" panose="02010600030101010101" pitchFamily="2" charset="-122"/>
                <a:ea typeface="宋体" panose="02010600030101010101" pitchFamily="2" charset="-122"/>
              </a:rPr>
              <a:t>1</a:t>
            </a:r>
            <a:r>
              <a:rPr lang="zh-CN" altLang="en-US" sz="1900" dirty="0">
                <a:solidFill>
                  <a:schemeClr val="bg1"/>
                </a:solidFill>
                <a:latin typeface="宋体" panose="02010600030101010101" pitchFamily="2" charset="-122"/>
                <a:ea typeface="宋体" panose="02010600030101010101" pitchFamily="2" charset="-122"/>
              </a:rPr>
              <a:t>帧都是</a:t>
            </a:r>
            <a:r>
              <a:rPr lang="en-US" altLang="zh-CN" sz="1900" dirty="0">
                <a:solidFill>
                  <a:schemeClr val="bg1"/>
                </a:solidFill>
                <a:latin typeface="宋体" panose="02010600030101010101" pitchFamily="2" charset="-122"/>
                <a:ea typeface="宋体" panose="02010600030101010101" pitchFamily="2" charset="-122"/>
              </a:rPr>
              <a:t>1</a:t>
            </a:r>
            <a:r>
              <a:rPr lang="zh-CN" altLang="en-US" sz="1900" dirty="0">
                <a:solidFill>
                  <a:schemeClr val="bg1"/>
                </a:solidFill>
                <a:latin typeface="宋体" panose="02010600030101010101" pitchFamily="2" charset="-122"/>
                <a:ea typeface="宋体" panose="02010600030101010101" pitchFamily="2" charset="-122"/>
              </a:rPr>
              <a:t>张图像。</a:t>
            </a:r>
          </a:p>
          <a:p>
            <a:pPr marL="342900" indent="-342900" algn="just">
              <a:lnSpc>
                <a:spcPct val="150000"/>
              </a:lnSpc>
              <a:spcAft>
                <a:spcPts val="600"/>
              </a:spcAft>
              <a:buClr>
                <a:srgbClr val="0070C0"/>
              </a:buClr>
              <a:buFont typeface="Arial" panose="020B0604020202020204" pitchFamily="34" charset="0"/>
              <a:buChar char="•"/>
            </a:pPr>
            <a:r>
              <a:rPr lang="zh-CN" altLang="en-US" sz="1900" b="1" dirty="0">
                <a:solidFill>
                  <a:schemeClr val="bg1"/>
                </a:solidFill>
                <a:latin typeface="宋体" panose="02010600030101010101" pitchFamily="2" charset="-122"/>
                <a:ea typeface="宋体" panose="02010600030101010101" pitchFamily="2" charset="-122"/>
              </a:rPr>
              <a:t>现实应用场景：</a:t>
            </a:r>
            <a:r>
              <a:rPr lang="zh-CN" altLang="en-US" sz="1900" dirty="0">
                <a:solidFill>
                  <a:schemeClr val="bg1"/>
                </a:solidFill>
                <a:latin typeface="宋体" panose="02010600030101010101" pitchFamily="2" charset="-122"/>
                <a:ea typeface="宋体" panose="02010600030101010101" pitchFamily="2" charset="-122"/>
              </a:rPr>
              <a:t>人脸识别以及自动驾驶车辆识别等。</a:t>
            </a:r>
          </a:p>
          <a:p>
            <a:pPr marL="342900" indent="-342900" algn="just">
              <a:lnSpc>
                <a:spcPct val="150000"/>
              </a:lnSpc>
              <a:spcAft>
                <a:spcPts val="600"/>
              </a:spcAft>
              <a:buClr>
                <a:srgbClr val="0070C0"/>
              </a:buClr>
              <a:buFont typeface="Arial" panose="020B0604020202020204" pitchFamily="34" charset="0"/>
              <a:buChar char="•"/>
            </a:pPr>
            <a:r>
              <a:rPr lang="zh-CN" altLang="en-US" sz="1900" dirty="0">
                <a:solidFill>
                  <a:schemeClr val="bg1"/>
                </a:solidFill>
                <a:latin typeface="宋体" panose="02010600030101010101" pitchFamily="2" charset="-122"/>
                <a:ea typeface="宋体" panose="02010600030101010101" pitchFamily="2" charset="-122"/>
              </a:rPr>
              <a:t>图形的数据标注需要相对复杂的过程。图像包括形态、目标点、结构划分等，数据标注人员需要对不同的目标标记物用不同的颜色进行轮廓标记，然后对相应的轮廓打标签，用标签来概述轮廓内的内容，以便让模型能够识别图像的不同标记物。</a:t>
            </a:r>
            <a:endParaRPr lang="en-US" altLang="zh-CN" sz="1900" dirty="0">
              <a:solidFill>
                <a:schemeClr val="bg1"/>
              </a:solidFill>
              <a:latin typeface="宋体" panose="02010600030101010101" pitchFamily="2" charset="-122"/>
              <a:ea typeface="宋体" panose="02010600030101010101" pitchFamily="2" charset="-122"/>
            </a:endParaRPr>
          </a:p>
        </p:txBody>
      </p:sp>
      <p:pic>
        <p:nvPicPr>
          <p:cNvPr id="5" name="图片 4">
            <a:extLst>
              <a:ext uri="{FF2B5EF4-FFF2-40B4-BE49-F238E27FC236}">
                <a16:creationId xmlns:a16="http://schemas.microsoft.com/office/drawing/2014/main" id="{5C2B2BC4-CB52-4E01-AD0F-6100E76D3D68}"/>
              </a:ext>
            </a:extLst>
          </p:cNvPr>
          <p:cNvPicPr>
            <a:picLocks noChangeAspect="1"/>
          </p:cNvPicPr>
          <p:nvPr/>
        </p:nvPicPr>
        <p:blipFill rotWithShape="1">
          <a:blip r:embed="rId2"/>
          <a:srcRect l="12267" t="15836"/>
          <a:stretch/>
        </p:blipFill>
        <p:spPr>
          <a:xfrm>
            <a:off x="7948681" y="2054434"/>
            <a:ext cx="3025710" cy="1838415"/>
          </a:xfrm>
          <a:prstGeom prst="rect">
            <a:avLst/>
          </a:prstGeom>
          <a:ln>
            <a:noFill/>
          </a:ln>
        </p:spPr>
      </p:pic>
      <p:pic>
        <p:nvPicPr>
          <p:cNvPr id="7" name="图片 6">
            <a:extLst>
              <a:ext uri="{FF2B5EF4-FFF2-40B4-BE49-F238E27FC236}">
                <a16:creationId xmlns:a16="http://schemas.microsoft.com/office/drawing/2014/main" id="{C9DADF53-799B-4C29-94B3-B794B1AA64B1}"/>
              </a:ext>
            </a:extLst>
          </p:cNvPr>
          <p:cNvPicPr>
            <a:picLocks noChangeAspect="1"/>
          </p:cNvPicPr>
          <p:nvPr/>
        </p:nvPicPr>
        <p:blipFill rotWithShape="1">
          <a:blip r:embed="rId3"/>
          <a:srcRect b="8625"/>
          <a:stretch/>
        </p:blipFill>
        <p:spPr>
          <a:xfrm>
            <a:off x="7948933" y="3918249"/>
            <a:ext cx="3025458" cy="1961170"/>
          </a:xfrm>
          <a:prstGeom prst="rect">
            <a:avLst/>
          </a:prstGeom>
        </p:spPr>
      </p:pic>
    </p:spTree>
    <p:extLst>
      <p:ext uri="{BB962C8B-B14F-4D97-AF65-F5344CB8AC3E}">
        <p14:creationId xmlns:p14="http://schemas.microsoft.com/office/powerpoint/2010/main" val="3864185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三、了解人工智能的数据服务</a:t>
            </a:r>
          </a:p>
        </p:txBody>
      </p:sp>
      <p:sp>
        <p:nvSpPr>
          <p:cNvPr id="8" name="内容占位符 2">
            <a:extLst>
              <a:ext uri="{FF2B5EF4-FFF2-40B4-BE49-F238E27FC236}">
                <a16:creationId xmlns:a16="http://schemas.microsoft.com/office/drawing/2014/main" id="{5F41FF96-6ED0-470A-898E-FC698EDEA591}"/>
              </a:ext>
            </a:extLst>
          </p:cNvPr>
          <p:cNvSpPr>
            <a:spLocks noGrp="1"/>
          </p:cNvSpPr>
          <p:nvPr>
            <p:ph idx="1"/>
          </p:nvPr>
        </p:nvSpPr>
        <p:spPr>
          <a:xfrm>
            <a:off x="1281109" y="2184918"/>
            <a:ext cx="9766301" cy="3364982"/>
          </a:xfrm>
          <a:ln w="19050">
            <a:solidFill>
              <a:srgbClr val="66CCFF"/>
            </a:solidFill>
          </a:ln>
        </p:spPr>
        <p:txBody>
          <a:bodyPr>
            <a:noAutofit/>
          </a:bodyPr>
          <a:lstStyle/>
          <a:p>
            <a:pPr marL="0" indent="0" algn="just">
              <a:lnSpc>
                <a:spcPts val="4000"/>
              </a:lnSpc>
              <a:spcBef>
                <a:spcPts val="0"/>
              </a:spcBef>
              <a:spcAft>
                <a:spcPts val="600"/>
              </a:spcAft>
              <a:buClr>
                <a:srgbClr val="0070C0"/>
              </a:buClr>
              <a:buNone/>
            </a:pPr>
            <a:r>
              <a:rPr lang="zh-CN" altLang="en-US" sz="2000" b="1" dirty="0">
                <a:solidFill>
                  <a:schemeClr val="bg1"/>
                </a:solidFill>
                <a:latin typeface="宋体" panose="02010600030101010101" pitchFamily="2" charset="-122"/>
                <a:ea typeface="宋体" panose="02010600030101010101" pitchFamily="2" charset="-122"/>
              </a:rPr>
              <a:t>人工智能数据服务</a:t>
            </a:r>
            <a:r>
              <a:rPr lang="zh-CN" altLang="en-US" sz="2000" dirty="0">
                <a:solidFill>
                  <a:schemeClr val="bg1"/>
                </a:solidFill>
                <a:latin typeface="宋体" panose="02010600030101010101" pitchFamily="2" charset="-122"/>
                <a:ea typeface="宋体" panose="02010600030101010101" pitchFamily="2" charset="-122"/>
              </a:rPr>
              <a:t>是深度学习技术催生出来的新职业，而数据标注员从事的是人工智能时代的信息处理工作。当技术的进步大幅提升了数据处理的效率，人的作用将从原来的重复劳动变成监督和辅助机器学习，职业要求和内涵也将发生重大变化。</a:t>
            </a:r>
          </a:p>
          <a:p>
            <a:pPr marL="0" indent="0" algn="just">
              <a:lnSpc>
                <a:spcPts val="4000"/>
              </a:lnSpc>
              <a:spcBef>
                <a:spcPts val="0"/>
              </a:spcBef>
              <a:spcAft>
                <a:spcPts val="600"/>
              </a:spcAft>
              <a:buClr>
                <a:srgbClr val="0070C0"/>
              </a:buClr>
              <a:buNone/>
            </a:pPr>
            <a:r>
              <a:rPr lang="zh-CN" altLang="en-US" sz="2000" b="1" dirty="0">
                <a:solidFill>
                  <a:schemeClr val="bg1"/>
                </a:solidFill>
                <a:latin typeface="宋体" panose="02010600030101010101" pitchFamily="2" charset="-122"/>
                <a:ea typeface="宋体" panose="02010600030101010101" pitchFamily="2" charset="-122"/>
              </a:rPr>
              <a:t>未来展望：</a:t>
            </a:r>
            <a:r>
              <a:rPr lang="zh-CN" altLang="en-US" sz="2000" dirty="0">
                <a:solidFill>
                  <a:schemeClr val="bg1"/>
                </a:solidFill>
                <a:latin typeface="宋体" panose="02010600030101010101" pitchFamily="2" charset="-122"/>
                <a:ea typeface="宋体" panose="02010600030101010101" pitchFamily="2" charset="-122"/>
              </a:rPr>
              <a:t>随着算法需求越来越旺盛，由机器持续学习人工标注，提升预标注和自动标注能力对人工的替代率将成趋势。当技术大幅进步，数据标注师如何变成人工智能训练师，新技术在取代人力的同时也带来了新的职业路径和新的职业要求。</a:t>
            </a:r>
          </a:p>
        </p:txBody>
      </p:sp>
      <p:sp>
        <p:nvSpPr>
          <p:cNvPr id="9" name="矩形 8">
            <a:extLst>
              <a:ext uri="{FF2B5EF4-FFF2-40B4-BE49-F238E27FC236}">
                <a16:creationId xmlns:a16="http://schemas.microsoft.com/office/drawing/2014/main" id="{46475A9F-C895-41F5-A047-42C464F1EC8C}"/>
              </a:ext>
            </a:extLst>
          </p:cNvPr>
          <p:cNvSpPr/>
          <p:nvPr/>
        </p:nvSpPr>
        <p:spPr>
          <a:xfrm>
            <a:off x="1141410" y="1434649"/>
            <a:ext cx="803425" cy="559769"/>
          </a:xfrm>
          <a:prstGeom prst="rect">
            <a:avLst/>
          </a:prstGeom>
        </p:spPr>
        <p:txBody>
          <a:bodyPr wrap="none">
            <a:spAutoFit/>
          </a:bodyPr>
          <a:lstStyle/>
          <a:p>
            <a:pPr algn="just">
              <a:lnSpc>
                <a:spcPct val="150000"/>
              </a:lnSpc>
              <a:buClr>
                <a:srgbClr val="0070C0"/>
              </a:buClr>
            </a:pPr>
            <a:r>
              <a:rPr lang="zh-CN" altLang="en-US" sz="2400" b="1" dirty="0">
                <a:solidFill>
                  <a:schemeClr val="bg1"/>
                </a:solidFill>
                <a:latin typeface="黑体" panose="02010609060101010101" pitchFamily="49" charset="-122"/>
                <a:ea typeface="黑体" panose="02010609060101010101" pitchFamily="49" charset="-122"/>
              </a:rPr>
              <a:t>总结</a:t>
            </a:r>
            <a:endParaRPr lang="en-US" altLang="zh-CN" sz="2400" b="1"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571755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a:extLst>
              <a:ext uri="{FF2B5EF4-FFF2-40B4-BE49-F238E27FC236}">
                <a16:creationId xmlns:a16="http://schemas.microsoft.com/office/drawing/2014/main" id="{76E6F390-C2BE-4125-B5DA-937A16D4C16F}"/>
              </a:ext>
            </a:extLst>
          </p:cNvPr>
          <p:cNvSpPr/>
          <p:nvPr/>
        </p:nvSpPr>
        <p:spPr>
          <a:xfrm>
            <a:off x="1260681" y="1296497"/>
            <a:ext cx="9786730" cy="4747262"/>
          </a:xfrm>
          <a:prstGeom prst="rect">
            <a:avLst/>
          </a:prstGeom>
        </p:spPr>
        <p:txBody>
          <a:bodyPr wrap="square">
            <a:spAutoFit/>
          </a:bodyPr>
          <a:lstStyle/>
          <a:p>
            <a:pPr algn="just">
              <a:lnSpc>
                <a:spcPct val="150000"/>
              </a:lnSpc>
            </a:pPr>
            <a:r>
              <a:rPr lang="zh-CN" altLang="en-US" sz="2400" b="1" dirty="0">
                <a:solidFill>
                  <a:schemeClr val="bg1"/>
                </a:solidFill>
                <a:latin typeface="宋体" panose="02010600030101010101" pitchFamily="2" charset="-122"/>
                <a:ea typeface="宋体" panose="02010600030101010101" pitchFamily="2" charset="-122"/>
              </a:rPr>
              <a:t>选择题：</a:t>
            </a:r>
          </a:p>
          <a:p>
            <a:pPr algn="just">
              <a:lnSpc>
                <a:spcPct val="150000"/>
              </a:lnSpc>
            </a:pPr>
            <a:r>
              <a:rPr lang="en-US" altLang="zh-CN" sz="2000" b="1" dirty="0">
                <a:solidFill>
                  <a:schemeClr val="bg1"/>
                </a:solidFill>
                <a:latin typeface="宋体" panose="02010600030101010101" pitchFamily="2" charset="-122"/>
                <a:ea typeface="宋体" panose="02010600030101010101" pitchFamily="2" charset="-122"/>
              </a:rPr>
              <a:t>1. </a:t>
            </a:r>
            <a:r>
              <a:rPr lang="zh-CN" altLang="en-US" sz="2000" b="1" dirty="0">
                <a:solidFill>
                  <a:schemeClr val="bg1"/>
                </a:solidFill>
                <a:latin typeface="宋体" panose="02010600030101010101" pitchFamily="2" charset="-122"/>
                <a:ea typeface="宋体" panose="02010600030101010101" pitchFamily="2" charset="-122"/>
              </a:rPr>
              <a:t>人工智能的核心驱动力包括以下哪些要素？（多选题）</a:t>
            </a:r>
          </a:p>
          <a:p>
            <a:pPr lvl="1" algn="just">
              <a:lnSpc>
                <a:spcPct val="150000"/>
              </a:lnSpc>
            </a:pPr>
            <a:r>
              <a:rPr lang="en-US" altLang="zh-CN" sz="2000" dirty="0">
                <a:solidFill>
                  <a:schemeClr val="bg1"/>
                </a:solidFill>
                <a:latin typeface="宋体" panose="02010600030101010101" pitchFamily="2" charset="-122"/>
                <a:ea typeface="宋体" panose="02010600030101010101" pitchFamily="2" charset="-122"/>
              </a:rPr>
              <a:t>A. </a:t>
            </a:r>
            <a:r>
              <a:rPr lang="zh-CN" altLang="en-US" sz="2000" dirty="0">
                <a:solidFill>
                  <a:schemeClr val="bg1"/>
                </a:solidFill>
                <a:latin typeface="宋体" panose="02010600030101010101" pitchFamily="2" charset="-122"/>
                <a:ea typeface="宋体" panose="02010600030101010101" pitchFamily="2" charset="-122"/>
              </a:rPr>
              <a:t>算法    </a:t>
            </a:r>
            <a:r>
              <a:rPr lang="en-US" altLang="zh-CN" sz="2000" dirty="0">
                <a:solidFill>
                  <a:schemeClr val="bg1"/>
                </a:solidFill>
                <a:latin typeface="宋体" panose="02010600030101010101" pitchFamily="2" charset="-122"/>
                <a:ea typeface="宋体" panose="02010600030101010101" pitchFamily="2" charset="-122"/>
              </a:rPr>
              <a:t>B. </a:t>
            </a:r>
            <a:r>
              <a:rPr lang="zh-CN" altLang="en-US" sz="2000" dirty="0">
                <a:solidFill>
                  <a:schemeClr val="bg1"/>
                </a:solidFill>
                <a:latin typeface="宋体" panose="02010600030101010101" pitchFamily="2" charset="-122"/>
                <a:ea typeface="宋体" panose="02010600030101010101" pitchFamily="2" charset="-122"/>
              </a:rPr>
              <a:t>数据    </a:t>
            </a:r>
            <a:r>
              <a:rPr lang="en-US" altLang="zh-CN" sz="2000" dirty="0">
                <a:solidFill>
                  <a:schemeClr val="bg1"/>
                </a:solidFill>
                <a:latin typeface="宋体" panose="02010600030101010101" pitchFamily="2" charset="-122"/>
                <a:ea typeface="宋体" panose="02010600030101010101" pitchFamily="2" charset="-122"/>
              </a:rPr>
              <a:t>C. </a:t>
            </a:r>
            <a:r>
              <a:rPr lang="zh-CN" altLang="en-US" sz="2000" dirty="0">
                <a:solidFill>
                  <a:schemeClr val="bg1"/>
                </a:solidFill>
                <a:latin typeface="宋体" panose="02010600030101010101" pitchFamily="2" charset="-122"/>
                <a:ea typeface="宋体" panose="02010600030101010101" pitchFamily="2" charset="-122"/>
              </a:rPr>
              <a:t>算力      </a:t>
            </a:r>
            <a:r>
              <a:rPr lang="en-US" altLang="zh-CN" sz="2000" dirty="0">
                <a:solidFill>
                  <a:schemeClr val="bg1"/>
                </a:solidFill>
                <a:latin typeface="宋体" panose="02010600030101010101" pitchFamily="2" charset="-122"/>
                <a:ea typeface="宋体" panose="02010600030101010101" pitchFamily="2" charset="-122"/>
              </a:rPr>
              <a:t>D. </a:t>
            </a:r>
            <a:r>
              <a:rPr lang="zh-CN" altLang="en-US" sz="2000" dirty="0">
                <a:solidFill>
                  <a:schemeClr val="bg1"/>
                </a:solidFill>
                <a:latin typeface="宋体" panose="02010600030101010101" pitchFamily="2" charset="-122"/>
                <a:ea typeface="宋体" panose="02010600030101010101" pitchFamily="2" charset="-122"/>
              </a:rPr>
              <a:t>物联网</a:t>
            </a:r>
          </a:p>
          <a:p>
            <a:pPr algn="just">
              <a:lnSpc>
                <a:spcPct val="150000"/>
              </a:lnSpc>
            </a:pPr>
            <a:r>
              <a:rPr lang="en-US" altLang="zh-CN" sz="2000" b="1" dirty="0">
                <a:solidFill>
                  <a:schemeClr val="bg1"/>
                </a:solidFill>
                <a:latin typeface="宋体" panose="02010600030101010101" pitchFamily="2" charset="-122"/>
                <a:ea typeface="宋体" panose="02010600030101010101" pitchFamily="2" charset="-122"/>
              </a:rPr>
              <a:t>2. </a:t>
            </a:r>
            <a:r>
              <a:rPr lang="zh-CN" altLang="en-US" sz="2000" b="1" dirty="0">
                <a:solidFill>
                  <a:schemeClr val="bg1"/>
                </a:solidFill>
                <a:latin typeface="宋体" panose="02010600030101010101" pitchFamily="2" charset="-122"/>
                <a:ea typeface="宋体" panose="02010600030101010101" pitchFamily="2" charset="-122"/>
              </a:rPr>
              <a:t>以下哪个要素被称为人工智能的发动机？</a:t>
            </a:r>
          </a:p>
          <a:p>
            <a:pPr lvl="1" algn="just">
              <a:lnSpc>
                <a:spcPct val="150000"/>
              </a:lnSpc>
            </a:pPr>
            <a:r>
              <a:rPr lang="en-US" altLang="zh-CN" sz="2000" dirty="0">
                <a:solidFill>
                  <a:schemeClr val="bg1"/>
                </a:solidFill>
                <a:latin typeface="宋体" panose="02010600030101010101" pitchFamily="2" charset="-122"/>
                <a:ea typeface="宋体" panose="02010600030101010101" pitchFamily="2" charset="-122"/>
              </a:rPr>
              <a:t>A. </a:t>
            </a:r>
            <a:r>
              <a:rPr lang="zh-CN" altLang="en-US" sz="2000" dirty="0">
                <a:solidFill>
                  <a:schemeClr val="bg1"/>
                </a:solidFill>
                <a:latin typeface="宋体" panose="02010600030101010101" pitchFamily="2" charset="-122"/>
                <a:ea typeface="宋体" panose="02010600030101010101" pitchFamily="2" charset="-122"/>
              </a:rPr>
              <a:t>算力    </a:t>
            </a:r>
            <a:r>
              <a:rPr lang="en-US" altLang="zh-CN" sz="2000" dirty="0">
                <a:solidFill>
                  <a:schemeClr val="bg1"/>
                </a:solidFill>
                <a:latin typeface="宋体" panose="02010600030101010101" pitchFamily="2" charset="-122"/>
                <a:ea typeface="宋体" panose="02010600030101010101" pitchFamily="2" charset="-122"/>
              </a:rPr>
              <a:t>B. </a:t>
            </a:r>
            <a:r>
              <a:rPr lang="zh-CN" altLang="en-US" sz="2000" dirty="0">
                <a:solidFill>
                  <a:schemeClr val="bg1"/>
                </a:solidFill>
                <a:latin typeface="宋体" panose="02010600030101010101" pitchFamily="2" charset="-122"/>
                <a:ea typeface="宋体" panose="02010600030101010101" pitchFamily="2" charset="-122"/>
              </a:rPr>
              <a:t>数据    </a:t>
            </a:r>
            <a:r>
              <a:rPr lang="en-US" altLang="zh-CN" sz="2000" dirty="0">
                <a:solidFill>
                  <a:schemeClr val="bg1"/>
                </a:solidFill>
                <a:latin typeface="宋体" panose="02010600030101010101" pitchFamily="2" charset="-122"/>
                <a:ea typeface="宋体" panose="02010600030101010101" pitchFamily="2" charset="-122"/>
              </a:rPr>
              <a:t>C. </a:t>
            </a:r>
            <a:r>
              <a:rPr lang="zh-CN" altLang="en-US" sz="2000" dirty="0">
                <a:solidFill>
                  <a:schemeClr val="bg1"/>
                </a:solidFill>
                <a:latin typeface="宋体" panose="02010600030101010101" pitchFamily="2" charset="-122"/>
                <a:ea typeface="宋体" panose="02010600030101010101" pitchFamily="2" charset="-122"/>
              </a:rPr>
              <a:t>云计算    </a:t>
            </a:r>
            <a:r>
              <a:rPr lang="en-US" altLang="zh-CN" sz="2000" dirty="0">
                <a:solidFill>
                  <a:schemeClr val="bg1"/>
                </a:solidFill>
                <a:latin typeface="宋体" panose="02010600030101010101" pitchFamily="2" charset="-122"/>
                <a:ea typeface="宋体" panose="02010600030101010101" pitchFamily="2" charset="-122"/>
              </a:rPr>
              <a:t>D. </a:t>
            </a:r>
            <a:r>
              <a:rPr lang="zh-CN" altLang="en-US" sz="2000" dirty="0">
                <a:solidFill>
                  <a:schemeClr val="bg1"/>
                </a:solidFill>
                <a:latin typeface="宋体" panose="02010600030101010101" pitchFamily="2" charset="-122"/>
                <a:ea typeface="宋体" panose="02010600030101010101" pitchFamily="2" charset="-122"/>
              </a:rPr>
              <a:t>算法</a:t>
            </a:r>
          </a:p>
          <a:p>
            <a:pPr algn="just">
              <a:lnSpc>
                <a:spcPct val="150000"/>
              </a:lnSpc>
            </a:pPr>
            <a:r>
              <a:rPr lang="en-US" altLang="zh-CN" sz="2000" b="1" dirty="0">
                <a:solidFill>
                  <a:schemeClr val="bg1"/>
                </a:solidFill>
                <a:latin typeface="宋体" panose="02010600030101010101" pitchFamily="2" charset="-122"/>
                <a:ea typeface="宋体" panose="02010600030101010101" pitchFamily="2" charset="-122"/>
              </a:rPr>
              <a:t>3. </a:t>
            </a:r>
            <a:r>
              <a:rPr lang="zh-CN" altLang="en-US" sz="2000" b="1" dirty="0">
                <a:solidFill>
                  <a:schemeClr val="bg1"/>
                </a:solidFill>
                <a:latin typeface="宋体" panose="02010600030101010101" pitchFamily="2" charset="-122"/>
                <a:ea typeface="宋体" panose="02010600030101010101" pitchFamily="2" charset="-122"/>
              </a:rPr>
              <a:t>人工智能与机器学习、深度学习的包含关系是什么？</a:t>
            </a:r>
          </a:p>
          <a:p>
            <a:pPr lvl="1" algn="just">
              <a:lnSpc>
                <a:spcPct val="150000"/>
              </a:lnSpc>
            </a:pPr>
            <a:r>
              <a:rPr lang="en-US" altLang="zh-CN" sz="2000" dirty="0">
                <a:solidFill>
                  <a:schemeClr val="bg1"/>
                </a:solidFill>
                <a:latin typeface="宋体" panose="02010600030101010101" pitchFamily="2" charset="-122"/>
                <a:ea typeface="宋体" panose="02010600030101010101" pitchFamily="2" charset="-122"/>
              </a:rPr>
              <a:t>A. </a:t>
            </a:r>
            <a:r>
              <a:rPr lang="zh-CN" altLang="en-US" sz="2000" dirty="0">
                <a:solidFill>
                  <a:schemeClr val="bg1"/>
                </a:solidFill>
                <a:latin typeface="宋体" panose="02010600030101010101" pitchFamily="2" charset="-122"/>
                <a:ea typeface="宋体" panose="02010600030101010101" pitchFamily="2" charset="-122"/>
              </a:rPr>
              <a:t>人工智能</a:t>
            </a:r>
            <a:r>
              <a:rPr lang="en-US" altLang="zh-CN" sz="2000" dirty="0">
                <a:solidFill>
                  <a:schemeClr val="bg1"/>
                </a:solidFill>
                <a:latin typeface="宋体" panose="02010600030101010101" pitchFamily="2" charset="-122"/>
                <a:ea typeface="宋体" panose="02010600030101010101" pitchFamily="2" charset="-122"/>
              </a:rPr>
              <a:t>&gt;</a:t>
            </a:r>
            <a:r>
              <a:rPr lang="zh-CN" altLang="en-US" sz="2000" dirty="0">
                <a:solidFill>
                  <a:schemeClr val="bg1"/>
                </a:solidFill>
                <a:latin typeface="宋体" panose="02010600030101010101" pitchFamily="2" charset="-122"/>
                <a:ea typeface="宋体" panose="02010600030101010101" pitchFamily="2" charset="-122"/>
              </a:rPr>
              <a:t>深度学习</a:t>
            </a:r>
            <a:r>
              <a:rPr lang="en-US" altLang="zh-CN" sz="2000" dirty="0">
                <a:solidFill>
                  <a:schemeClr val="bg1"/>
                </a:solidFill>
                <a:latin typeface="宋体" panose="02010600030101010101" pitchFamily="2" charset="-122"/>
                <a:ea typeface="宋体" panose="02010600030101010101" pitchFamily="2" charset="-122"/>
              </a:rPr>
              <a:t>&gt;</a:t>
            </a:r>
            <a:r>
              <a:rPr lang="zh-CN" altLang="en-US" sz="2000" dirty="0">
                <a:solidFill>
                  <a:schemeClr val="bg1"/>
                </a:solidFill>
                <a:latin typeface="宋体" panose="02010600030101010101" pitchFamily="2" charset="-122"/>
                <a:ea typeface="宋体" panose="02010600030101010101" pitchFamily="2" charset="-122"/>
              </a:rPr>
              <a:t>机器学习</a:t>
            </a:r>
          </a:p>
          <a:p>
            <a:pPr lvl="1" algn="just">
              <a:lnSpc>
                <a:spcPct val="150000"/>
              </a:lnSpc>
            </a:pPr>
            <a:r>
              <a:rPr lang="en-US" altLang="zh-CN" sz="2000" dirty="0">
                <a:solidFill>
                  <a:schemeClr val="bg1"/>
                </a:solidFill>
                <a:latin typeface="宋体" panose="02010600030101010101" pitchFamily="2" charset="-122"/>
                <a:ea typeface="宋体" panose="02010600030101010101" pitchFamily="2" charset="-122"/>
              </a:rPr>
              <a:t>B. </a:t>
            </a:r>
            <a:r>
              <a:rPr lang="zh-CN" altLang="en-US" sz="2000" dirty="0">
                <a:solidFill>
                  <a:schemeClr val="bg1"/>
                </a:solidFill>
                <a:latin typeface="宋体" panose="02010600030101010101" pitchFamily="2" charset="-122"/>
                <a:ea typeface="宋体" panose="02010600030101010101" pitchFamily="2" charset="-122"/>
              </a:rPr>
              <a:t>深度学习</a:t>
            </a:r>
            <a:r>
              <a:rPr lang="en-US" altLang="zh-CN" sz="2000" dirty="0">
                <a:solidFill>
                  <a:schemeClr val="bg1"/>
                </a:solidFill>
                <a:latin typeface="宋体" panose="02010600030101010101" pitchFamily="2" charset="-122"/>
                <a:ea typeface="宋体" panose="02010600030101010101" pitchFamily="2" charset="-122"/>
              </a:rPr>
              <a:t>&gt;</a:t>
            </a:r>
            <a:r>
              <a:rPr lang="zh-CN" altLang="en-US" sz="2000" dirty="0">
                <a:solidFill>
                  <a:schemeClr val="bg1"/>
                </a:solidFill>
                <a:latin typeface="宋体" panose="02010600030101010101" pitchFamily="2" charset="-122"/>
                <a:ea typeface="宋体" panose="02010600030101010101" pitchFamily="2" charset="-122"/>
              </a:rPr>
              <a:t>机器学习</a:t>
            </a:r>
            <a:r>
              <a:rPr lang="en-US" altLang="zh-CN" sz="2000" dirty="0">
                <a:solidFill>
                  <a:schemeClr val="bg1"/>
                </a:solidFill>
                <a:latin typeface="宋体" panose="02010600030101010101" pitchFamily="2" charset="-122"/>
                <a:ea typeface="宋体" panose="02010600030101010101" pitchFamily="2" charset="-122"/>
              </a:rPr>
              <a:t>&gt;</a:t>
            </a:r>
            <a:r>
              <a:rPr lang="zh-CN" altLang="en-US" sz="2000" dirty="0">
                <a:solidFill>
                  <a:schemeClr val="bg1"/>
                </a:solidFill>
                <a:latin typeface="宋体" panose="02010600030101010101" pitchFamily="2" charset="-122"/>
                <a:ea typeface="宋体" panose="02010600030101010101" pitchFamily="2" charset="-122"/>
              </a:rPr>
              <a:t>人工智能</a:t>
            </a:r>
          </a:p>
          <a:p>
            <a:pPr lvl="1" algn="just">
              <a:lnSpc>
                <a:spcPct val="150000"/>
              </a:lnSpc>
            </a:pPr>
            <a:r>
              <a:rPr lang="en-US" altLang="zh-CN" sz="2000" dirty="0">
                <a:solidFill>
                  <a:schemeClr val="bg1"/>
                </a:solidFill>
                <a:latin typeface="宋体" panose="02010600030101010101" pitchFamily="2" charset="-122"/>
                <a:ea typeface="宋体" panose="02010600030101010101" pitchFamily="2" charset="-122"/>
              </a:rPr>
              <a:t>C. </a:t>
            </a:r>
            <a:r>
              <a:rPr lang="zh-CN" altLang="en-US" sz="2000" dirty="0">
                <a:solidFill>
                  <a:schemeClr val="bg1"/>
                </a:solidFill>
                <a:latin typeface="宋体" panose="02010600030101010101" pitchFamily="2" charset="-122"/>
                <a:ea typeface="宋体" panose="02010600030101010101" pitchFamily="2" charset="-122"/>
              </a:rPr>
              <a:t>机器学习</a:t>
            </a:r>
            <a:r>
              <a:rPr lang="en-US" altLang="zh-CN" sz="2000" dirty="0">
                <a:solidFill>
                  <a:schemeClr val="bg1"/>
                </a:solidFill>
                <a:latin typeface="宋体" panose="02010600030101010101" pitchFamily="2" charset="-122"/>
                <a:ea typeface="宋体" panose="02010600030101010101" pitchFamily="2" charset="-122"/>
              </a:rPr>
              <a:t>&gt;</a:t>
            </a:r>
            <a:r>
              <a:rPr lang="zh-CN" altLang="en-US" sz="2000" dirty="0">
                <a:solidFill>
                  <a:schemeClr val="bg1"/>
                </a:solidFill>
                <a:latin typeface="宋体" panose="02010600030101010101" pitchFamily="2" charset="-122"/>
                <a:ea typeface="宋体" panose="02010600030101010101" pitchFamily="2" charset="-122"/>
              </a:rPr>
              <a:t>深度学习</a:t>
            </a:r>
            <a:r>
              <a:rPr lang="en-US" altLang="zh-CN" sz="2000" dirty="0">
                <a:solidFill>
                  <a:schemeClr val="bg1"/>
                </a:solidFill>
                <a:latin typeface="宋体" panose="02010600030101010101" pitchFamily="2" charset="-122"/>
                <a:ea typeface="宋体" panose="02010600030101010101" pitchFamily="2" charset="-122"/>
              </a:rPr>
              <a:t>&gt;</a:t>
            </a:r>
            <a:r>
              <a:rPr lang="zh-CN" altLang="en-US" sz="2000" dirty="0">
                <a:solidFill>
                  <a:schemeClr val="bg1"/>
                </a:solidFill>
                <a:latin typeface="宋体" panose="02010600030101010101" pitchFamily="2" charset="-122"/>
                <a:ea typeface="宋体" panose="02010600030101010101" pitchFamily="2" charset="-122"/>
              </a:rPr>
              <a:t>人工智能</a:t>
            </a:r>
          </a:p>
          <a:p>
            <a:pPr lvl="1" algn="just">
              <a:lnSpc>
                <a:spcPct val="150000"/>
              </a:lnSpc>
            </a:pPr>
            <a:r>
              <a:rPr lang="en-US" altLang="zh-CN" sz="2000" dirty="0">
                <a:solidFill>
                  <a:schemeClr val="bg1"/>
                </a:solidFill>
                <a:latin typeface="宋体" panose="02010600030101010101" pitchFamily="2" charset="-122"/>
                <a:ea typeface="宋体" panose="02010600030101010101" pitchFamily="2" charset="-122"/>
              </a:rPr>
              <a:t>D. </a:t>
            </a:r>
            <a:r>
              <a:rPr lang="zh-CN" altLang="en-US" sz="2000" dirty="0">
                <a:solidFill>
                  <a:schemeClr val="bg1"/>
                </a:solidFill>
                <a:latin typeface="宋体" panose="02010600030101010101" pitchFamily="2" charset="-122"/>
                <a:ea typeface="宋体" panose="02010600030101010101" pitchFamily="2" charset="-122"/>
              </a:rPr>
              <a:t>人工智能</a:t>
            </a:r>
            <a:r>
              <a:rPr lang="en-US" altLang="zh-CN" sz="2000" dirty="0">
                <a:solidFill>
                  <a:schemeClr val="bg1"/>
                </a:solidFill>
                <a:latin typeface="宋体" panose="02010600030101010101" pitchFamily="2" charset="-122"/>
                <a:ea typeface="宋体" panose="02010600030101010101" pitchFamily="2" charset="-122"/>
              </a:rPr>
              <a:t>&gt;</a:t>
            </a:r>
            <a:r>
              <a:rPr lang="zh-CN" altLang="en-US" sz="2000" dirty="0">
                <a:solidFill>
                  <a:schemeClr val="bg1"/>
                </a:solidFill>
                <a:latin typeface="宋体" panose="02010600030101010101" pitchFamily="2" charset="-122"/>
                <a:ea typeface="宋体" panose="02010600030101010101" pitchFamily="2" charset="-122"/>
              </a:rPr>
              <a:t>机器学习</a:t>
            </a:r>
            <a:r>
              <a:rPr lang="en-US" altLang="zh-CN" sz="2000" dirty="0">
                <a:solidFill>
                  <a:schemeClr val="bg1"/>
                </a:solidFill>
                <a:latin typeface="宋体" panose="02010600030101010101" pitchFamily="2" charset="-122"/>
                <a:ea typeface="宋体" panose="02010600030101010101" pitchFamily="2" charset="-122"/>
              </a:rPr>
              <a:t>&gt;</a:t>
            </a:r>
            <a:r>
              <a:rPr lang="zh-CN" altLang="en-US" sz="2000" dirty="0">
                <a:solidFill>
                  <a:schemeClr val="bg1"/>
                </a:solidFill>
                <a:latin typeface="宋体" panose="02010600030101010101" pitchFamily="2" charset="-122"/>
                <a:ea typeface="宋体" panose="02010600030101010101" pitchFamily="2" charset="-122"/>
              </a:rPr>
              <a:t>深度学习</a:t>
            </a:r>
          </a:p>
        </p:txBody>
      </p:sp>
      <p:pic>
        <p:nvPicPr>
          <p:cNvPr id="6" name="图片 5">
            <a:extLst>
              <a:ext uri="{FF2B5EF4-FFF2-40B4-BE49-F238E27FC236}">
                <a16:creationId xmlns:a16="http://schemas.microsoft.com/office/drawing/2014/main" id="{8D9F466E-C4C8-4277-AC08-8A3F22F82AB8}"/>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extLst>
      <p:ext uri="{BB962C8B-B14F-4D97-AF65-F5344CB8AC3E}">
        <p14:creationId xmlns:p14="http://schemas.microsoft.com/office/powerpoint/2010/main" val="1036724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a:extLst>
              <a:ext uri="{FF2B5EF4-FFF2-40B4-BE49-F238E27FC236}">
                <a16:creationId xmlns:a16="http://schemas.microsoft.com/office/drawing/2014/main" id="{76E6F390-C2BE-4125-B5DA-937A16D4C16F}"/>
              </a:ext>
            </a:extLst>
          </p:cNvPr>
          <p:cNvSpPr/>
          <p:nvPr/>
        </p:nvSpPr>
        <p:spPr>
          <a:xfrm>
            <a:off x="1260681" y="1296497"/>
            <a:ext cx="9786730" cy="4285597"/>
          </a:xfrm>
          <a:prstGeom prst="rect">
            <a:avLst/>
          </a:prstGeom>
        </p:spPr>
        <p:txBody>
          <a:bodyPr wrap="square">
            <a:spAutoFit/>
          </a:bodyPr>
          <a:lstStyle/>
          <a:p>
            <a:pPr algn="just">
              <a:lnSpc>
                <a:spcPct val="150000"/>
              </a:lnSpc>
            </a:pPr>
            <a:r>
              <a:rPr lang="zh-CN" altLang="en-US" sz="2400" b="1" dirty="0">
                <a:solidFill>
                  <a:schemeClr val="bg1"/>
                </a:solidFill>
                <a:latin typeface="宋体" panose="02010600030101010101" pitchFamily="2" charset="-122"/>
                <a:ea typeface="宋体" panose="02010600030101010101" pitchFamily="2" charset="-122"/>
              </a:rPr>
              <a:t>选择题：</a:t>
            </a:r>
          </a:p>
          <a:p>
            <a:pPr algn="just">
              <a:lnSpc>
                <a:spcPct val="150000"/>
              </a:lnSpc>
            </a:pPr>
            <a:r>
              <a:rPr lang="en-US" altLang="zh-CN" sz="2000" b="1" dirty="0">
                <a:solidFill>
                  <a:schemeClr val="bg1"/>
                </a:solidFill>
                <a:latin typeface="宋体" panose="02010600030101010101" pitchFamily="2" charset="-122"/>
                <a:ea typeface="宋体" panose="02010600030101010101" pitchFamily="2" charset="-122"/>
              </a:rPr>
              <a:t>4. </a:t>
            </a:r>
            <a:r>
              <a:rPr lang="zh-CN" altLang="en-US" sz="2000" b="1" dirty="0">
                <a:solidFill>
                  <a:schemeClr val="bg1"/>
                </a:solidFill>
                <a:latin typeface="宋体" panose="02010600030101010101" pitchFamily="2" charset="-122"/>
                <a:ea typeface="宋体" panose="02010600030101010101" pitchFamily="2" charset="-122"/>
              </a:rPr>
              <a:t>机器学习的分类方式有以下哪些？（多选题）</a:t>
            </a:r>
          </a:p>
          <a:p>
            <a:pPr lvl="1" algn="just">
              <a:lnSpc>
                <a:spcPct val="150000"/>
              </a:lnSpc>
            </a:pPr>
            <a:r>
              <a:rPr lang="en-US" altLang="zh-CN" sz="2000" dirty="0">
                <a:solidFill>
                  <a:schemeClr val="bg1"/>
                </a:solidFill>
                <a:latin typeface="宋体" panose="02010600030101010101" pitchFamily="2" charset="-122"/>
                <a:ea typeface="宋体" panose="02010600030101010101" pitchFamily="2" charset="-122"/>
              </a:rPr>
              <a:t>A. </a:t>
            </a:r>
            <a:r>
              <a:rPr lang="zh-CN" altLang="en-US" sz="2000" dirty="0">
                <a:solidFill>
                  <a:schemeClr val="bg1"/>
                </a:solidFill>
                <a:latin typeface="宋体" panose="02010600030101010101" pitchFamily="2" charset="-122"/>
                <a:ea typeface="宋体" panose="02010600030101010101" pitchFamily="2" charset="-122"/>
              </a:rPr>
              <a:t>监督学习    </a:t>
            </a:r>
            <a:r>
              <a:rPr lang="en-US" altLang="zh-CN" sz="2000" dirty="0">
                <a:solidFill>
                  <a:schemeClr val="bg1"/>
                </a:solidFill>
                <a:latin typeface="宋体" panose="02010600030101010101" pitchFamily="2" charset="-122"/>
                <a:ea typeface="宋体" panose="02010600030101010101" pitchFamily="2" charset="-122"/>
              </a:rPr>
              <a:t>B. </a:t>
            </a:r>
            <a:r>
              <a:rPr lang="zh-CN" altLang="en-US" sz="2000" dirty="0">
                <a:solidFill>
                  <a:schemeClr val="bg1"/>
                </a:solidFill>
                <a:latin typeface="宋体" panose="02010600030101010101" pitchFamily="2" charset="-122"/>
                <a:ea typeface="宋体" panose="02010600030101010101" pitchFamily="2" charset="-122"/>
              </a:rPr>
              <a:t>强化学习   </a:t>
            </a:r>
            <a:r>
              <a:rPr lang="en-US" altLang="zh-CN" sz="2000" dirty="0">
                <a:solidFill>
                  <a:schemeClr val="bg1"/>
                </a:solidFill>
                <a:latin typeface="宋体" panose="02010600030101010101" pitchFamily="2" charset="-122"/>
                <a:ea typeface="宋体" panose="02010600030101010101" pitchFamily="2" charset="-122"/>
              </a:rPr>
              <a:t>C. </a:t>
            </a:r>
            <a:r>
              <a:rPr lang="zh-CN" altLang="en-US" sz="2000" dirty="0">
                <a:solidFill>
                  <a:schemeClr val="bg1"/>
                </a:solidFill>
                <a:latin typeface="宋体" panose="02010600030101010101" pitchFamily="2" charset="-122"/>
                <a:ea typeface="宋体" panose="02010600030101010101" pitchFamily="2" charset="-122"/>
              </a:rPr>
              <a:t>深度学习   </a:t>
            </a:r>
            <a:r>
              <a:rPr lang="en-US" altLang="zh-CN" sz="2000" dirty="0">
                <a:solidFill>
                  <a:schemeClr val="bg1"/>
                </a:solidFill>
                <a:latin typeface="宋体" panose="02010600030101010101" pitchFamily="2" charset="-122"/>
                <a:ea typeface="宋体" panose="02010600030101010101" pitchFamily="2" charset="-122"/>
              </a:rPr>
              <a:t>D. </a:t>
            </a:r>
            <a:r>
              <a:rPr lang="zh-CN" altLang="en-US" sz="2000" dirty="0">
                <a:solidFill>
                  <a:schemeClr val="bg1"/>
                </a:solidFill>
                <a:latin typeface="宋体" panose="02010600030101010101" pitchFamily="2" charset="-122"/>
                <a:ea typeface="宋体" panose="02010600030101010101" pitchFamily="2" charset="-122"/>
              </a:rPr>
              <a:t>无监督学习</a:t>
            </a:r>
          </a:p>
          <a:p>
            <a:pPr algn="just">
              <a:lnSpc>
                <a:spcPct val="150000"/>
              </a:lnSpc>
            </a:pPr>
            <a:r>
              <a:rPr lang="en-US" altLang="zh-CN" sz="2000" b="1" dirty="0">
                <a:solidFill>
                  <a:schemeClr val="bg1"/>
                </a:solidFill>
                <a:latin typeface="宋体" panose="02010600030101010101" pitchFamily="2" charset="-122"/>
                <a:ea typeface="宋体" panose="02010600030101010101" pitchFamily="2" charset="-122"/>
              </a:rPr>
              <a:t>5. 5G</a:t>
            </a:r>
            <a:r>
              <a:rPr lang="zh-CN" altLang="en-US" sz="2000" b="1" dirty="0">
                <a:solidFill>
                  <a:schemeClr val="bg1"/>
                </a:solidFill>
                <a:latin typeface="宋体" panose="02010600030101010101" pitchFamily="2" charset="-122"/>
                <a:ea typeface="宋体" panose="02010600030101010101" pitchFamily="2" charset="-122"/>
              </a:rPr>
              <a:t>能实现以下哪些性能目标？（多选题）</a:t>
            </a:r>
          </a:p>
          <a:p>
            <a:pPr lvl="1" algn="just">
              <a:lnSpc>
                <a:spcPct val="150000"/>
              </a:lnSpc>
            </a:pPr>
            <a:r>
              <a:rPr lang="en-US" altLang="zh-CN" sz="2000" dirty="0">
                <a:solidFill>
                  <a:schemeClr val="bg1"/>
                </a:solidFill>
                <a:latin typeface="宋体" panose="02010600030101010101" pitchFamily="2" charset="-122"/>
                <a:ea typeface="宋体" panose="02010600030101010101" pitchFamily="2" charset="-122"/>
              </a:rPr>
              <a:t>A. </a:t>
            </a:r>
            <a:r>
              <a:rPr lang="zh-CN" altLang="en-US" sz="2000" dirty="0">
                <a:solidFill>
                  <a:schemeClr val="bg1"/>
                </a:solidFill>
                <a:latin typeface="宋体" panose="02010600030101010101" pitchFamily="2" charset="-122"/>
                <a:ea typeface="宋体" panose="02010600030101010101" pitchFamily="2" charset="-122"/>
              </a:rPr>
              <a:t>减少延迟    </a:t>
            </a:r>
            <a:r>
              <a:rPr lang="en-US" altLang="zh-CN" sz="2000" dirty="0">
                <a:solidFill>
                  <a:schemeClr val="bg1"/>
                </a:solidFill>
                <a:latin typeface="宋体" panose="02010600030101010101" pitchFamily="2" charset="-122"/>
                <a:ea typeface="宋体" panose="02010600030101010101" pitchFamily="2" charset="-122"/>
              </a:rPr>
              <a:t>B. </a:t>
            </a:r>
            <a:r>
              <a:rPr lang="zh-CN" altLang="en-US" sz="2000" dirty="0">
                <a:solidFill>
                  <a:schemeClr val="bg1"/>
                </a:solidFill>
                <a:latin typeface="宋体" panose="02010600030101010101" pitchFamily="2" charset="-122"/>
                <a:ea typeface="宋体" panose="02010600030101010101" pitchFamily="2" charset="-122"/>
              </a:rPr>
              <a:t>降低成本   </a:t>
            </a:r>
            <a:r>
              <a:rPr lang="en-US" altLang="zh-CN" sz="2000" dirty="0">
                <a:solidFill>
                  <a:schemeClr val="bg1"/>
                </a:solidFill>
                <a:latin typeface="宋体" panose="02010600030101010101" pitchFamily="2" charset="-122"/>
                <a:ea typeface="宋体" panose="02010600030101010101" pitchFamily="2" charset="-122"/>
              </a:rPr>
              <a:t>C. </a:t>
            </a:r>
            <a:r>
              <a:rPr lang="zh-CN" altLang="en-US" sz="2000" dirty="0">
                <a:solidFill>
                  <a:schemeClr val="bg1"/>
                </a:solidFill>
                <a:latin typeface="宋体" panose="02010600030101010101" pitchFamily="2" charset="-122"/>
                <a:ea typeface="宋体" panose="02010600030101010101" pitchFamily="2" charset="-122"/>
              </a:rPr>
              <a:t>实现大规模设备连接   </a:t>
            </a:r>
            <a:r>
              <a:rPr lang="en-US" altLang="zh-CN" sz="2000" dirty="0">
                <a:solidFill>
                  <a:schemeClr val="bg1"/>
                </a:solidFill>
                <a:latin typeface="宋体" panose="02010600030101010101" pitchFamily="2" charset="-122"/>
                <a:ea typeface="宋体" panose="02010600030101010101" pitchFamily="2" charset="-122"/>
              </a:rPr>
              <a:t>D.</a:t>
            </a:r>
            <a:r>
              <a:rPr lang="zh-CN" altLang="en-US" sz="2000" dirty="0">
                <a:solidFill>
                  <a:schemeClr val="bg1"/>
                </a:solidFill>
                <a:latin typeface="宋体" panose="02010600030101010101" pitchFamily="2" charset="-122"/>
                <a:ea typeface="宋体" panose="02010600030101010101" pitchFamily="2" charset="-122"/>
              </a:rPr>
              <a:t>高数据速率</a:t>
            </a:r>
          </a:p>
          <a:p>
            <a:pPr algn="just">
              <a:lnSpc>
                <a:spcPct val="150000"/>
              </a:lnSpc>
            </a:pPr>
            <a:r>
              <a:rPr lang="en-US" altLang="zh-CN" sz="2000" b="1" dirty="0">
                <a:solidFill>
                  <a:schemeClr val="bg1"/>
                </a:solidFill>
                <a:latin typeface="宋体" panose="02010600030101010101" pitchFamily="2" charset="-122"/>
                <a:ea typeface="宋体" panose="02010600030101010101" pitchFamily="2" charset="-122"/>
              </a:rPr>
              <a:t>6. </a:t>
            </a:r>
            <a:r>
              <a:rPr lang="zh-CN" altLang="en-US" sz="2000" b="1" dirty="0">
                <a:solidFill>
                  <a:schemeClr val="bg1"/>
                </a:solidFill>
                <a:latin typeface="宋体" panose="02010600030101010101" pitchFamily="2" charset="-122"/>
                <a:ea typeface="宋体" panose="02010600030101010101" pitchFamily="2" charset="-122"/>
              </a:rPr>
              <a:t>以下哪些应用场境属于</a:t>
            </a:r>
            <a:r>
              <a:rPr lang="en-US" altLang="zh-CN" sz="2000" b="1" dirty="0">
                <a:solidFill>
                  <a:schemeClr val="bg1"/>
                </a:solidFill>
                <a:latin typeface="宋体" panose="02010600030101010101" pitchFamily="2" charset="-122"/>
                <a:ea typeface="宋体" panose="02010600030101010101" pitchFamily="2" charset="-122"/>
              </a:rPr>
              <a:t>5G</a:t>
            </a:r>
            <a:r>
              <a:rPr lang="zh-CN" altLang="en-US" sz="2000" b="1" dirty="0">
                <a:solidFill>
                  <a:schemeClr val="bg1"/>
                </a:solidFill>
                <a:latin typeface="宋体" panose="02010600030101010101" pitchFamily="2" charset="-122"/>
                <a:ea typeface="宋体" panose="02010600030101010101" pitchFamily="2" charset="-122"/>
              </a:rPr>
              <a:t>的典型应用？</a:t>
            </a:r>
            <a:r>
              <a:rPr lang="en-US" altLang="zh-CN" sz="2000" b="1" dirty="0">
                <a:solidFill>
                  <a:schemeClr val="bg1"/>
                </a:solidFill>
                <a:latin typeface="宋体" panose="02010600030101010101" pitchFamily="2" charset="-122"/>
                <a:ea typeface="宋体" panose="02010600030101010101" pitchFamily="2" charset="-122"/>
              </a:rPr>
              <a:t>(</a:t>
            </a:r>
            <a:r>
              <a:rPr lang="zh-CN" altLang="en-US" sz="2000" b="1" dirty="0">
                <a:solidFill>
                  <a:schemeClr val="bg1"/>
                </a:solidFill>
                <a:latin typeface="宋体" panose="02010600030101010101" pitchFamily="2" charset="-122"/>
                <a:ea typeface="宋体" panose="02010600030101010101" pitchFamily="2" charset="-122"/>
              </a:rPr>
              <a:t>多选题</a:t>
            </a:r>
            <a:r>
              <a:rPr lang="en-US" altLang="zh-CN" sz="2000" b="1" dirty="0">
                <a:solidFill>
                  <a:schemeClr val="bg1"/>
                </a:solidFill>
                <a:latin typeface="宋体" panose="02010600030101010101" pitchFamily="2" charset="-122"/>
                <a:ea typeface="宋体" panose="02010600030101010101" pitchFamily="2" charset="-122"/>
              </a:rPr>
              <a:t>)</a:t>
            </a:r>
          </a:p>
          <a:p>
            <a:pPr lvl="1" algn="just">
              <a:lnSpc>
                <a:spcPct val="150000"/>
              </a:lnSpc>
            </a:pPr>
            <a:r>
              <a:rPr lang="en-US" altLang="zh-CN" sz="2000" dirty="0">
                <a:solidFill>
                  <a:schemeClr val="bg1"/>
                </a:solidFill>
                <a:latin typeface="宋体" panose="02010600030101010101" pitchFamily="2" charset="-122"/>
                <a:ea typeface="宋体" panose="02010600030101010101" pitchFamily="2" charset="-122"/>
              </a:rPr>
              <a:t>A. </a:t>
            </a:r>
            <a:r>
              <a:rPr lang="zh-CN" altLang="en-US" sz="2000" dirty="0">
                <a:solidFill>
                  <a:schemeClr val="bg1"/>
                </a:solidFill>
                <a:latin typeface="宋体" panose="02010600030101010101" pitchFamily="2" charset="-122"/>
                <a:ea typeface="宋体" panose="02010600030101010101" pitchFamily="2" charset="-122"/>
              </a:rPr>
              <a:t>无人驾驶    </a:t>
            </a:r>
            <a:r>
              <a:rPr lang="en-US" altLang="zh-CN" sz="2000" dirty="0">
                <a:solidFill>
                  <a:schemeClr val="bg1"/>
                </a:solidFill>
                <a:latin typeface="宋体" panose="02010600030101010101" pitchFamily="2" charset="-122"/>
                <a:ea typeface="宋体" panose="02010600030101010101" pitchFamily="2" charset="-122"/>
              </a:rPr>
              <a:t>B. </a:t>
            </a:r>
            <a:r>
              <a:rPr lang="zh-CN" altLang="en-US" sz="2000" dirty="0">
                <a:solidFill>
                  <a:schemeClr val="bg1"/>
                </a:solidFill>
                <a:latin typeface="宋体" panose="02010600030101010101" pitchFamily="2" charset="-122"/>
                <a:ea typeface="宋体" panose="02010600030101010101" pitchFamily="2" charset="-122"/>
              </a:rPr>
              <a:t>车联网    </a:t>
            </a:r>
            <a:r>
              <a:rPr lang="en-US" altLang="zh-CN" sz="2000" dirty="0">
                <a:solidFill>
                  <a:schemeClr val="bg1"/>
                </a:solidFill>
                <a:latin typeface="宋体" panose="02010600030101010101" pitchFamily="2" charset="-122"/>
                <a:ea typeface="宋体" panose="02010600030101010101" pitchFamily="2" charset="-122"/>
              </a:rPr>
              <a:t>C. </a:t>
            </a:r>
            <a:r>
              <a:rPr lang="zh-CN" altLang="en-US" sz="2000" dirty="0">
                <a:solidFill>
                  <a:schemeClr val="bg1"/>
                </a:solidFill>
                <a:latin typeface="宋体" panose="02010600030101010101" pitchFamily="2" charset="-122"/>
                <a:ea typeface="宋体" panose="02010600030101010101" pitchFamily="2" charset="-122"/>
              </a:rPr>
              <a:t>在线视频   </a:t>
            </a:r>
            <a:r>
              <a:rPr lang="en-US" altLang="zh-CN" sz="2000" dirty="0">
                <a:solidFill>
                  <a:schemeClr val="bg1"/>
                </a:solidFill>
                <a:latin typeface="宋体" panose="02010600030101010101" pitchFamily="2" charset="-122"/>
                <a:ea typeface="宋体" panose="02010600030101010101" pitchFamily="2" charset="-122"/>
              </a:rPr>
              <a:t>D. 8K</a:t>
            </a:r>
            <a:r>
              <a:rPr lang="zh-CN" altLang="en-US" sz="2000" dirty="0">
                <a:solidFill>
                  <a:schemeClr val="bg1"/>
                </a:solidFill>
                <a:latin typeface="宋体" panose="02010600030101010101" pitchFamily="2" charset="-122"/>
                <a:ea typeface="宋体" panose="02010600030101010101" pitchFamily="2" charset="-122"/>
              </a:rPr>
              <a:t>业务</a:t>
            </a:r>
          </a:p>
          <a:p>
            <a:pPr algn="just">
              <a:lnSpc>
                <a:spcPct val="150000"/>
              </a:lnSpc>
            </a:pPr>
            <a:r>
              <a:rPr lang="en-US" altLang="zh-CN" sz="2000" b="1" dirty="0">
                <a:solidFill>
                  <a:schemeClr val="bg1"/>
                </a:solidFill>
                <a:latin typeface="宋体" panose="02010600030101010101" pitchFamily="2" charset="-122"/>
                <a:ea typeface="宋体" panose="02010600030101010101" pitchFamily="2" charset="-122"/>
              </a:rPr>
              <a:t>7. </a:t>
            </a:r>
            <a:r>
              <a:rPr lang="zh-CN" altLang="en-US" sz="2000" b="1" dirty="0">
                <a:solidFill>
                  <a:schemeClr val="bg1"/>
                </a:solidFill>
                <a:latin typeface="宋体" panose="02010600030101010101" pitchFamily="2" charset="-122"/>
                <a:ea typeface="宋体" panose="02010600030101010101" pitchFamily="2" charset="-122"/>
              </a:rPr>
              <a:t>大数据有哪些特点？（多选题）</a:t>
            </a:r>
          </a:p>
          <a:p>
            <a:pPr lvl="1" algn="just">
              <a:lnSpc>
                <a:spcPct val="150000"/>
              </a:lnSpc>
            </a:pPr>
            <a:r>
              <a:rPr lang="en-US" altLang="zh-CN" sz="2000" dirty="0">
                <a:solidFill>
                  <a:schemeClr val="bg1"/>
                </a:solidFill>
                <a:latin typeface="宋体" panose="02010600030101010101" pitchFamily="2" charset="-122"/>
                <a:ea typeface="宋体" panose="02010600030101010101" pitchFamily="2" charset="-122"/>
              </a:rPr>
              <a:t>A. </a:t>
            </a:r>
            <a:r>
              <a:rPr lang="zh-CN" altLang="en-US" sz="2000" dirty="0">
                <a:solidFill>
                  <a:schemeClr val="bg1"/>
                </a:solidFill>
                <a:latin typeface="宋体" panose="02010600030101010101" pitchFamily="2" charset="-122"/>
                <a:ea typeface="宋体" panose="02010600030101010101" pitchFamily="2" charset="-122"/>
              </a:rPr>
              <a:t>多样性      </a:t>
            </a:r>
            <a:r>
              <a:rPr lang="en-US" altLang="zh-CN" sz="2000" dirty="0">
                <a:solidFill>
                  <a:schemeClr val="bg1"/>
                </a:solidFill>
                <a:latin typeface="宋体" panose="02010600030101010101" pitchFamily="2" charset="-122"/>
                <a:ea typeface="宋体" panose="02010600030101010101" pitchFamily="2" charset="-122"/>
              </a:rPr>
              <a:t>B. </a:t>
            </a:r>
            <a:r>
              <a:rPr lang="zh-CN" altLang="en-US" sz="2000" dirty="0">
                <a:solidFill>
                  <a:schemeClr val="bg1"/>
                </a:solidFill>
                <a:latin typeface="宋体" panose="02010600030101010101" pitchFamily="2" charset="-122"/>
                <a:ea typeface="宋体" panose="02010600030101010101" pitchFamily="2" charset="-122"/>
              </a:rPr>
              <a:t>高速性    </a:t>
            </a:r>
            <a:r>
              <a:rPr lang="en-US" altLang="zh-CN" sz="2000" dirty="0">
                <a:solidFill>
                  <a:schemeClr val="bg1"/>
                </a:solidFill>
                <a:latin typeface="宋体" panose="02010600030101010101" pitchFamily="2" charset="-122"/>
                <a:ea typeface="宋体" panose="02010600030101010101" pitchFamily="2" charset="-122"/>
              </a:rPr>
              <a:t>C. </a:t>
            </a:r>
            <a:r>
              <a:rPr lang="zh-CN" altLang="en-US" sz="2000" dirty="0">
                <a:solidFill>
                  <a:schemeClr val="bg1"/>
                </a:solidFill>
                <a:latin typeface="宋体" panose="02010600030101010101" pitchFamily="2" charset="-122"/>
                <a:ea typeface="宋体" panose="02010600030101010101" pitchFamily="2" charset="-122"/>
              </a:rPr>
              <a:t>规模性     </a:t>
            </a:r>
            <a:r>
              <a:rPr lang="en-US" altLang="zh-CN" sz="2000" dirty="0">
                <a:solidFill>
                  <a:schemeClr val="bg1"/>
                </a:solidFill>
                <a:latin typeface="宋体" panose="02010600030101010101" pitchFamily="2" charset="-122"/>
                <a:ea typeface="宋体" panose="02010600030101010101" pitchFamily="2" charset="-122"/>
              </a:rPr>
              <a:t>D. </a:t>
            </a:r>
            <a:r>
              <a:rPr lang="zh-CN" altLang="en-US" sz="2000" dirty="0">
                <a:solidFill>
                  <a:schemeClr val="bg1"/>
                </a:solidFill>
                <a:latin typeface="宋体" panose="02010600030101010101" pitchFamily="2" charset="-122"/>
                <a:ea typeface="宋体" panose="02010600030101010101" pitchFamily="2" charset="-122"/>
              </a:rPr>
              <a:t>价值稀疏性</a:t>
            </a:r>
            <a:endParaRPr lang="en-US" altLang="zh-CN" sz="2400" dirty="0">
              <a:solidFill>
                <a:schemeClr val="bg1"/>
              </a:solidFill>
              <a:latin typeface="宋体" panose="02010600030101010101" pitchFamily="2" charset="-122"/>
              <a:ea typeface="宋体" panose="02010600030101010101" pitchFamily="2" charset="-122"/>
            </a:endParaRPr>
          </a:p>
        </p:txBody>
      </p:sp>
      <p:pic>
        <p:nvPicPr>
          <p:cNvPr id="9" name="图片 8">
            <a:extLst>
              <a:ext uri="{FF2B5EF4-FFF2-40B4-BE49-F238E27FC236}">
                <a16:creationId xmlns:a16="http://schemas.microsoft.com/office/drawing/2014/main" id="{E1793907-3AB8-4A26-93EE-997FACCF97CD}"/>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extLst>
      <p:ext uri="{BB962C8B-B14F-4D97-AF65-F5344CB8AC3E}">
        <p14:creationId xmlns:p14="http://schemas.microsoft.com/office/powerpoint/2010/main" val="2383134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a:extLst>
              <a:ext uri="{FF2B5EF4-FFF2-40B4-BE49-F238E27FC236}">
                <a16:creationId xmlns:a16="http://schemas.microsoft.com/office/drawing/2014/main" id="{76E6F390-C2BE-4125-B5DA-937A16D4C16F}"/>
              </a:ext>
            </a:extLst>
          </p:cNvPr>
          <p:cNvSpPr/>
          <p:nvPr/>
        </p:nvSpPr>
        <p:spPr>
          <a:xfrm>
            <a:off x="1260681" y="1296497"/>
            <a:ext cx="9786730" cy="3916265"/>
          </a:xfrm>
          <a:prstGeom prst="rect">
            <a:avLst/>
          </a:prstGeom>
        </p:spPr>
        <p:txBody>
          <a:bodyPr wrap="square">
            <a:spAutoFit/>
          </a:bodyPr>
          <a:lstStyle/>
          <a:p>
            <a:pPr algn="just">
              <a:lnSpc>
                <a:spcPct val="150000"/>
              </a:lnSpc>
            </a:pPr>
            <a:r>
              <a:rPr lang="zh-CN" altLang="en-US" sz="2400" b="1" dirty="0">
                <a:solidFill>
                  <a:schemeClr val="bg1"/>
                </a:solidFill>
                <a:latin typeface="宋体" panose="02010600030101010101" pitchFamily="2" charset="-122"/>
                <a:ea typeface="宋体" panose="02010600030101010101" pitchFamily="2" charset="-122"/>
              </a:rPr>
              <a:t>选择题：</a:t>
            </a:r>
          </a:p>
          <a:p>
            <a:pPr algn="just">
              <a:lnSpc>
                <a:spcPct val="150000"/>
              </a:lnSpc>
            </a:pPr>
            <a:r>
              <a:rPr lang="en-US" altLang="zh-CN" sz="2000" b="1" dirty="0">
                <a:solidFill>
                  <a:schemeClr val="bg1"/>
                </a:solidFill>
                <a:latin typeface="宋体" panose="02010600030101010101" pitchFamily="2" charset="-122"/>
                <a:ea typeface="宋体" panose="02010600030101010101" pitchFamily="2" charset="-122"/>
              </a:rPr>
              <a:t>8. </a:t>
            </a:r>
            <a:r>
              <a:rPr lang="zh-CN" altLang="en-US" sz="2000" b="1" dirty="0">
                <a:solidFill>
                  <a:schemeClr val="bg1"/>
                </a:solidFill>
                <a:latin typeface="宋体" panose="02010600030101010101" pitchFamily="2" charset="-122"/>
                <a:ea typeface="宋体" panose="02010600030101010101" pitchFamily="2" charset="-122"/>
              </a:rPr>
              <a:t>人工智能的数据服务包括哪些步骤？</a:t>
            </a:r>
            <a:r>
              <a:rPr lang="en-US" altLang="zh-CN" sz="2000" b="1" dirty="0">
                <a:solidFill>
                  <a:schemeClr val="bg1"/>
                </a:solidFill>
                <a:latin typeface="宋体" panose="02010600030101010101" pitchFamily="2" charset="-122"/>
                <a:ea typeface="宋体" panose="02010600030101010101" pitchFamily="2" charset="-122"/>
              </a:rPr>
              <a:t>(</a:t>
            </a:r>
            <a:r>
              <a:rPr lang="zh-CN" altLang="en-US" sz="2000" b="1" dirty="0">
                <a:solidFill>
                  <a:schemeClr val="bg1"/>
                </a:solidFill>
                <a:latin typeface="宋体" panose="02010600030101010101" pitchFamily="2" charset="-122"/>
                <a:ea typeface="宋体" panose="02010600030101010101" pitchFamily="2" charset="-122"/>
              </a:rPr>
              <a:t>多选题</a:t>
            </a:r>
            <a:r>
              <a:rPr lang="en-US" altLang="zh-CN" sz="2000" b="1" dirty="0">
                <a:solidFill>
                  <a:schemeClr val="bg1"/>
                </a:solidFill>
                <a:latin typeface="宋体" panose="02010600030101010101" pitchFamily="2" charset="-122"/>
                <a:ea typeface="宋体" panose="02010600030101010101" pitchFamily="2" charset="-122"/>
              </a:rPr>
              <a:t>)</a:t>
            </a:r>
          </a:p>
          <a:p>
            <a:pPr lvl="1" algn="just">
              <a:lnSpc>
                <a:spcPct val="150000"/>
              </a:lnSpc>
            </a:pPr>
            <a:r>
              <a:rPr lang="en-US" altLang="zh-CN" sz="2000" dirty="0">
                <a:solidFill>
                  <a:schemeClr val="bg1"/>
                </a:solidFill>
                <a:latin typeface="宋体" panose="02010600030101010101" pitchFamily="2" charset="-122"/>
                <a:ea typeface="宋体" panose="02010600030101010101" pitchFamily="2" charset="-122"/>
              </a:rPr>
              <a:t>A. </a:t>
            </a:r>
            <a:r>
              <a:rPr lang="zh-CN" altLang="en-US" sz="2000" dirty="0">
                <a:solidFill>
                  <a:schemeClr val="bg1"/>
                </a:solidFill>
                <a:latin typeface="宋体" panose="02010600030101010101" pitchFamily="2" charset="-122"/>
                <a:ea typeface="宋体" panose="02010600030101010101" pitchFamily="2" charset="-122"/>
              </a:rPr>
              <a:t>数据标注    </a:t>
            </a:r>
            <a:r>
              <a:rPr lang="en-US" altLang="zh-CN" sz="2000" dirty="0">
                <a:solidFill>
                  <a:schemeClr val="bg1"/>
                </a:solidFill>
                <a:latin typeface="宋体" panose="02010600030101010101" pitchFamily="2" charset="-122"/>
                <a:ea typeface="宋体" panose="02010600030101010101" pitchFamily="2" charset="-122"/>
              </a:rPr>
              <a:t>B. </a:t>
            </a:r>
            <a:r>
              <a:rPr lang="zh-CN" altLang="en-US" sz="2000" dirty="0">
                <a:solidFill>
                  <a:schemeClr val="bg1"/>
                </a:solidFill>
                <a:latin typeface="宋体" panose="02010600030101010101" pitchFamily="2" charset="-122"/>
                <a:ea typeface="宋体" panose="02010600030101010101" pitchFamily="2" charset="-122"/>
              </a:rPr>
              <a:t>数据采集    </a:t>
            </a:r>
            <a:r>
              <a:rPr lang="en-US" altLang="zh-CN" sz="2000" dirty="0">
                <a:solidFill>
                  <a:schemeClr val="bg1"/>
                </a:solidFill>
                <a:latin typeface="宋体" panose="02010600030101010101" pitchFamily="2" charset="-122"/>
                <a:ea typeface="宋体" panose="02010600030101010101" pitchFamily="2" charset="-122"/>
              </a:rPr>
              <a:t>C. </a:t>
            </a:r>
            <a:r>
              <a:rPr lang="zh-CN" altLang="en-US" sz="2000" dirty="0">
                <a:solidFill>
                  <a:schemeClr val="bg1"/>
                </a:solidFill>
                <a:latin typeface="宋体" panose="02010600030101010101" pitchFamily="2" charset="-122"/>
                <a:ea typeface="宋体" panose="02010600030101010101" pitchFamily="2" charset="-122"/>
              </a:rPr>
              <a:t>数据分析    </a:t>
            </a:r>
            <a:r>
              <a:rPr lang="en-US" altLang="zh-CN" sz="2000" dirty="0">
                <a:solidFill>
                  <a:schemeClr val="bg1"/>
                </a:solidFill>
                <a:latin typeface="宋体" panose="02010600030101010101" pitchFamily="2" charset="-122"/>
                <a:ea typeface="宋体" panose="02010600030101010101" pitchFamily="2" charset="-122"/>
              </a:rPr>
              <a:t>D. </a:t>
            </a:r>
            <a:r>
              <a:rPr lang="zh-CN" altLang="en-US" sz="2000" dirty="0">
                <a:solidFill>
                  <a:schemeClr val="bg1"/>
                </a:solidFill>
                <a:latin typeface="宋体" panose="02010600030101010101" pitchFamily="2" charset="-122"/>
                <a:ea typeface="宋体" panose="02010600030101010101" pitchFamily="2" charset="-122"/>
              </a:rPr>
              <a:t>数据清洗</a:t>
            </a:r>
            <a:endParaRPr lang="en-US" altLang="zh-CN" sz="2000" dirty="0">
              <a:solidFill>
                <a:schemeClr val="bg1"/>
              </a:solidFill>
              <a:latin typeface="宋体" panose="02010600030101010101" pitchFamily="2" charset="-122"/>
              <a:ea typeface="宋体" panose="02010600030101010101" pitchFamily="2" charset="-122"/>
            </a:endParaRPr>
          </a:p>
          <a:p>
            <a:pPr algn="just">
              <a:lnSpc>
                <a:spcPct val="150000"/>
              </a:lnSpc>
            </a:pPr>
            <a:endParaRPr lang="en-US" altLang="zh-CN" sz="2000" b="1" dirty="0">
              <a:solidFill>
                <a:schemeClr val="bg1"/>
              </a:solidFill>
              <a:latin typeface="宋体" panose="02010600030101010101" pitchFamily="2" charset="-122"/>
              <a:ea typeface="宋体" panose="02010600030101010101" pitchFamily="2" charset="-122"/>
            </a:endParaRPr>
          </a:p>
          <a:p>
            <a:pPr algn="just">
              <a:lnSpc>
                <a:spcPct val="150000"/>
              </a:lnSpc>
            </a:pPr>
            <a:r>
              <a:rPr lang="zh-CN" altLang="en-US" sz="2400" b="1" dirty="0">
                <a:solidFill>
                  <a:schemeClr val="bg1"/>
                </a:solidFill>
                <a:latin typeface="宋体" panose="02010600030101010101" pitchFamily="2" charset="-122"/>
                <a:ea typeface="宋体" panose="02010600030101010101" pitchFamily="2" charset="-122"/>
              </a:rPr>
              <a:t>判断题：</a:t>
            </a:r>
          </a:p>
          <a:p>
            <a:pPr algn="just">
              <a:lnSpc>
                <a:spcPct val="150000"/>
              </a:lnSpc>
            </a:pPr>
            <a:r>
              <a:rPr lang="en-US" altLang="zh-CN" sz="2000" dirty="0">
                <a:solidFill>
                  <a:schemeClr val="bg1"/>
                </a:solidFill>
                <a:latin typeface="宋体" panose="02010600030101010101" pitchFamily="2" charset="-122"/>
                <a:ea typeface="宋体" panose="02010600030101010101" pitchFamily="2" charset="-122"/>
              </a:rPr>
              <a:t>1. </a:t>
            </a:r>
            <a:r>
              <a:rPr lang="zh-CN" altLang="en-US" sz="2000" dirty="0">
                <a:solidFill>
                  <a:schemeClr val="bg1"/>
                </a:solidFill>
                <a:latin typeface="宋体" panose="02010600030101010101" pitchFamily="2" charset="-122"/>
                <a:ea typeface="宋体" panose="02010600030101010101" pitchFamily="2" charset="-122"/>
              </a:rPr>
              <a:t>作为组成人工智能的核心驱动力之一，算力被比作人工智能的燃料。</a:t>
            </a:r>
          </a:p>
          <a:p>
            <a:pPr algn="just">
              <a:lnSpc>
                <a:spcPct val="150000"/>
              </a:lnSpc>
            </a:pPr>
            <a:r>
              <a:rPr lang="en-US" altLang="zh-CN" sz="2000" dirty="0">
                <a:solidFill>
                  <a:schemeClr val="bg1"/>
                </a:solidFill>
                <a:latin typeface="宋体" panose="02010600030101010101" pitchFamily="2" charset="-122"/>
                <a:ea typeface="宋体" panose="02010600030101010101" pitchFamily="2" charset="-122"/>
              </a:rPr>
              <a:t>2. </a:t>
            </a:r>
            <a:r>
              <a:rPr lang="zh-CN" altLang="en-US" sz="2000" dirty="0">
                <a:solidFill>
                  <a:schemeClr val="bg1"/>
                </a:solidFill>
                <a:latin typeface="宋体" panose="02010600030101010101" pitchFamily="2" charset="-122"/>
                <a:ea typeface="宋体" panose="02010600030101010101" pitchFamily="2" charset="-122"/>
              </a:rPr>
              <a:t>算力涵盖</a:t>
            </a:r>
            <a:r>
              <a:rPr lang="en-US" altLang="zh-CN" sz="2000" dirty="0">
                <a:solidFill>
                  <a:schemeClr val="bg1"/>
                </a:solidFill>
                <a:latin typeface="宋体" panose="02010600030101010101" pitchFamily="2" charset="-122"/>
                <a:ea typeface="宋体" panose="02010600030101010101" pitchFamily="2" charset="-122"/>
              </a:rPr>
              <a:t>GPU</a:t>
            </a:r>
            <a:r>
              <a:rPr lang="zh-CN" altLang="en-US" sz="2000" dirty="0">
                <a:solidFill>
                  <a:schemeClr val="bg1"/>
                </a:solidFill>
                <a:latin typeface="宋体" panose="02010600030101010101" pitchFamily="2" charset="-122"/>
                <a:ea typeface="宋体" panose="02010600030101010101" pitchFamily="2" charset="-122"/>
              </a:rPr>
              <a:t>、</a:t>
            </a:r>
            <a:r>
              <a:rPr lang="en-US" altLang="zh-CN" sz="2000" dirty="0">
                <a:solidFill>
                  <a:schemeClr val="bg1"/>
                </a:solidFill>
                <a:latin typeface="宋体" panose="02010600030101010101" pitchFamily="2" charset="-122"/>
                <a:ea typeface="宋体" panose="02010600030101010101" pitchFamily="2" charset="-122"/>
              </a:rPr>
              <a:t>CPU</a:t>
            </a:r>
            <a:r>
              <a:rPr lang="zh-CN" altLang="en-US" sz="2000" dirty="0">
                <a:solidFill>
                  <a:schemeClr val="bg1"/>
                </a:solidFill>
                <a:latin typeface="宋体" panose="02010600030101010101" pitchFamily="2" charset="-122"/>
                <a:ea typeface="宋体" panose="02010600030101010101" pitchFamily="2" charset="-122"/>
              </a:rPr>
              <a:t>、</a:t>
            </a:r>
            <a:r>
              <a:rPr lang="en-US" altLang="zh-CN" sz="2000" dirty="0">
                <a:solidFill>
                  <a:schemeClr val="bg1"/>
                </a:solidFill>
                <a:latin typeface="宋体" panose="02010600030101010101" pitchFamily="2" charset="-122"/>
                <a:ea typeface="宋体" panose="02010600030101010101" pitchFamily="2" charset="-122"/>
              </a:rPr>
              <a:t>FPGA</a:t>
            </a:r>
            <a:r>
              <a:rPr lang="zh-CN" altLang="en-US" sz="2000" dirty="0">
                <a:solidFill>
                  <a:schemeClr val="bg1"/>
                </a:solidFill>
                <a:latin typeface="宋体" panose="02010600030101010101" pitchFamily="2" charset="-122"/>
                <a:ea typeface="宋体" panose="02010600030101010101" pitchFamily="2" charset="-122"/>
              </a:rPr>
              <a:t>和各种各样的</a:t>
            </a:r>
            <a:r>
              <a:rPr lang="en-US" altLang="zh-CN" sz="2000" dirty="0">
                <a:solidFill>
                  <a:schemeClr val="bg1"/>
                </a:solidFill>
                <a:latin typeface="宋体" panose="02010600030101010101" pitchFamily="2" charset="-122"/>
                <a:ea typeface="宋体" panose="02010600030101010101" pitchFamily="2" charset="-122"/>
              </a:rPr>
              <a:t>ASIC</a:t>
            </a:r>
            <a:r>
              <a:rPr lang="zh-CN" altLang="en-US" sz="2000" dirty="0">
                <a:solidFill>
                  <a:schemeClr val="bg1"/>
                </a:solidFill>
                <a:latin typeface="宋体" panose="02010600030101010101" pitchFamily="2" charset="-122"/>
                <a:ea typeface="宋体" panose="02010600030101010101" pitchFamily="2" charset="-122"/>
              </a:rPr>
              <a:t>专用芯片。</a:t>
            </a:r>
          </a:p>
          <a:p>
            <a:pPr algn="just">
              <a:lnSpc>
                <a:spcPct val="150000"/>
              </a:lnSpc>
            </a:pPr>
            <a:r>
              <a:rPr lang="en-US" altLang="zh-CN" sz="2000" dirty="0">
                <a:solidFill>
                  <a:schemeClr val="bg1"/>
                </a:solidFill>
                <a:latin typeface="宋体" panose="02010600030101010101" pitchFamily="2" charset="-122"/>
                <a:ea typeface="宋体" panose="02010600030101010101" pitchFamily="2" charset="-122"/>
              </a:rPr>
              <a:t>3. </a:t>
            </a:r>
            <a:r>
              <a:rPr lang="zh-CN" altLang="en-US" sz="2000" dirty="0">
                <a:solidFill>
                  <a:schemeClr val="bg1"/>
                </a:solidFill>
                <a:latin typeface="宋体" panose="02010600030101010101" pitchFamily="2" charset="-122"/>
                <a:ea typeface="宋体" panose="02010600030101010101" pitchFamily="2" charset="-122"/>
              </a:rPr>
              <a:t>深度学习的主要应用方向包括了图像识别、语音识别、自然语言处理等。</a:t>
            </a:r>
            <a:endParaRPr lang="en-US" altLang="zh-CN" sz="1600" dirty="0">
              <a:solidFill>
                <a:schemeClr val="bg1"/>
              </a:solidFill>
              <a:latin typeface="宋体" panose="02010600030101010101" pitchFamily="2" charset="-122"/>
              <a:ea typeface="宋体" panose="02010600030101010101" pitchFamily="2" charset="-122"/>
            </a:endParaRPr>
          </a:p>
        </p:txBody>
      </p:sp>
      <p:pic>
        <p:nvPicPr>
          <p:cNvPr id="9" name="图片 8">
            <a:extLst>
              <a:ext uri="{FF2B5EF4-FFF2-40B4-BE49-F238E27FC236}">
                <a16:creationId xmlns:a16="http://schemas.microsoft.com/office/drawing/2014/main" id="{E1793907-3AB8-4A26-93EE-997FACCF97CD}"/>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extLst>
      <p:ext uri="{BB962C8B-B14F-4D97-AF65-F5344CB8AC3E}">
        <p14:creationId xmlns:p14="http://schemas.microsoft.com/office/powerpoint/2010/main" val="2046649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a:extLst>
              <a:ext uri="{FF2B5EF4-FFF2-40B4-BE49-F238E27FC236}">
                <a16:creationId xmlns:a16="http://schemas.microsoft.com/office/drawing/2014/main" id="{76E6F390-C2BE-4125-B5DA-937A16D4C16F}"/>
              </a:ext>
            </a:extLst>
          </p:cNvPr>
          <p:cNvSpPr/>
          <p:nvPr/>
        </p:nvSpPr>
        <p:spPr>
          <a:xfrm>
            <a:off x="1260681" y="1296497"/>
            <a:ext cx="8137319" cy="3970126"/>
          </a:xfrm>
          <a:prstGeom prst="rect">
            <a:avLst/>
          </a:prstGeom>
        </p:spPr>
        <p:txBody>
          <a:bodyPr wrap="square">
            <a:spAutoFit/>
          </a:bodyPr>
          <a:lstStyle/>
          <a:p>
            <a:pPr algn="just">
              <a:lnSpc>
                <a:spcPct val="200000"/>
              </a:lnSpc>
              <a:spcAft>
                <a:spcPts val="600"/>
              </a:spcAft>
            </a:pPr>
            <a:r>
              <a:rPr lang="zh-CN" altLang="en-US" sz="2400" b="1" dirty="0">
                <a:solidFill>
                  <a:schemeClr val="bg1"/>
                </a:solidFill>
                <a:latin typeface="宋体" panose="02010600030101010101" pitchFamily="2" charset="-122"/>
                <a:ea typeface="宋体" panose="02010600030101010101" pitchFamily="2" charset="-122"/>
              </a:rPr>
              <a:t>讨论题：</a:t>
            </a:r>
          </a:p>
          <a:p>
            <a:pPr algn="just">
              <a:lnSpc>
                <a:spcPct val="200000"/>
              </a:lnSpc>
              <a:spcAft>
                <a:spcPts val="600"/>
              </a:spcAft>
            </a:pPr>
            <a:r>
              <a:rPr lang="en-US" altLang="zh-CN" sz="2000" dirty="0">
                <a:solidFill>
                  <a:schemeClr val="bg1"/>
                </a:solidFill>
                <a:latin typeface="宋体" panose="02010600030101010101" pitchFamily="2" charset="-122"/>
                <a:ea typeface="宋体" panose="02010600030101010101" pitchFamily="2" charset="-122"/>
              </a:rPr>
              <a:t>1. </a:t>
            </a:r>
            <a:r>
              <a:rPr lang="zh-CN" altLang="en-US" sz="2000" dirty="0">
                <a:solidFill>
                  <a:schemeClr val="bg1"/>
                </a:solidFill>
                <a:latin typeface="宋体" panose="02010600030101010101" pitchFamily="2" charset="-122"/>
                <a:ea typeface="宋体" panose="02010600030101010101" pitchFamily="2" charset="-122"/>
              </a:rPr>
              <a:t>小组合作任务：将班级学生分成若干个小组，各小组就生活中的实际案例进行数据采集、并完成标注及分析，最终输出专题报告。</a:t>
            </a:r>
          </a:p>
          <a:p>
            <a:pPr algn="just">
              <a:lnSpc>
                <a:spcPct val="200000"/>
              </a:lnSpc>
              <a:spcAft>
                <a:spcPts val="600"/>
              </a:spcAft>
            </a:pPr>
            <a:r>
              <a:rPr lang="en-US" altLang="zh-CN" sz="2000" dirty="0">
                <a:solidFill>
                  <a:schemeClr val="bg1"/>
                </a:solidFill>
                <a:latin typeface="宋体" panose="02010600030101010101" pitchFamily="2" charset="-122"/>
                <a:ea typeface="宋体" panose="02010600030101010101" pitchFamily="2" charset="-122"/>
              </a:rPr>
              <a:t>2. </a:t>
            </a:r>
            <a:r>
              <a:rPr lang="zh-CN" altLang="en-US" sz="2000" dirty="0">
                <a:solidFill>
                  <a:schemeClr val="bg1"/>
                </a:solidFill>
                <a:latin typeface="宋体" panose="02010600030101010101" pitchFamily="2" charset="-122"/>
                <a:ea typeface="宋体" panose="02010600030101010101" pitchFamily="2" charset="-122"/>
              </a:rPr>
              <a:t>深度学习和传统机器学习相比，具有哪些优势？互联网时代，网购已经深入千家万户，结合本节学习内容思考深度学习在京东、美团、淘宝等网购平台有哪些用武之地？</a:t>
            </a:r>
            <a:endParaRPr lang="en-US" altLang="zh-CN" sz="2400" dirty="0">
              <a:solidFill>
                <a:schemeClr val="bg1"/>
              </a:solidFill>
              <a:latin typeface="宋体" panose="02010600030101010101" pitchFamily="2" charset="-122"/>
              <a:ea typeface="宋体" panose="02010600030101010101" pitchFamily="2" charset="-122"/>
            </a:endParaRPr>
          </a:p>
        </p:txBody>
      </p:sp>
      <p:pic>
        <p:nvPicPr>
          <p:cNvPr id="6" name="图片 5">
            <a:extLst>
              <a:ext uri="{FF2B5EF4-FFF2-40B4-BE49-F238E27FC236}">
                <a16:creationId xmlns:a16="http://schemas.microsoft.com/office/drawing/2014/main" id="{DA9C88EE-631B-477C-866B-0F333574BE55}"/>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extLst>
      <p:ext uri="{BB962C8B-B14F-4D97-AF65-F5344CB8AC3E}">
        <p14:creationId xmlns:p14="http://schemas.microsoft.com/office/powerpoint/2010/main" val="159269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F9005DC-5D59-41A3-99CB-203DB233677E}"/>
              </a:ext>
            </a:extLst>
          </p:cNvPr>
          <p:cNvSpPr>
            <a:spLocks noGrp="1"/>
          </p:cNvSpPr>
          <p:nvPr>
            <p:ph idx="1"/>
          </p:nvPr>
        </p:nvSpPr>
        <p:spPr>
          <a:xfrm>
            <a:off x="1141413" y="1263374"/>
            <a:ext cx="9082087" cy="4452730"/>
          </a:xfrm>
        </p:spPr>
        <p:txBody>
          <a:bodyPr>
            <a:noAutofit/>
          </a:bodyPr>
          <a:lstStyle/>
          <a:p>
            <a:pPr marL="0" indent="0" algn="just">
              <a:lnSpc>
                <a:spcPct val="150000"/>
              </a:lnSpc>
              <a:buNone/>
            </a:pPr>
            <a:r>
              <a:rPr lang="en-US" altLang="zh-CN" b="1" dirty="0">
                <a:solidFill>
                  <a:schemeClr val="bg1"/>
                </a:solidFill>
                <a:latin typeface="宋体" panose="02010600030101010101" pitchFamily="2" charset="-122"/>
                <a:ea typeface="宋体" panose="02010600030101010101" pitchFamily="2" charset="-122"/>
              </a:rPr>
              <a:t>1. </a:t>
            </a:r>
            <a:r>
              <a:rPr lang="zh-CN" altLang="en-US" b="1" dirty="0">
                <a:solidFill>
                  <a:schemeClr val="bg1"/>
                </a:solidFill>
                <a:latin typeface="宋体" panose="02010600030101010101" pitchFamily="2" charset="-122"/>
                <a:ea typeface="宋体" panose="02010600030101010101" pitchFamily="2" charset="-122"/>
              </a:rPr>
              <a:t>知识点</a:t>
            </a:r>
          </a:p>
          <a:p>
            <a:pPr marL="0" indent="0" algn="just">
              <a:lnSpc>
                <a:spcPct val="150000"/>
              </a:lnSpc>
              <a:buNone/>
            </a:pPr>
            <a:r>
              <a:rPr lang="zh-CN" altLang="en-US" sz="2000" dirty="0">
                <a:solidFill>
                  <a:schemeClr val="bg1"/>
                </a:solidFill>
                <a:latin typeface="宋体" panose="02010600030101010101" pitchFamily="2" charset="-122"/>
                <a:ea typeface="宋体" panose="02010600030101010101" pitchFamily="2" charset="-122"/>
              </a:rPr>
              <a:t>人工智能芯片的分类及特点  </a:t>
            </a:r>
          </a:p>
          <a:p>
            <a:pPr marL="0" indent="0" algn="just">
              <a:lnSpc>
                <a:spcPct val="150000"/>
              </a:lnSpc>
              <a:buNone/>
            </a:pPr>
            <a:r>
              <a:rPr lang="zh-CN" altLang="en-US" sz="2000" dirty="0">
                <a:solidFill>
                  <a:schemeClr val="bg1"/>
                </a:solidFill>
                <a:latin typeface="宋体" panose="02010600030101010101" pitchFamily="2" charset="-122"/>
                <a:ea typeface="宋体" panose="02010600030101010101" pitchFamily="2" charset="-122"/>
              </a:rPr>
              <a:t>认知物联网和</a:t>
            </a:r>
            <a:r>
              <a:rPr lang="en-US" altLang="zh-CN" sz="2000" dirty="0" err="1">
                <a:solidFill>
                  <a:schemeClr val="bg1"/>
                </a:solidFill>
                <a:latin typeface="宋体" panose="02010600030101010101" pitchFamily="2" charset="-122"/>
                <a:ea typeface="宋体" panose="02010600030101010101" pitchFamily="2" charset="-122"/>
              </a:rPr>
              <a:t>AIoT</a:t>
            </a:r>
            <a:r>
              <a:rPr lang="zh-CN" altLang="en-US" sz="2000" dirty="0">
                <a:solidFill>
                  <a:schemeClr val="bg1"/>
                </a:solidFill>
                <a:latin typeface="宋体" panose="02010600030101010101" pitchFamily="2" charset="-122"/>
                <a:ea typeface="宋体" panose="02010600030101010101" pitchFamily="2" charset="-122"/>
              </a:rPr>
              <a:t>，以及云计算、</a:t>
            </a:r>
            <a:r>
              <a:rPr lang="en-US" altLang="zh-CN" sz="2000" dirty="0">
                <a:solidFill>
                  <a:schemeClr val="bg1"/>
                </a:solidFill>
                <a:latin typeface="宋体" panose="02010600030101010101" pitchFamily="2" charset="-122"/>
                <a:ea typeface="宋体" panose="02010600030101010101" pitchFamily="2" charset="-122"/>
              </a:rPr>
              <a:t>5G</a:t>
            </a:r>
            <a:r>
              <a:rPr lang="zh-CN" altLang="en-US" sz="2000" dirty="0">
                <a:solidFill>
                  <a:schemeClr val="bg1"/>
                </a:solidFill>
                <a:latin typeface="宋体" panose="02010600030101010101" pitchFamily="2" charset="-122"/>
                <a:ea typeface="宋体" panose="02010600030101010101" pitchFamily="2" charset="-122"/>
              </a:rPr>
              <a:t>的概念及应用</a:t>
            </a:r>
          </a:p>
          <a:p>
            <a:pPr marL="0" indent="0" algn="just">
              <a:lnSpc>
                <a:spcPct val="150000"/>
              </a:lnSpc>
              <a:buNone/>
            </a:pPr>
            <a:r>
              <a:rPr lang="zh-CN" altLang="en-US" sz="2000" dirty="0">
                <a:solidFill>
                  <a:schemeClr val="bg1"/>
                </a:solidFill>
                <a:latin typeface="宋体" panose="02010600030101010101" pitchFamily="2" charset="-122"/>
                <a:ea typeface="宋体" panose="02010600030101010101" pitchFamily="2" charset="-122"/>
              </a:rPr>
              <a:t>人工智能数据服务的采集、标注及统计分析</a:t>
            </a:r>
            <a:endParaRPr lang="en-US" altLang="zh-CN" sz="2000" dirty="0">
              <a:solidFill>
                <a:schemeClr val="bg1"/>
              </a:solidFill>
              <a:latin typeface="宋体" panose="02010600030101010101" pitchFamily="2" charset="-122"/>
              <a:ea typeface="宋体" panose="02010600030101010101" pitchFamily="2" charset="-122"/>
            </a:endParaRPr>
          </a:p>
          <a:p>
            <a:pPr marL="0" indent="0" algn="just">
              <a:lnSpc>
                <a:spcPct val="150000"/>
              </a:lnSpc>
              <a:buNone/>
            </a:pPr>
            <a:r>
              <a:rPr lang="en-US" altLang="zh-CN" b="1" dirty="0">
                <a:solidFill>
                  <a:schemeClr val="bg1"/>
                </a:solidFill>
                <a:latin typeface="宋体" panose="02010600030101010101" pitchFamily="2" charset="-122"/>
                <a:ea typeface="宋体" panose="02010600030101010101" pitchFamily="2" charset="-122"/>
              </a:rPr>
              <a:t>2. </a:t>
            </a:r>
            <a:r>
              <a:rPr lang="zh-CN" altLang="en-US" b="1" dirty="0">
                <a:solidFill>
                  <a:schemeClr val="bg1"/>
                </a:solidFill>
                <a:latin typeface="宋体" panose="02010600030101010101" pitchFamily="2" charset="-122"/>
                <a:ea typeface="宋体" panose="02010600030101010101" pitchFamily="2" charset="-122"/>
              </a:rPr>
              <a:t>重难点</a:t>
            </a:r>
          </a:p>
          <a:p>
            <a:pPr marL="0" indent="0" algn="just">
              <a:lnSpc>
                <a:spcPct val="150000"/>
              </a:lnSpc>
              <a:buNone/>
            </a:pPr>
            <a:r>
              <a:rPr lang="zh-CN" altLang="en-US" sz="2000" dirty="0">
                <a:solidFill>
                  <a:schemeClr val="bg1"/>
                </a:solidFill>
                <a:latin typeface="宋体" panose="02010600030101010101" pitchFamily="2" charset="-122"/>
                <a:ea typeface="宋体" panose="02010600030101010101" pitchFamily="2" charset="-122"/>
              </a:rPr>
              <a:t>通过本单元的学习，厘清机器学习、深度学习之间的关系及重点应用领域；了解</a:t>
            </a:r>
            <a:r>
              <a:rPr lang="en-US" altLang="zh-CN" sz="2000" dirty="0" err="1">
                <a:solidFill>
                  <a:schemeClr val="bg1"/>
                </a:solidFill>
                <a:latin typeface="宋体" panose="02010600030101010101" pitchFamily="2" charset="-122"/>
                <a:ea typeface="宋体" panose="02010600030101010101" pitchFamily="2" charset="-122"/>
              </a:rPr>
              <a:t>AIoT</a:t>
            </a:r>
            <a:r>
              <a:rPr lang="zh-CN" altLang="en-US" sz="2000" dirty="0">
                <a:solidFill>
                  <a:schemeClr val="bg1"/>
                </a:solidFill>
                <a:latin typeface="宋体" panose="02010600030101010101" pitchFamily="2" charset="-122"/>
                <a:ea typeface="宋体" panose="02010600030101010101" pitchFamily="2" charset="-122"/>
              </a:rPr>
              <a:t>这一高频词的出现背景，思考人工智能技术与物联网在实际行业应用中的落地融合；深刻理解数据、算法模型及场境应用的流程及相互关系，由此学习人工智能数据服务的相关内容。</a:t>
            </a:r>
          </a:p>
        </p:txBody>
      </p:sp>
      <p:sp>
        <p:nvSpPr>
          <p:cNvPr id="4" name="标题 1">
            <a:extLst>
              <a:ext uri="{FF2B5EF4-FFF2-40B4-BE49-F238E27FC236}">
                <a16:creationId xmlns:a16="http://schemas.microsoft.com/office/drawing/2014/main" id="{2FE52099-FF04-4A51-B435-4C3AD3225922}"/>
              </a:ext>
            </a:extLst>
          </p:cNvPr>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教学要求</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a:extLst>
              <a:ext uri="{FF2B5EF4-FFF2-40B4-BE49-F238E27FC236}">
                <a16:creationId xmlns:a16="http://schemas.microsoft.com/office/drawing/2014/main" id="{BEF0D080-DA5C-4912-8949-E6FCDCF12EBE}"/>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24025" y="2760112"/>
            <a:ext cx="1337775" cy="1337775"/>
          </a:xfrm>
          <a:prstGeom prst="rect">
            <a:avLst/>
          </a:prstGeom>
        </p:spPr>
      </p:pic>
    </p:spTree>
    <p:extLst>
      <p:ext uri="{BB962C8B-B14F-4D97-AF65-F5344CB8AC3E}">
        <p14:creationId xmlns:p14="http://schemas.microsoft.com/office/powerpoint/2010/main" val="2411039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a:extLst>
              <a:ext uri="{FF2B5EF4-FFF2-40B4-BE49-F238E27FC236}">
                <a16:creationId xmlns:a16="http://schemas.microsoft.com/office/drawing/2014/main" id="{76E6F390-C2BE-4125-B5DA-937A16D4C16F}"/>
              </a:ext>
            </a:extLst>
          </p:cNvPr>
          <p:cNvSpPr/>
          <p:nvPr/>
        </p:nvSpPr>
        <p:spPr>
          <a:xfrm>
            <a:off x="1260681" y="1296497"/>
            <a:ext cx="7591219" cy="3798156"/>
          </a:xfrm>
          <a:prstGeom prst="rect">
            <a:avLst/>
          </a:prstGeom>
        </p:spPr>
        <p:txBody>
          <a:bodyPr wrap="square">
            <a:spAutoFit/>
          </a:bodyPr>
          <a:lstStyle/>
          <a:p>
            <a:pPr algn="just">
              <a:lnSpc>
                <a:spcPct val="200000"/>
              </a:lnSpc>
            </a:pPr>
            <a:r>
              <a:rPr lang="zh-CN" altLang="en-US" sz="2400" b="1" dirty="0">
                <a:solidFill>
                  <a:schemeClr val="bg1"/>
                </a:solidFill>
                <a:latin typeface="宋体" panose="02010600030101010101" pitchFamily="2" charset="-122"/>
                <a:ea typeface="宋体" panose="02010600030101010101" pitchFamily="2" charset="-122"/>
              </a:rPr>
              <a:t>客观题答案</a:t>
            </a:r>
            <a:endParaRPr lang="en-US" altLang="zh-CN" sz="2400" b="1" dirty="0">
              <a:solidFill>
                <a:schemeClr val="bg1"/>
              </a:solidFill>
              <a:latin typeface="宋体" panose="02010600030101010101" pitchFamily="2" charset="-122"/>
              <a:ea typeface="宋体" panose="02010600030101010101" pitchFamily="2" charset="-122"/>
            </a:endParaRPr>
          </a:p>
          <a:p>
            <a:pPr algn="just">
              <a:lnSpc>
                <a:spcPct val="200000"/>
              </a:lnSpc>
            </a:pPr>
            <a:r>
              <a:rPr lang="zh-CN" altLang="en-US" sz="2000" b="1" dirty="0">
                <a:solidFill>
                  <a:schemeClr val="bg1"/>
                </a:solidFill>
                <a:latin typeface="宋体" panose="02010600030101010101" pitchFamily="2" charset="-122"/>
                <a:ea typeface="宋体" panose="02010600030101010101" pitchFamily="2" charset="-122"/>
              </a:rPr>
              <a:t>选择题：</a:t>
            </a:r>
          </a:p>
          <a:p>
            <a:pPr algn="just">
              <a:lnSpc>
                <a:spcPct val="200000"/>
              </a:lnSpc>
            </a:pPr>
            <a:r>
              <a:rPr lang="en-US" altLang="zh-CN" sz="2000" dirty="0">
                <a:solidFill>
                  <a:schemeClr val="bg1"/>
                </a:solidFill>
                <a:latin typeface="宋体" panose="02010600030101010101" pitchFamily="2" charset="-122"/>
                <a:ea typeface="宋体" panose="02010600030101010101" pitchFamily="2" charset="-122"/>
              </a:rPr>
              <a:t>1. ABC     2. D        3. B        4. ABD          </a:t>
            </a:r>
          </a:p>
          <a:p>
            <a:pPr>
              <a:lnSpc>
                <a:spcPct val="200000"/>
              </a:lnSpc>
            </a:pPr>
            <a:r>
              <a:rPr lang="en-US" altLang="zh-CN" sz="2000" dirty="0">
                <a:solidFill>
                  <a:schemeClr val="bg1"/>
                </a:solidFill>
                <a:latin typeface="宋体" panose="02010600030101010101" pitchFamily="2" charset="-122"/>
                <a:ea typeface="宋体" panose="02010600030101010101" pitchFamily="2" charset="-122"/>
              </a:rPr>
              <a:t>5. ABCD    6. ABCD     7. ABCD     8. ABC</a:t>
            </a:r>
          </a:p>
          <a:p>
            <a:pPr algn="just">
              <a:lnSpc>
                <a:spcPct val="200000"/>
              </a:lnSpc>
            </a:pPr>
            <a:r>
              <a:rPr lang="zh-CN" altLang="en-US" sz="2000" b="1" dirty="0">
                <a:solidFill>
                  <a:schemeClr val="bg1"/>
                </a:solidFill>
                <a:latin typeface="宋体" panose="02010600030101010101" pitchFamily="2" charset="-122"/>
                <a:ea typeface="宋体" panose="02010600030101010101" pitchFamily="2" charset="-122"/>
              </a:rPr>
              <a:t>判断题：</a:t>
            </a:r>
            <a:endParaRPr lang="en-US" altLang="zh-CN" sz="2000" b="1" dirty="0">
              <a:solidFill>
                <a:schemeClr val="bg1"/>
              </a:solidFill>
              <a:latin typeface="宋体" panose="02010600030101010101" pitchFamily="2" charset="-122"/>
              <a:ea typeface="宋体" panose="02010600030101010101" pitchFamily="2" charset="-122"/>
            </a:endParaRPr>
          </a:p>
          <a:p>
            <a:pPr algn="just">
              <a:lnSpc>
                <a:spcPct val="200000"/>
              </a:lnSpc>
            </a:pPr>
            <a:r>
              <a:rPr lang="en-US" altLang="zh-CN" sz="2000" dirty="0">
                <a:solidFill>
                  <a:schemeClr val="bg1"/>
                </a:solidFill>
                <a:latin typeface="宋体" panose="02010600030101010101" pitchFamily="2" charset="-122"/>
                <a:ea typeface="宋体" panose="02010600030101010101" pitchFamily="2" charset="-122"/>
              </a:rPr>
              <a:t>1. </a:t>
            </a:r>
            <a:r>
              <a:rPr lang="zh-CN" altLang="en-US" sz="2000" dirty="0">
                <a:solidFill>
                  <a:schemeClr val="bg1"/>
                </a:solidFill>
                <a:latin typeface="宋体" panose="02010600030101010101" pitchFamily="2" charset="-122"/>
                <a:ea typeface="宋体" panose="02010600030101010101" pitchFamily="2" charset="-122"/>
              </a:rPr>
              <a:t>错      </a:t>
            </a:r>
            <a:r>
              <a:rPr lang="en-US" altLang="zh-CN" sz="2000" dirty="0">
                <a:solidFill>
                  <a:schemeClr val="bg1"/>
                </a:solidFill>
                <a:latin typeface="宋体" panose="02010600030101010101" pitchFamily="2" charset="-122"/>
                <a:ea typeface="宋体" panose="02010600030101010101" pitchFamily="2" charset="-122"/>
              </a:rPr>
              <a:t>2. </a:t>
            </a:r>
            <a:r>
              <a:rPr lang="zh-CN" altLang="en-US" sz="2000" dirty="0">
                <a:solidFill>
                  <a:schemeClr val="bg1"/>
                </a:solidFill>
                <a:latin typeface="宋体" panose="02010600030101010101" pitchFamily="2" charset="-122"/>
                <a:ea typeface="宋体" panose="02010600030101010101" pitchFamily="2" charset="-122"/>
              </a:rPr>
              <a:t>对       </a:t>
            </a:r>
            <a:r>
              <a:rPr lang="en-US" altLang="zh-CN" sz="2000" dirty="0">
                <a:solidFill>
                  <a:schemeClr val="bg1"/>
                </a:solidFill>
                <a:latin typeface="宋体" panose="02010600030101010101" pitchFamily="2" charset="-122"/>
                <a:ea typeface="宋体" panose="02010600030101010101" pitchFamily="2" charset="-122"/>
              </a:rPr>
              <a:t>3. </a:t>
            </a:r>
            <a:r>
              <a:rPr lang="zh-CN" altLang="en-US" sz="2000" dirty="0">
                <a:solidFill>
                  <a:schemeClr val="bg1"/>
                </a:solidFill>
                <a:latin typeface="宋体" panose="02010600030101010101" pitchFamily="2" charset="-122"/>
                <a:ea typeface="宋体" panose="02010600030101010101" pitchFamily="2" charset="-122"/>
              </a:rPr>
              <a:t>对</a:t>
            </a:r>
            <a:endParaRPr lang="en-US" altLang="zh-CN" sz="2000" dirty="0">
              <a:solidFill>
                <a:schemeClr val="bg1"/>
              </a:solidFill>
              <a:latin typeface="宋体" panose="02010600030101010101" pitchFamily="2" charset="-122"/>
              <a:ea typeface="宋体" panose="02010600030101010101" pitchFamily="2" charset="-122"/>
            </a:endParaRPr>
          </a:p>
        </p:txBody>
      </p:sp>
      <p:pic>
        <p:nvPicPr>
          <p:cNvPr id="8" name="图片 7">
            <a:extLst>
              <a:ext uri="{FF2B5EF4-FFF2-40B4-BE49-F238E27FC236}">
                <a16:creationId xmlns:a16="http://schemas.microsoft.com/office/drawing/2014/main" id="{A361553C-31FC-4C0A-AA09-D9AA2D88AFDB}"/>
              </a:ext>
            </a:extLst>
          </p:cNvPr>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11481" b="19393"/>
          <a:stretch/>
        </p:blipFill>
        <p:spPr>
          <a:xfrm>
            <a:off x="9340120" y="2689715"/>
            <a:ext cx="2851880" cy="1478570"/>
          </a:xfrm>
          <a:prstGeom prst="rect">
            <a:avLst/>
          </a:prstGeom>
        </p:spPr>
      </p:pic>
    </p:spTree>
    <p:extLst>
      <p:ext uri="{BB962C8B-B14F-4D97-AF65-F5344CB8AC3E}">
        <p14:creationId xmlns:p14="http://schemas.microsoft.com/office/powerpoint/2010/main" val="1089658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2"/>
          </a:bgClr>
        </a:patt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BF5F6-2C5A-4B03-93A3-DA83EE027A1B}"/>
              </a:ext>
            </a:extLst>
          </p:cNvPr>
          <p:cNvSpPr>
            <a:spLocks noGrp="1"/>
          </p:cNvSpPr>
          <p:nvPr>
            <p:ph type="ctrTitle"/>
          </p:nvPr>
        </p:nvSpPr>
        <p:spPr>
          <a:xfrm>
            <a:off x="1994458" y="3513099"/>
            <a:ext cx="5995368" cy="1077501"/>
          </a:xfrm>
        </p:spPr>
        <p:txBody>
          <a:bodyPr>
            <a:noAutofit/>
          </a:bodyPr>
          <a:lstStyle/>
          <a:p>
            <a:pPr>
              <a:lnSpc>
                <a:spcPct val="150000"/>
              </a:lnSpc>
            </a:pPr>
            <a:r>
              <a:rPr lang="zh-CN" altLang="en-US" sz="20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8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项目二 认知人工智能的基础支撑</a:t>
            </a:r>
          </a:p>
        </p:txBody>
      </p:sp>
      <p:grpSp>
        <p:nvGrpSpPr>
          <p:cNvPr id="12" name="组合 11">
            <a:extLst>
              <a:ext uri="{FF2B5EF4-FFF2-40B4-BE49-F238E27FC236}">
                <a16:creationId xmlns:a16="http://schemas.microsoft.com/office/drawing/2014/main" id="{D9EA45A6-9AB2-4C2F-B437-B37B94A0CF22}"/>
              </a:ext>
            </a:extLst>
          </p:cNvPr>
          <p:cNvGrpSpPr/>
          <p:nvPr/>
        </p:nvGrpSpPr>
        <p:grpSpPr>
          <a:xfrm>
            <a:off x="1994458" y="4823795"/>
            <a:ext cx="6132648" cy="1392547"/>
            <a:chOff x="1994458" y="4823795"/>
            <a:chExt cx="6132648" cy="1392547"/>
          </a:xfrm>
        </p:grpSpPr>
        <p:pic>
          <p:nvPicPr>
            <p:cNvPr id="6" name="图片 5">
              <a:extLst>
                <a:ext uri="{FF2B5EF4-FFF2-40B4-BE49-F238E27FC236}">
                  <a16:creationId xmlns:a16="http://schemas.microsoft.com/office/drawing/2014/main" id="{B4FA0AE7-6788-4C24-9905-70F5B3DAF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195" y="5565918"/>
              <a:ext cx="1676395" cy="304798"/>
            </a:xfrm>
            <a:prstGeom prst="rect">
              <a:avLst/>
            </a:prstGeom>
          </p:spPr>
        </p:pic>
        <p:sp>
          <p:nvSpPr>
            <p:cNvPr id="7" name="文本框 6">
              <a:extLst>
                <a:ext uri="{FF2B5EF4-FFF2-40B4-BE49-F238E27FC236}">
                  <a16:creationId xmlns:a16="http://schemas.microsoft.com/office/drawing/2014/main" id="{A6C93FB4-F971-4914-8357-3A0732AFCA2B}"/>
                </a:ext>
              </a:extLst>
            </p:cNvPr>
            <p:cNvSpPr txBox="1"/>
            <p:nvPr/>
          </p:nvSpPr>
          <p:spPr>
            <a:xfrm>
              <a:off x="3670857" y="5592422"/>
              <a:ext cx="4456249" cy="369332"/>
            </a:xfrm>
            <a:prstGeom prst="rect">
              <a:avLst/>
            </a:prstGeom>
            <a:noFill/>
          </p:spPr>
          <p:txBody>
            <a:bodyPr wrap="square" rtlCol="0">
              <a:spAutoFit/>
            </a:bodyPr>
            <a:lstStyle/>
            <a:p>
              <a:r>
                <a:rPr lang="zh-CN" altLang="en-US" b="1" spc="-300" dirty="0">
                  <a:latin typeface="思源黑体" panose="020B0500000000090000" pitchFamily="34" charset="-122"/>
                  <a:ea typeface="思源黑体" panose="020B0500000000090000" pitchFamily="34" charset="-122"/>
                </a:rPr>
                <a:t>人工智能应用实训平台         </a:t>
              </a:r>
              <a:r>
                <a:rPr lang="en-US" altLang="zh-CN" b="1" dirty="0">
                  <a:latin typeface="思源黑体" panose="020B0500000000090000" pitchFamily="34" charset="-122"/>
                  <a:ea typeface="思源黑体" panose="020B0500000000090000" pitchFamily="34" charset="-122"/>
                </a:rPr>
                <a:t>www.aitrais.com</a:t>
              </a:r>
              <a:endParaRPr lang="zh-CN" altLang="en-US" b="1" dirty="0">
                <a:latin typeface="思源黑体" panose="020B0500000000090000" pitchFamily="34" charset="-122"/>
                <a:ea typeface="思源黑体" panose="020B0500000000090000" pitchFamily="34" charset="-122"/>
              </a:endParaRPr>
            </a:p>
          </p:txBody>
        </p:sp>
        <p:sp>
          <p:nvSpPr>
            <p:cNvPr id="8" name="文本框 7">
              <a:extLst>
                <a:ext uri="{FF2B5EF4-FFF2-40B4-BE49-F238E27FC236}">
                  <a16:creationId xmlns:a16="http://schemas.microsoft.com/office/drawing/2014/main" id="{1C3FAB53-F5F5-45DB-BFA5-75D7AF2FD7AE}"/>
                </a:ext>
              </a:extLst>
            </p:cNvPr>
            <p:cNvSpPr txBox="1"/>
            <p:nvPr/>
          </p:nvSpPr>
          <p:spPr>
            <a:xfrm>
              <a:off x="2007710" y="5089206"/>
              <a:ext cx="4456249" cy="369332"/>
            </a:xfrm>
            <a:prstGeom prst="rect">
              <a:avLst/>
            </a:prstGeom>
            <a:noFill/>
          </p:spPr>
          <p:txBody>
            <a:bodyPr wrap="square" rtlCol="0">
              <a:spAutoFit/>
            </a:bodyPr>
            <a:lstStyle/>
            <a:p>
              <a:r>
                <a:rPr lang="zh-CN" altLang="en-US" b="1" dirty="0">
                  <a:latin typeface="华文中宋" panose="02010600040101010101" pitchFamily="2" charset="-122"/>
                  <a:ea typeface="华文中宋" panose="02010600040101010101" pitchFamily="2" charset="-122"/>
                </a:rPr>
                <a:t>更多学习资源及实训项目请登录：</a:t>
              </a:r>
            </a:p>
          </p:txBody>
        </p:sp>
        <p:sp>
          <p:nvSpPr>
            <p:cNvPr id="9" name="文本框 8">
              <a:extLst>
                <a:ext uri="{FF2B5EF4-FFF2-40B4-BE49-F238E27FC236}">
                  <a16:creationId xmlns:a16="http://schemas.microsoft.com/office/drawing/2014/main" id="{EC091336-6E6E-4528-B5E5-9465F8EB15C1}"/>
                </a:ext>
              </a:extLst>
            </p:cNvPr>
            <p:cNvSpPr txBox="1"/>
            <p:nvPr/>
          </p:nvSpPr>
          <p:spPr>
            <a:xfrm>
              <a:off x="1994458" y="5877788"/>
              <a:ext cx="4872867" cy="338554"/>
            </a:xfrm>
            <a:prstGeom prst="rect">
              <a:avLst/>
            </a:prstGeom>
            <a:noFill/>
          </p:spPr>
          <p:txBody>
            <a:bodyPr wrap="square" rtlCol="0">
              <a:spAutoFit/>
            </a:bodyPr>
            <a:lstStyle/>
            <a:p>
              <a:r>
                <a:rPr lang="zh-CN" altLang="en-US" sz="1600" spc="-150" dirty="0">
                  <a:solidFill>
                    <a:schemeClr val="tx2"/>
                  </a:solidFill>
                  <a:latin typeface="华文细黑" panose="02010600040101010101" pitchFamily="2" charset="-122"/>
                  <a:ea typeface="华文细黑" panose="02010600040101010101" pitchFamily="2" charset="-122"/>
                </a:rPr>
                <a:t>点亮</a:t>
              </a:r>
              <a:r>
                <a:rPr lang="en-US" altLang="zh-CN" sz="1600" spc="-150" dirty="0">
                  <a:solidFill>
                    <a:schemeClr val="tx2"/>
                  </a:solidFill>
                  <a:latin typeface="华文细黑" panose="02010600040101010101" pitchFamily="2" charset="-122"/>
                  <a:ea typeface="华文细黑" panose="02010600040101010101" pitchFamily="2" charset="-122"/>
                </a:rPr>
                <a:t>AI  </a:t>
              </a:r>
              <a:r>
                <a:rPr lang="zh-CN" altLang="en-US" sz="1600" spc="-150" dirty="0">
                  <a:solidFill>
                    <a:schemeClr val="tx2"/>
                  </a:solidFill>
                  <a:latin typeface="华文细黑" panose="02010600040101010101" pitchFamily="2" charset="-122"/>
                  <a:ea typeface="华文细黑" panose="02010600040101010101" pitchFamily="2" charset="-122"/>
                </a:rPr>
                <a:t>智启未来 </a:t>
              </a:r>
              <a:r>
                <a:rPr lang="en-US" altLang="zh-CN" sz="1600" spc="-150" dirty="0">
                  <a:solidFill>
                    <a:schemeClr val="tx2"/>
                  </a:solidFill>
                  <a:latin typeface="华文细黑" panose="02010600040101010101" pitchFamily="2" charset="-122"/>
                  <a:ea typeface="华文细黑" panose="02010600040101010101" pitchFamily="2" charset="-122"/>
                </a:rPr>
                <a:t>——</a:t>
              </a:r>
              <a:r>
                <a:rPr lang="zh-CN" altLang="en-US" sz="1600" spc="-150" dirty="0">
                  <a:solidFill>
                    <a:schemeClr val="tx2"/>
                  </a:solidFill>
                  <a:latin typeface="华文细黑" panose="02010600040101010101" pitchFamily="2" charset="-122"/>
                  <a:ea typeface="华文细黑" panose="02010600040101010101" pitchFamily="2" charset="-122"/>
                </a:rPr>
                <a:t> 人工智能通识教育始发站</a:t>
              </a:r>
            </a:p>
          </p:txBody>
        </p:sp>
        <p:cxnSp>
          <p:nvCxnSpPr>
            <p:cNvPr id="11" name="直接连接符 10">
              <a:extLst>
                <a:ext uri="{FF2B5EF4-FFF2-40B4-BE49-F238E27FC236}">
                  <a16:creationId xmlns:a16="http://schemas.microsoft.com/office/drawing/2014/main" id="{432F2214-11A4-4482-83C0-76CDA71DB497}"/>
                </a:ext>
              </a:extLst>
            </p:cNvPr>
            <p:cNvCxnSpPr/>
            <p:nvPr/>
          </p:nvCxnSpPr>
          <p:spPr>
            <a:xfrm>
              <a:off x="2092195" y="4823795"/>
              <a:ext cx="543504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 name="副标题 2">
            <a:extLst>
              <a:ext uri="{FF2B5EF4-FFF2-40B4-BE49-F238E27FC236}">
                <a16:creationId xmlns:a16="http://schemas.microsoft.com/office/drawing/2014/main" id="{71FC815C-AB89-4C2C-99A4-DD01F9C827C3}"/>
              </a:ext>
            </a:extLst>
          </p:cNvPr>
          <p:cNvSpPr>
            <a:spLocks noGrp="1"/>
          </p:cNvSpPr>
          <p:nvPr>
            <p:ph type="subTitle" idx="1"/>
          </p:nvPr>
        </p:nvSpPr>
        <p:spPr>
          <a:xfrm>
            <a:off x="7899400" y="675857"/>
            <a:ext cx="4292600" cy="738809"/>
          </a:xfrm>
        </p:spPr>
        <p:txBody>
          <a:bodyPr>
            <a:normAutofit/>
          </a:bodyPr>
          <a:lstStyle/>
          <a:p>
            <a:r>
              <a:rPr lang="en-US" altLang="zh-CN" sz="2400"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rPr>
              <a:t>A I </a:t>
            </a:r>
            <a:r>
              <a:rPr lang="zh-CN" altLang="en-US" sz="2400" b="1"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rPr>
              <a:t>遇见应用  兴趣引领未来</a:t>
            </a:r>
            <a:endParaRPr lang="en-US" altLang="zh-CN" sz="2400" b="1"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endParaRPr>
          </a:p>
          <a:p>
            <a:endParaRPr lang="zh-CN" altLang="en-US" sz="2400" b="1" spc="-150" dirty="0">
              <a:effectLst>
                <a:outerShdw blurRad="38100" dist="38100" dir="2700000" algn="tl">
                  <a:srgbClr val="000000">
                    <a:alpha val="43137"/>
                  </a:srgbClr>
                </a:outerShdw>
              </a:effectLst>
              <a:latin typeface="思源黑体" panose="020B0500000000090000" pitchFamily="34" charset="-122"/>
              <a:ea typeface="思源黑体" panose="020B0500000000090000" pitchFamily="34" charset="-122"/>
            </a:endParaRPr>
          </a:p>
        </p:txBody>
      </p:sp>
      <p:pic>
        <p:nvPicPr>
          <p:cNvPr id="4" name="Picture 2">
            <a:extLst>
              <a:ext uri="{FF2B5EF4-FFF2-40B4-BE49-F238E27FC236}">
                <a16:creationId xmlns:a16="http://schemas.microsoft.com/office/drawing/2014/main" id="{E4E4343B-0B13-485C-8C18-F002A9CCB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213402" y="-251791"/>
            <a:ext cx="7380293" cy="7128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528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2FE52099-FF04-4A51-B435-4C3AD3225922}"/>
              </a:ext>
            </a:extLst>
          </p:cNvPr>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内容概览</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grpSp>
        <p:nvGrpSpPr>
          <p:cNvPr id="79" name="Page">
            <a:extLst>
              <a:ext uri="{FF2B5EF4-FFF2-40B4-BE49-F238E27FC236}">
                <a16:creationId xmlns:a16="http://schemas.microsoft.com/office/drawing/2014/main" id="{68E20CFD-84E3-4563-9EC7-64DD58643733}"/>
              </a:ext>
            </a:extLst>
          </p:cNvPr>
          <p:cNvGrpSpPr/>
          <p:nvPr/>
        </p:nvGrpSpPr>
        <p:grpSpPr>
          <a:xfrm>
            <a:off x="1460500" y="965200"/>
            <a:ext cx="9753599" cy="5727699"/>
            <a:chOff x="548832" y="12000"/>
            <a:chExt cx="6818728" cy="4671375"/>
          </a:xfrm>
        </p:grpSpPr>
        <p:sp>
          <p:nvSpPr>
            <p:cNvPr id="80" name="MMConnector">
              <a:extLst>
                <a:ext uri="{FF2B5EF4-FFF2-40B4-BE49-F238E27FC236}">
                  <a16:creationId xmlns:a16="http://schemas.microsoft.com/office/drawing/2014/main" id="{A904A220-F707-46DB-A703-5FBE5CC9E5A1}"/>
                </a:ext>
              </a:extLst>
            </p:cNvPr>
            <p:cNvSpPr/>
            <p:nvPr/>
          </p:nvSpPr>
          <p:spPr>
            <a:xfrm>
              <a:off x="1219920" y="3354750"/>
              <a:ext cx="628342" cy="1240169"/>
            </a:xfrm>
            <a:custGeom>
              <a:avLst/>
              <a:gdLst/>
              <a:ahLst/>
              <a:cxnLst/>
              <a:rect l="0" t="0" r="0" b="0"/>
              <a:pathLst>
                <a:path w="628342" h="1240169">
                  <a:moveTo>
                    <a:pt x="-79057" y="-147752"/>
                  </a:moveTo>
                  <a:cubicBezTo>
                    <a:pt x="-77128" y="-133879"/>
                    <a:pt x="-75211" y="-120009"/>
                    <a:pt x="-73293" y="-106140"/>
                  </a:cubicBezTo>
                  <a:cubicBezTo>
                    <a:pt x="-71376" y="-92272"/>
                    <a:pt x="-69458" y="-78405"/>
                    <a:pt x="-67534" y="-64542"/>
                  </a:cubicBezTo>
                  <a:cubicBezTo>
                    <a:pt x="-65610" y="-50679"/>
                    <a:pt x="-63680" y="-36818"/>
                    <a:pt x="-61737" y="-22962"/>
                  </a:cubicBezTo>
                  <a:cubicBezTo>
                    <a:pt x="-59795" y="-9106"/>
                    <a:pt x="-57840" y="4747"/>
                    <a:pt x="-55865" y="18595"/>
                  </a:cubicBezTo>
                  <a:cubicBezTo>
                    <a:pt x="-53891" y="32443"/>
                    <a:pt x="-51897" y="46286"/>
                    <a:pt x="-49877" y="60123"/>
                  </a:cubicBezTo>
                  <a:cubicBezTo>
                    <a:pt x="-47858" y="73961"/>
                    <a:pt x="-45812" y="87792"/>
                    <a:pt x="-43734" y="101617"/>
                  </a:cubicBezTo>
                  <a:cubicBezTo>
                    <a:pt x="-41656" y="115442"/>
                    <a:pt x="-39544" y="129260"/>
                    <a:pt x="-37394" y="143070"/>
                  </a:cubicBezTo>
                  <a:cubicBezTo>
                    <a:pt x="-35243" y="156880"/>
                    <a:pt x="-33052" y="170682"/>
                    <a:pt x="-30814" y="184475"/>
                  </a:cubicBezTo>
                  <a:cubicBezTo>
                    <a:pt x="-28576" y="198267"/>
                    <a:pt x="-26290" y="212050"/>
                    <a:pt x="-23950" y="225821"/>
                  </a:cubicBezTo>
                  <a:cubicBezTo>
                    <a:pt x="-21609" y="239593"/>
                    <a:pt x="-19213" y="253353"/>
                    <a:pt x="-16754" y="267100"/>
                  </a:cubicBezTo>
                  <a:cubicBezTo>
                    <a:pt x="-14295" y="280847"/>
                    <a:pt x="-11772" y="294581"/>
                    <a:pt x="-9176" y="308299"/>
                  </a:cubicBezTo>
                  <a:cubicBezTo>
                    <a:pt x="-6581" y="322017"/>
                    <a:pt x="-3913" y="335719"/>
                    <a:pt x="-1162" y="349403"/>
                  </a:cubicBezTo>
                  <a:cubicBezTo>
                    <a:pt x="1589" y="363086"/>
                    <a:pt x="4422" y="376751"/>
                    <a:pt x="7348" y="390394"/>
                  </a:cubicBezTo>
                  <a:cubicBezTo>
                    <a:pt x="10275" y="404037"/>
                    <a:pt x="13295" y="417657"/>
                    <a:pt x="16420" y="431251"/>
                  </a:cubicBezTo>
                  <a:cubicBezTo>
                    <a:pt x="19545" y="444845"/>
                    <a:pt x="22775" y="458413"/>
                    <a:pt x="26124" y="471948"/>
                  </a:cubicBezTo>
                  <a:cubicBezTo>
                    <a:pt x="29472" y="485484"/>
                    <a:pt x="32940" y="498988"/>
                    <a:pt x="36540" y="512453"/>
                  </a:cubicBezTo>
                  <a:cubicBezTo>
                    <a:pt x="40140" y="525919"/>
                    <a:pt x="43874" y="539346"/>
                    <a:pt x="47758" y="552726"/>
                  </a:cubicBezTo>
                  <a:cubicBezTo>
                    <a:pt x="51641" y="566107"/>
                    <a:pt x="55675" y="579441"/>
                    <a:pt x="59877" y="592718"/>
                  </a:cubicBezTo>
                  <a:cubicBezTo>
                    <a:pt x="64079" y="605996"/>
                    <a:pt x="68450" y="619217"/>
                    <a:pt x="73011" y="632368"/>
                  </a:cubicBezTo>
                  <a:cubicBezTo>
                    <a:pt x="77572" y="645519"/>
                    <a:pt x="82322" y="658601"/>
                    <a:pt x="87287" y="671597"/>
                  </a:cubicBezTo>
                  <a:cubicBezTo>
                    <a:pt x="92251" y="684593"/>
                    <a:pt x="97430" y="697504"/>
                    <a:pt x="102849" y="710308"/>
                  </a:cubicBezTo>
                  <a:cubicBezTo>
                    <a:pt x="108268" y="723112"/>
                    <a:pt x="113927" y="735810"/>
                    <a:pt x="119858" y="748374"/>
                  </a:cubicBezTo>
                  <a:cubicBezTo>
                    <a:pt x="125789" y="760939"/>
                    <a:pt x="131990" y="773371"/>
                    <a:pt x="138496" y="785637"/>
                  </a:cubicBezTo>
                  <a:cubicBezTo>
                    <a:pt x="145001" y="797903"/>
                    <a:pt x="151810" y="810002"/>
                    <a:pt x="158958" y="821891"/>
                  </a:cubicBezTo>
                  <a:cubicBezTo>
                    <a:pt x="166106" y="833781"/>
                    <a:pt x="173593" y="845460"/>
                    <a:pt x="181454" y="856877"/>
                  </a:cubicBezTo>
                  <a:cubicBezTo>
                    <a:pt x="189315" y="868293"/>
                    <a:pt x="197550" y="879446"/>
                    <a:pt x="206192" y="890268"/>
                  </a:cubicBezTo>
                  <a:cubicBezTo>
                    <a:pt x="214833" y="901091"/>
                    <a:pt x="223881" y="911584"/>
                    <a:pt x="233359" y="921667"/>
                  </a:cubicBezTo>
                  <a:cubicBezTo>
                    <a:pt x="242837" y="931751"/>
                    <a:pt x="252745" y="941426"/>
                    <a:pt x="263091" y="950605"/>
                  </a:cubicBezTo>
                  <a:cubicBezTo>
                    <a:pt x="273437" y="959783"/>
                    <a:pt x="284221" y="968466"/>
                    <a:pt x="295428" y="976565"/>
                  </a:cubicBezTo>
                  <a:cubicBezTo>
                    <a:pt x="306636" y="984665"/>
                    <a:pt x="318266" y="992181"/>
                    <a:pt x="330276" y="999038"/>
                  </a:cubicBezTo>
                  <a:cubicBezTo>
                    <a:pt x="342286" y="1005895"/>
                    <a:pt x="354674" y="1012093"/>
                    <a:pt x="367380" y="1017588"/>
                  </a:cubicBezTo>
                  <a:cubicBezTo>
                    <a:pt x="380086" y="1023083"/>
                    <a:pt x="393109" y="1027875"/>
                    <a:pt x="406344" y="1031937"/>
                  </a:cubicBezTo>
                  <a:cubicBezTo>
                    <a:pt x="419579" y="1036000"/>
                    <a:pt x="433026" y="1039332"/>
                    <a:pt x="446683" y="1042012"/>
                  </a:cubicBezTo>
                  <a:cubicBezTo>
                    <a:pt x="460340" y="1044691"/>
                    <a:pt x="474208" y="1046717"/>
                    <a:pt x="487902" y="1047940"/>
                  </a:cubicBezTo>
                  <a:cubicBezTo>
                    <a:pt x="501596" y="1049162"/>
                    <a:pt x="515118" y="1049581"/>
                    <a:pt x="528640" y="1050000"/>
                  </a:cubicBezTo>
                  <a:cubicBezTo>
                    <a:pt x="530799" y="1050067"/>
                    <a:pt x="532240" y="1051350"/>
                    <a:pt x="532240" y="1053000"/>
                  </a:cubicBezTo>
                  <a:cubicBezTo>
                    <a:pt x="532240" y="1054650"/>
                    <a:pt x="530800" y="1056033"/>
                    <a:pt x="528640" y="1056000"/>
                  </a:cubicBezTo>
                  <a:cubicBezTo>
                    <a:pt x="514940" y="1055794"/>
                    <a:pt x="501240" y="1055587"/>
                    <a:pt x="487326" y="1054567"/>
                  </a:cubicBezTo>
                  <a:cubicBezTo>
                    <a:pt x="473412" y="1053547"/>
                    <a:pt x="459285" y="1051713"/>
                    <a:pt x="445341" y="1049207"/>
                  </a:cubicBezTo>
                  <a:cubicBezTo>
                    <a:pt x="431396" y="1046701"/>
                    <a:pt x="417635" y="1043522"/>
                    <a:pt x="404060" y="1039590"/>
                  </a:cubicBezTo>
                  <a:cubicBezTo>
                    <a:pt x="390486" y="1035659"/>
                    <a:pt x="377097" y="1030973"/>
                    <a:pt x="364009" y="1025558"/>
                  </a:cubicBezTo>
                  <a:cubicBezTo>
                    <a:pt x="350922" y="1020143"/>
                    <a:pt x="338134" y="1013999"/>
                    <a:pt x="325719" y="1007169"/>
                  </a:cubicBezTo>
                  <a:cubicBezTo>
                    <a:pt x="313304" y="1000340"/>
                    <a:pt x="301261" y="992826"/>
                    <a:pt x="289643" y="984707"/>
                  </a:cubicBezTo>
                  <a:cubicBezTo>
                    <a:pt x="278025" y="976589"/>
                    <a:pt x="266832" y="967866"/>
                    <a:pt x="256084" y="958631"/>
                  </a:cubicBezTo>
                  <a:cubicBezTo>
                    <a:pt x="245337" y="949397"/>
                    <a:pt x="235034" y="939651"/>
                    <a:pt x="225172" y="929487"/>
                  </a:cubicBezTo>
                  <a:cubicBezTo>
                    <a:pt x="215310" y="919323"/>
                    <a:pt x="205888" y="908741"/>
                    <a:pt x="196883" y="897824"/>
                  </a:cubicBezTo>
                  <a:cubicBezTo>
                    <a:pt x="187879" y="886907"/>
                    <a:pt x="179291" y="875655"/>
                    <a:pt x="171088" y="864138"/>
                  </a:cubicBezTo>
                  <a:cubicBezTo>
                    <a:pt x="162885" y="852621"/>
                    <a:pt x="155066" y="840838"/>
                    <a:pt x="147595" y="828847"/>
                  </a:cubicBezTo>
                  <a:cubicBezTo>
                    <a:pt x="140124" y="816856"/>
                    <a:pt x="133001" y="804656"/>
                    <a:pt x="126189" y="792291"/>
                  </a:cubicBezTo>
                  <a:cubicBezTo>
                    <a:pt x="119377" y="779926"/>
                    <a:pt x="112877" y="767397"/>
                    <a:pt x="106654" y="754737"/>
                  </a:cubicBezTo>
                  <a:cubicBezTo>
                    <a:pt x="100430" y="742077"/>
                    <a:pt x="94484" y="729287"/>
                    <a:pt x="88784" y="716393"/>
                  </a:cubicBezTo>
                  <a:cubicBezTo>
                    <a:pt x="83084" y="703500"/>
                    <a:pt x="77630" y="690503"/>
                    <a:pt x="72394" y="677423"/>
                  </a:cubicBezTo>
                  <a:cubicBezTo>
                    <a:pt x="67158" y="664343"/>
                    <a:pt x="62141" y="651181"/>
                    <a:pt x="57316" y="637952"/>
                  </a:cubicBezTo>
                  <a:cubicBezTo>
                    <a:pt x="52492" y="624723"/>
                    <a:pt x="47861" y="611427"/>
                    <a:pt x="43401" y="598078"/>
                  </a:cubicBezTo>
                  <a:cubicBezTo>
                    <a:pt x="38942" y="584729"/>
                    <a:pt x="34654" y="571326"/>
                    <a:pt x="30519" y="557879"/>
                  </a:cubicBezTo>
                  <a:cubicBezTo>
                    <a:pt x="26383" y="544433"/>
                    <a:pt x="22400" y="530943"/>
                    <a:pt x="18553" y="517417"/>
                  </a:cubicBezTo>
                  <a:cubicBezTo>
                    <a:pt x="14705" y="503891"/>
                    <a:pt x="10992" y="490330"/>
                    <a:pt x="7400" y="476739"/>
                  </a:cubicBezTo>
                  <a:cubicBezTo>
                    <a:pt x="3808" y="463149"/>
                    <a:pt x="336" y="449529"/>
                    <a:pt x="-3030" y="435886"/>
                  </a:cubicBezTo>
                  <a:cubicBezTo>
                    <a:pt x="-6395" y="422242"/>
                    <a:pt x="-9654" y="408575"/>
                    <a:pt x="-12818" y="394888"/>
                  </a:cubicBezTo>
                  <a:cubicBezTo>
                    <a:pt x="-15982" y="381201"/>
                    <a:pt x="-19051" y="367495"/>
                    <a:pt x="-22037" y="353773"/>
                  </a:cubicBezTo>
                  <a:cubicBezTo>
                    <a:pt x="-25023" y="340050"/>
                    <a:pt x="-27926" y="326312"/>
                    <a:pt x="-30755" y="312560"/>
                  </a:cubicBezTo>
                  <a:cubicBezTo>
                    <a:pt x="-33584" y="298809"/>
                    <a:pt x="-36339" y="285044"/>
                    <a:pt x="-39030" y="271269"/>
                  </a:cubicBezTo>
                  <a:cubicBezTo>
                    <a:pt x="-41720" y="257493"/>
                    <a:pt x="-44347" y="243708"/>
                    <a:pt x="-46917" y="229913"/>
                  </a:cubicBezTo>
                  <a:cubicBezTo>
                    <a:pt x="-49488" y="216119"/>
                    <a:pt x="-52002" y="202316"/>
                    <a:pt x="-54469" y="188506"/>
                  </a:cubicBezTo>
                  <a:cubicBezTo>
                    <a:pt x="-56935" y="174697"/>
                    <a:pt x="-59354" y="160881"/>
                    <a:pt x="-61732" y="147059"/>
                  </a:cubicBezTo>
                  <a:cubicBezTo>
                    <a:pt x="-64110" y="133238"/>
                    <a:pt x="-66448" y="119412"/>
                    <a:pt x="-68752" y="105582"/>
                  </a:cubicBezTo>
                  <a:cubicBezTo>
                    <a:pt x="-71056" y="91752"/>
                    <a:pt x="-73327" y="77918"/>
                    <a:pt x="-75572" y="64082"/>
                  </a:cubicBezTo>
                  <a:cubicBezTo>
                    <a:pt x="-77816" y="50246"/>
                    <a:pt x="-80034" y="36408"/>
                    <a:pt x="-82232" y="22568"/>
                  </a:cubicBezTo>
                  <a:cubicBezTo>
                    <a:pt x="-84430" y="8729"/>
                    <a:pt x="-86608" y="-5112"/>
                    <a:pt x="-88773" y="-18953"/>
                  </a:cubicBezTo>
                  <a:cubicBezTo>
                    <a:pt x="-90938" y="-32793"/>
                    <a:pt x="-93090" y="-46634"/>
                    <a:pt x="-95235" y="-60473"/>
                  </a:cubicBezTo>
                  <a:cubicBezTo>
                    <a:pt x="-97380" y="-74313"/>
                    <a:pt x="-99519" y="-88151"/>
                    <a:pt x="-101657" y="-101987"/>
                  </a:cubicBezTo>
                  <a:cubicBezTo>
                    <a:pt x="-103795" y="-115823"/>
                    <a:pt x="-105931" y="-129658"/>
                    <a:pt x="-108078" y="-143487"/>
                  </a:cubicBezTo>
                  <a:cubicBezTo>
                    <a:pt x="-110225" y="-157317"/>
                    <a:pt x="-112382" y="-171141"/>
                    <a:pt x="-114539" y="-184966"/>
                  </a:cubicBezTo>
                  <a:cubicBezTo>
                    <a:pt x="-116204" y="-195637"/>
                    <a:pt x="-110506" y="-203762"/>
                    <a:pt x="-102346" y="-204974"/>
                  </a:cubicBezTo>
                  <a:cubicBezTo>
                    <a:pt x="-94185" y="-206186"/>
                    <a:pt x="-86360" y="-200068"/>
                    <a:pt x="-84865" y="-189372"/>
                  </a:cubicBezTo>
                  <a:cubicBezTo>
                    <a:pt x="-82925" y="-175498"/>
                    <a:pt x="-80985" y="-161624"/>
                    <a:pt x="-79057" y="-147752"/>
                  </a:cubicBezTo>
                  <a:close/>
                </a:path>
              </a:pathLst>
            </a:custGeom>
            <a:solidFill>
              <a:srgbClr val="01928F"/>
            </a:solidFill>
            <a:ln w="6000" cap="rnd">
              <a:solidFill>
                <a:srgbClr val="01928F"/>
              </a:solidFill>
              <a:round/>
            </a:ln>
          </p:spPr>
        </p:sp>
        <p:sp>
          <p:nvSpPr>
            <p:cNvPr id="81" name="MMConnector">
              <a:extLst>
                <a:ext uri="{FF2B5EF4-FFF2-40B4-BE49-F238E27FC236}">
                  <a16:creationId xmlns:a16="http://schemas.microsoft.com/office/drawing/2014/main" id="{E2704046-B99E-45AE-937A-5CC29A9FBCFA}"/>
                </a:ext>
              </a:extLst>
            </p:cNvPr>
            <p:cNvSpPr/>
            <p:nvPr/>
          </p:nvSpPr>
          <p:spPr>
            <a:xfrm>
              <a:off x="2774560" y="4222875"/>
              <a:ext cx="162000" cy="369750"/>
            </a:xfrm>
            <a:custGeom>
              <a:avLst/>
              <a:gdLst/>
              <a:ahLst/>
              <a:cxnLst/>
              <a:rect l="0" t="0" r="0" b="0"/>
              <a:pathLst>
                <a:path w="162000" h="369750" fill="none">
                  <a:moveTo>
                    <a:pt x="-81000" y="184875"/>
                  </a:moveTo>
                  <a:cubicBezTo>
                    <a:pt x="21758" y="184875"/>
                    <a:pt x="-56168" y="-184875"/>
                    <a:pt x="81000" y="-184875"/>
                  </a:cubicBezTo>
                </a:path>
              </a:pathLst>
            </a:custGeom>
            <a:noFill/>
            <a:ln w="12000" cap="rnd">
              <a:solidFill>
                <a:srgbClr val="01928F"/>
              </a:solidFill>
              <a:round/>
            </a:ln>
          </p:spPr>
        </p:sp>
        <p:sp>
          <p:nvSpPr>
            <p:cNvPr id="82" name="MMConnector">
              <a:extLst>
                <a:ext uri="{FF2B5EF4-FFF2-40B4-BE49-F238E27FC236}">
                  <a16:creationId xmlns:a16="http://schemas.microsoft.com/office/drawing/2014/main" id="{43463824-0930-47C8-8EFD-6C150593ACE2}"/>
                </a:ext>
              </a:extLst>
            </p:cNvPr>
            <p:cNvSpPr/>
            <p:nvPr/>
          </p:nvSpPr>
          <p:spPr>
            <a:xfrm>
              <a:off x="2774560" y="4361250"/>
              <a:ext cx="162000" cy="93000"/>
            </a:xfrm>
            <a:custGeom>
              <a:avLst/>
              <a:gdLst/>
              <a:ahLst/>
              <a:cxnLst/>
              <a:rect l="0" t="0" r="0" b="0"/>
              <a:pathLst>
                <a:path w="162000" h="93000" fill="none">
                  <a:moveTo>
                    <a:pt x="-81000" y="46500"/>
                  </a:moveTo>
                  <a:cubicBezTo>
                    <a:pt x="-5336" y="46500"/>
                    <a:pt x="7051" y="-46500"/>
                    <a:pt x="81000" y="-46500"/>
                  </a:cubicBezTo>
                </a:path>
              </a:pathLst>
            </a:custGeom>
            <a:noFill/>
            <a:ln w="12000" cap="rnd">
              <a:solidFill>
                <a:srgbClr val="01928F"/>
              </a:solidFill>
              <a:round/>
            </a:ln>
          </p:spPr>
        </p:sp>
        <p:sp>
          <p:nvSpPr>
            <p:cNvPr id="83" name="MMConnector">
              <a:extLst>
                <a:ext uri="{FF2B5EF4-FFF2-40B4-BE49-F238E27FC236}">
                  <a16:creationId xmlns:a16="http://schemas.microsoft.com/office/drawing/2014/main" id="{6ED276AB-AAF2-4F98-A799-3BD122F234C4}"/>
                </a:ext>
              </a:extLst>
            </p:cNvPr>
            <p:cNvSpPr/>
            <p:nvPr/>
          </p:nvSpPr>
          <p:spPr>
            <a:xfrm>
              <a:off x="2774560" y="4499625"/>
              <a:ext cx="162000" cy="183750"/>
            </a:xfrm>
            <a:custGeom>
              <a:avLst/>
              <a:gdLst/>
              <a:ahLst/>
              <a:cxnLst/>
              <a:rect l="0" t="0" r="0" b="0"/>
              <a:pathLst>
                <a:path w="162000" h="183750" fill="none">
                  <a:moveTo>
                    <a:pt x="-81000" y="-91875"/>
                  </a:moveTo>
                  <a:cubicBezTo>
                    <a:pt x="4739" y="-91875"/>
                    <a:pt x="-16457" y="91875"/>
                    <a:pt x="81000" y="91875"/>
                  </a:cubicBezTo>
                </a:path>
              </a:pathLst>
            </a:custGeom>
            <a:noFill/>
            <a:ln w="12000" cap="rnd">
              <a:solidFill>
                <a:srgbClr val="01928F"/>
              </a:solidFill>
              <a:round/>
            </a:ln>
          </p:spPr>
        </p:sp>
        <p:sp>
          <p:nvSpPr>
            <p:cNvPr id="84" name="MMConnector">
              <a:extLst>
                <a:ext uri="{FF2B5EF4-FFF2-40B4-BE49-F238E27FC236}">
                  <a16:creationId xmlns:a16="http://schemas.microsoft.com/office/drawing/2014/main" id="{4E1EAF21-A456-4FBE-8015-E5E863EC1273}"/>
                </a:ext>
              </a:extLst>
            </p:cNvPr>
            <p:cNvSpPr/>
            <p:nvPr/>
          </p:nvSpPr>
          <p:spPr>
            <a:xfrm>
              <a:off x="1219920" y="2842500"/>
              <a:ext cx="732759" cy="893686"/>
            </a:xfrm>
            <a:custGeom>
              <a:avLst/>
              <a:gdLst/>
              <a:ahLst/>
              <a:cxnLst/>
              <a:rect l="0" t="0" r="0" b="0"/>
              <a:pathLst>
                <a:path w="732759" h="893686">
                  <a:moveTo>
                    <a:pt x="-168346" y="-325986"/>
                  </a:moveTo>
                  <a:cubicBezTo>
                    <a:pt x="-160743" y="-313967"/>
                    <a:pt x="-153517" y="-301747"/>
                    <a:pt x="-146501" y="-289432"/>
                  </a:cubicBezTo>
                  <a:cubicBezTo>
                    <a:pt x="-139485" y="-277117"/>
                    <a:pt x="-132679" y="-264708"/>
                    <a:pt x="-126070" y="-252214"/>
                  </a:cubicBezTo>
                  <a:cubicBezTo>
                    <a:pt x="-119461" y="-239720"/>
                    <a:pt x="-113048" y="-227142"/>
                    <a:pt x="-106784" y="-214507"/>
                  </a:cubicBezTo>
                  <a:cubicBezTo>
                    <a:pt x="-100521" y="-201872"/>
                    <a:pt x="-94406" y="-189180"/>
                    <a:pt x="-88407" y="-176447"/>
                  </a:cubicBezTo>
                  <a:cubicBezTo>
                    <a:pt x="-82408" y="-163714"/>
                    <a:pt x="-76525" y="-150940"/>
                    <a:pt x="-70726" y="-138140"/>
                  </a:cubicBezTo>
                  <a:cubicBezTo>
                    <a:pt x="-64927" y="-125340"/>
                    <a:pt x="-59211" y="-112513"/>
                    <a:pt x="-53550" y="-99673"/>
                  </a:cubicBezTo>
                  <a:cubicBezTo>
                    <a:pt x="-47889" y="-86833"/>
                    <a:pt x="-42282" y="-73979"/>
                    <a:pt x="-36703" y="-61122"/>
                  </a:cubicBezTo>
                  <a:cubicBezTo>
                    <a:pt x="-31124" y="-48266"/>
                    <a:pt x="-25572" y="-35406"/>
                    <a:pt x="-20021" y="-22554"/>
                  </a:cubicBezTo>
                  <a:cubicBezTo>
                    <a:pt x="-14470" y="-9702"/>
                    <a:pt x="-8919" y="3142"/>
                    <a:pt x="-3345" y="15968"/>
                  </a:cubicBezTo>
                  <a:cubicBezTo>
                    <a:pt x="2230" y="28794"/>
                    <a:pt x="7830" y="41602"/>
                    <a:pt x="13480" y="54380"/>
                  </a:cubicBezTo>
                  <a:cubicBezTo>
                    <a:pt x="19130" y="67158"/>
                    <a:pt x="24831" y="79907"/>
                    <a:pt x="30608" y="92613"/>
                  </a:cubicBezTo>
                  <a:cubicBezTo>
                    <a:pt x="36386" y="105320"/>
                    <a:pt x="42240" y="117985"/>
                    <a:pt x="48199" y="130594"/>
                  </a:cubicBezTo>
                  <a:cubicBezTo>
                    <a:pt x="54158" y="143203"/>
                    <a:pt x="60222" y="155755"/>
                    <a:pt x="66419" y="168234"/>
                  </a:cubicBezTo>
                  <a:cubicBezTo>
                    <a:pt x="72616" y="180714"/>
                    <a:pt x="78947" y="193119"/>
                    <a:pt x="85443" y="205431"/>
                  </a:cubicBezTo>
                  <a:cubicBezTo>
                    <a:pt x="91939" y="217743"/>
                    <a:pt x="98600" y="229961"/>
                    <a:pt x="105460" y="242059"/>
                  </a:cubicBezTo>
                  <a:cubicBezTo>
                    <a:pt x="112319" y="254156"/>
                    <a:pt x="119377" y="266134"/>
                    <a:pt x="126669" y="277960"/>
                  </a:cubicBezTo>
                  <a:cubicBezTo>
                    <a:pt x="133961" y="289786"/>
                    <a:pt x="141488" y="301460"/>
                    <a:pt x="149286" y="312941"/>
                  </a:cubicBezTo>
                  <a:cubicBezTo>
                    <a:pt x="157085" y="324423"/>
                    <a:pt x="165155" y="335711"/>
                    <a:pt x="173535" y="346757"/>
                  </a:cubicBezTo>
                  <a:cubicBezTo>
                    <a:pt x="181915" y="357803"/>
                    <a:pt x="190605" y="368606"/>
                    <a:pt x="199641" y="379104"/>
                  </a:cubicBezTo>
                  <a:cubicBezTo>
                    <a:pt x="208676" y="389602"/>
                    <a:pt x="218057" y="399795"/>
                    <a:pt x="227813" y="409610"/>
                  </a:cubicBezTo>
                  <a:cubicBezTo>
                    <a:pt x="237568" y="419425"/>
                    <a:pt x="247697" y="428862"/>
                    <a:pt x="258216" y="437839"/>
                  </a:cubicBezTo>
                  <a:cubicBezTo>
                    <a:pt x="268736" y="446815"/>
                    <a:pt x="279646" y="455331"/>
                    <a:pt x="290939" y="463302"/>
                  </a:cubicBezTo>
                  <a:cubicBezTo>
                    <a:pt x="302233" y="471273"/>
                    <a:pt x="313910" y="478699"/>
                    <a:pt x="325947" y="485504"/>
                  </a:cubicBezTo>
                  <a:cubicBezTo>
                    <a:pt x="337985" y="492309"/>
                    <a:pt x="350382" y="498493"/>
                    <a:pt x="363061" y="504007"/>
                  </a:cubicBezTo>
                  <a:cubicBezTo>
                    <a:pt x="375739" y="509521"/>
                    <a:pt x="388699" y="514364"/>
                    <a:pt x="401956" y="518503"/>
                  </a:cubicBezTo>
                  <a:cubicBezTo>
                    <a:pt x="415213" y="522642"/>
                    <a:pt x="428767" y="526076"/>
                    <a:pt x="442207" y="528871"/>
                  </a:cubicBezTo>
                  <a:cubicBezTo>
                    <a:pt x="455647" y="531667"/>
                    <a:pt x="468973" y="533823"/>
                    <a:pt x="483359" y="535190"/>
                  </a:cubicBezTo>
                  <a:cubicBezTo>
                    <a:pt x="497745" y="536558"/>
                    <a:pt x="513193" y="537136"/>
                    <a:pt x="528640" y="537714"/>
                  </a:cubicBezTo>
                  <a:cubicBezTo>
                    <a:pt x="530798" y="537795"/>
                    <a:pt x="532240" y="539100"/>
                    <a:pt x="532240" y="540750"/>
                  </a:cubicBezTo>
                  <a:cubicBezTo>
                    <a:pt x="532240" y="542400"/>
                    <a:pt x="530799" y="543829"/>
                    <a:pt x="528640" y="543786"/>
                  </a:cubicBezTo>
                  <a:cubicBezTo>
                    <a:pt x="512985" y="543478"/>
                    <a:pt x="497330" y="543169"/>
                    <a:pt x="482705" y="542057"/>
                  </a:cubicBezTo>
                  <a:cubicBezTo>
                    <a:pt x="468079" y="540944"/>
                    <a:pt x="454484" y="539027"/>
                    <a:pt x="440739" y="536453"/>
                  </a:cubicBezTo>
                  <a:cubicBezTo>
                    <a:pt x="426995" y="533878"/>
                    <a:pt x="413102" y="530646"/>
                    <a:pt x="399479" y="526683"/>
                  </a:cubicBezTo>
                  <a:cubicBezTo>
                    <a:pt x="385856" y="522721"/>
                    <a:pt x="372503" y="518030"/>
                    <a:pt x="359412" y="512640"/>
                  </a:cubicBezTo>
                  <a:cubicBezTo>
                    <a:pt x="346321" y="507251"/>
                    <a:pt x="333493" y="501164"/>
                    <a:pt x="321016" y="494430"/>
                  </a:cubicBezTo>
                  <a:cubicBezTo>
                    <a:pt x="308539" y="487697"/>
                    <a:pt x="296414" y="480316"/>
                    <a:pt x="284673" y="472371"/>
                  </a:cubicBezTo>
                  <a:cubicBezTo>
                    <a:pt x="272932" y="464425"/>
                    <a:pt x="261576" y="455913"/>
                    <a:pt x="250616" y="446927"/>
                  </a:cubicBezTo>
                  <a:cubicBezTo>
                    <a:pt x="239656" y="437941"/>
                    <a:pt x="229093" y="428480"/>
                    <a:pt x="218913" y="418633"/>
                  </a:cubicBezTo>
                  <a:cubicBezTo>
                    <a:pt x="208734" y="408786"/>
                    <a:pt x="198938" y="398552"/>
                    <a:pt x="189498" y="388010"/>
                  </a:cubicBezTo>
                  <a:cubicBezTo>
                    <a:pt x="180058" y="377469"/>
                    <a:pt x="170974" y="366619"/>
                    <a:pt x="162211" y="355527"/>
                  </a:cubicBezTo>
                  <a:cubicBezTo>
                    <a:pt x="153447" y="344435"/>
                    <a:pt x="145003" y="333101"/>
                    <a:pt x="136840" y="321577"/>
                  </a:cubicBezTo>
                  <a:cubicBezTo>
                    <a:pt x="128677" y="310053"/>
                    <a:pt x="120796" y="298339"/>
                    <a:pt x="113156" y="286478"/>
                  </a:cubicBezTo>
                  <a:cubicBezTo>
                    <a:pt x="105517" y="274618"/>
                    <a:pt x="98120" y="262610"/>
                    <a:pt x="90929" y="250488"/>
                  </a:cubicBezTo>
                  <a:cubicBezTo>
                    <a:pt x="83738" y="238367"/>
                    <a:pt x="76753" y="226131"/>
                    <a:pt x="69938" y="213809"/>
                  </a:cubicBezTo>
                  <a:cubicBezTo>
                    <a:pt x="63124" y="201487"/>
                    <a:pt x="56481" y="189077"/>
                    <a:pt x="49978" y="176603"/>
                  </a:cubicBezTo>
                  <a:cubicBezTo>
                    <a:pt x="43474" y="164128"/>
                    <a:pt x="37110" y="151588"/>
                    <a:pt x="30856" y="139001"/>
                  </a:cubicBezTo>
                  <a:cubicBezTo>
                    <a:pt x="24601" y="126414"/>
                    <a:pt x="18457" y="113779"/>
                    <a:pt x="12395" y="101112"/>
                  </a:cubicBezTo>
                  <a:cubicBezTo>
                    <a:pt x="6332" y="88446"/>
                    <a:pt x="352" y="75747"/>
                    <a:pt x="-5573" y="63029"/>
                  </a:cubicBezTo>
                  <a:cubicBezTo>
                    <a:pt x="-11497" y="50312"/>
                    <a:pt x="-17366" y="37576"/>
                    <a:pt x="-23205" y="24833"/>
                  </a:cubicBezTo>
                  <a:cubicBezTo>
                    <a:pt x="-29043" y="12091"/>
                    <a:pt x="-34852" y="-657"/>
                    <a:pt x="-40655" y="-13400"/>
                  </a:cubicBezTo>
                  <a:cubicBezTo>
                    <a:pt x="-46459" y="-26142"/>
                    <a:pt x="-52257" y="-38879"/>
                    <a:pt x="-58076" y="-51597"/>
                  </a:cubicBezTo>
                  <a:cubicBezTo>
                    <a:pt x="-63895" y="-64316"/>
                    <a:pt x="-69733" y="-77016"/>
                    <a:pt x="-75619" y="-89684"/>
                  </a:cubicBezTo>
                  <a:cubicBezTo>
                    <a:pt x="-81504" y="-102352"/>
                    <a:pt x="-87436" y="-114989"/>
                    <a:pt x="-93441" y="-127579"/>
                  </a:cubicBezTo>
                  <a:cubicBezTo>
                    <a:pt x="-99446" y="-140169"/>
                    <a:pt x="-105524" y="-152713"/>
                    <a:pt x="-111705" y="-165191"/>
                  </a:cubicBezTo>
                  <a:cubicBezTo>
                    <a:pt x="-117887" y="-177670"/>
                    <a:pt x="-124171" y="-190084"/>
                    <a:pt x="-130588" y="-202414"/>
                  </a:cubicBezTo>
                  <a:cubicBezTo>
                    <a:pt x="-137005" y="-214743"/>
                    <a:pt x="-143555" y="-226988"/>
                    <a:pt x="-150278" y="-239115"/>
                  </a:cubicBezTo>
                  <a:cubicBezTo>
                    <a:pt x="-157001" y="-251242"/>
                    <a:pt x="-163898" y="-263251"/>
                    <a:pt x="-170980" y="-275132"/>
                  </a:cubicBezTo>
                  <a:cubicBezTo>
                    <a:pt x="-178062" y="-287012"/>
                    <a:pt x="-185328" y="-298764"/>
                    <a:pt x="-192918" y="-310258"/>
                  </a:cubicBezTo>
                  <a:cubicBezTo>
                    <a:pt x="-200508" y="-321753"/>
                    <a:pt x="-208420" y="-332990"/>
                    <a:pt x="-216333" y="-344228"/>
                  </a:cubicBezTo>
                  <a:cubicBezTo>
                    <a:pt x="-222551" y="-353059"/>
                    <a:pt x="-221286" y="-362803"/>
                    <a:pt x="-214568" y="-367592"/>
                  </a:cubicBezTo>
                  <a:cubicBezTo>
                    <a:pt x="-207851" y="-372381"/>
                    <a:pt x="-197948" y="-370595"/>
                    <a:pt x="-191905" y="-361643"/>
                  </a:cubicBezTo>
                  <a:cubicBezTo>
                    <a:pt x="-183927" y="-349825"/>
                    <a:pt x="-175948" y="-338006"/>
                    <a:pt x="-168346" y="-325986"/>
                  </a:cubicBezTo>
                  <a:close/>
                </a:path>
              </a:pathLst>
            </a:custGeom>
            <a:solidFill>
              <a:srgbClr val="5FB7F1"/>
            </a:solidFill>
            <a:ln w="6000" cap="rnd">
              <a:solidFill>
                <a:srgbClr val="5FB7F1"/>
              </a:solidFill>
              <a:round/>
            </a:ln>
          </p:spPr>
        </p:sp>
        <p:sp>
          <p:nvSpPr>
            <p:cNvPr id="85" name="MMConnector">
              <a:extLst>
                <a:ext uri="{FF2B5EF4-FFF2-40B4-BE49-F238E27FC236}">
                  <a16:creationId xmlns:a16="http://schemas.microsoft.com/office/drawing/2014/main" id="{C1F6B7AE-6105-4E30-83E7-1B62CE31B0F3}"/>
                </a:ext>
              </a:extLst>
            </p:cNvPr>
            <p:cNvSpPr/>
            <p:nvPr/>
          </p:nvSpPr>
          <p:spPr>
            <a:xfrm>
              <a:off x="2768560" y="3152250"/>
              <a:ext cx="162000" cy="462000"/>
            </a:xfrm>
            <a:custGeom>
              <a:avLst/>
              <a:gdLst/>
              <a:ahLst/>
              <a:cxnLst/>
              <a:rect l="0" t="0" r="0" b="0"/>
              <a:pathLst>
                <a:path w="162000" h="462000" fill="none">
                  <a:moveTo>
                    <a:pt x="-81000" y="231000"/>
                  </a:moveTo>
                  <a:cubicBezTo>
                    <a:pt x="27543" y="231000"/>
                    <a:pt x="-69667" y="-231000"/>
                    <a:pt x="81000" y="-231000"/>
                  </a:cubicBezTo>
                </a:path>
              </a:pathLst>
            </a:custGeom>
            <a:noFill/>
            <a:ln w="12000" cap="rnd">
              <a:solidFill>
                <a:srgbClr val="5FB7F1"/>
              </a:solidFill>
              <a:round/>
            </a:ln>
          </p:spPr>
        </p:sp>
        <p:sp>
          <p:nvSpPr>
            <p:cNvPr id="86" name="MMConnector">
              <a:extLst>
                <a:ext uri="{FF2B5EF4-FFF2-40B4-BE49-F238E27FC236}">
                  <a16:creationId xmlns:a16="http://schemas.microsoft.com/office/drawing/2014/main" id="{5242F7D1-1103-49D2-8C9E-8BA243F1B0E1}"/>
                </a:ext>
              </a:extLst>
            </p:cNvPr>
            <p:cNvSpPr/>
            <p:nvPr/>
          </p:nvSpPr>
          <p:spPr>
            <a:xfrm>
              <a:off x="3602560" y="29673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5FB7F1"/>
              </a:solidFill>
              <a:round/>
            </a:ln>
          </p:spPr>
        </p:sp>
        <p:sp>
          <p:nvSpPr>
            <p:cNvPr id="87" name="MMConnector">
              <a:extLst>
                <a:ext uri="{FF2B5EF4-FFF2-40B4-BE49-F238E27FC236}">
                  <a16:creationId xmlns:a16="http://schemas.microsoft.com/office/drawing/2014/main" id="{48B2AF62-DA2D-4F8F-967C-27B1EE2682FB}"/>
                </a:ext>
              </a:extLst>
            </p:cNvPr>
            <p:cNvSpPr/>
            <p:nvPr/>
          </p:nvSpPr>
          <p:spPr>
            <a:xfrm>
              <a:off x="2768560" y="3336750"/>
              <a:ext cx="162000" cy="93000"/>
            </a:xfrm>
            <a:custGeom>
              <a:avLst/>
              <a:gdLst/>
              <a:ahLst/>
              <a:cxnLst/>
              <a:rect l="0" t="0" r="0" b="0"/>
              <a:pathLst>
                <a:path w="162000" h="93000" fill="none">
                  <a:moveTo>
                    <a:pt x="-81000" y="46500"/>
                  </a:moveTo>
                  <a:cubicBezTo>
                    <a:pt x="-5336" y="46500"/>
                    <a:pt x="7051" y="-46500"/>
                    <a:pt x="81000" y="-46500"/>
                  </a:cubicBezTo>
                </a:path>
              </a:pathLst>
            </a:custGeom>
            <a:noFill/>
            <a:ln w="12000" cap="rnd">
              <a:solidFill>
                <a:srgbClr val="5FB7F1"/>
              </a:solidFill>
              <a:round/>
            </a:ln>
          </p:spPr>
        </p:sp>
        <p:sp>
          <p:nvSpPr>
            <p:cNvPr id="88" name="MMConnector">
              <a:extLst>
                <a:ext uri="{FF2B5EF4-FFF2-40B4-BE49-F238E27FC236}">
                  <a16:creationId xmlns:a16="http://schemas.microsoft.com/office/drawing/2014/main" id="{202449EB-CE34-44D4-A5B4-874B65C48967}"/>
                </a:ext>
              </a:extLst>
            </p:cNvPr>
            <p:cNvSpPr/>
            <p:nvPr/>
          </p:nvSpPr>
          <p:spPr>
            <a:xfrm>
              <a:off x="1219920" y="1874625"/>
              <a:ext cx="526424" cy="407449"/>
            </a:xfrm>
            <a:custGeom>
              <a:avLst/>
              <a:gdLst/>
              <a:ahLst/>
              <a:cxnLst/>
              <a:rect l="0" t="0" r="0" b="0"/>
              <a:pathLst>
                <a:path w="526424" h="407449">
                  <a:moveTo>
                    <a:pt x="12174" y="-62962"/>
                  </a:moveTo>
                  <a:cubicBezTo>
                    <a:pt x="19806" y="-74756"/>
                    <a:pt x="27513" y="-86522"/>
                    <a:pt x="35319" y="-98235"/>
                  </a:cubicBezTo>
                  <a:cubicBezTo>
                    <a:pt x="43125" y="-109948"/>
                    <a:pt x="51030" y="-121609"/>
                    <a:pt x="59072" y="-133188"/>
                  </a:cubicBezTo>
                  <a:cubicBezTo>
                    <a:pt x="67114" y="-144768"/>
                    <a:pt x="75294" y="-156267"/>
                    <a:pt x="83647" y="-167652"/>
                  </a:cubicBezTo>
                  <a:cubicBezTo>
                    <a:pt x="92001" y="-179038"/>
                    <a:pt x="100529" y="-190309"/>
                    <a:pt x="109270" y="-201428"/>
                  </a:cubicBezTo>
                  <a:cubicBezTo>
                    <a:pt x="118010" y="-212547"/>
                    <a:pt x="126964" y="-223513"/>
                    <a:pt x="136168" y="-234278"/>
                  </a:cubicBezTo>
                  <a:cubicBezTo>
                    <a:pt x="145373" y="-245044"/>
                    <a:pt x="154829" y="-255609"/>
                    <a:pt x="164573" y="-265915"/>
                  </a:cubicBezTo>
                  <a:cubicBezTo>
                    <a:pt x="174317" y="-276222"/>
                    <a:pt x="184349" y="-286270"/>
                    <a:pt x="194700" y="-295992"/>
                  </a:cubicBezTo>
                  <a:cubicBezTo>
                    <a:pt x="205051" y="-305713"/>
                    <a:pt x="215722" y="-315107"/>
                    <a:pt x="226733" y="-324096"/>
                  </a:cubicBezTo>
                  <a:cubicBezTo>
                    <a:pt x="237743" y="-333084"/>
                    <a:pt x="249094" y="-341667"/>
                    <a:pt x="260787" y="-349759"/>
                  </a:cubicBezTo>
                  <a:cubicBezTo>
                    <a:pt x="272480" y="-357852"/>
                    <a:pt x="284515" y="-365454"/>
                    <a:pt x="296877" y="-372485"/>
                  </a:cubicBezTo>
                  <a:cubicBezTo>
                    <a:pt x="309240" y="-379515"/>
                    <a:pt x="321931" y="-385974"/>
                    <a:pt x="334882" y="-391795"/>
                  </a:cubicBezTo>
                  <a:cubicBezTo>
                    <a:pt x="347834" y="-397616"/>
                    <a:pt x="361045" y="-402800"/>
                    <a:pt x="374538" y="-407309"/>
                  </a:cubicBezTo>
                  <a:cubicBezTo>
                    <a:pt x="388031" y="-411817"/>
                    <a:pt x="401805" y="-415651"/>
                    <a:pt x="415467" y="-418802"/>
                  </a:cubicBezTo>
                  <a:cubicBezTo>
                    <a:pt x="429129" y="-421952"/>
                    <a:pt x="442679" y="-424420"/>
                    <a:pt x="457235" y="-426247"/>
                  </a:cubicBezTo>
                  <a:cubicBezTo>
                    <a:pt x="471791" y="-428073"/>
                    <a:pt x="487354" y="-429259"/>
                    <a:pt x="499422" y="-429798"/>
                  </a:cubicBezTo>
                  <a:cubicBezTo>
                    <a:pt x="511491" y="-430338"/>
                    <a:pt x="520065" y="-430231"/>
                    <a:pt x="528640" y="-430125"/>
                  </a:cubicBezTo>
                  <a:cubicBezTo>
                    <a:pt x="530800" y="-430098"/>
                    <a:pt x="532240" y="-428775"/>
                    <a:pt x="532240" y="-427125"/>
                  </a:cubicBezTo>
                  <a:cubicBezTo>
                    <a:pt x="532240" y="-425475"/>
                    <a:pt x="530799" y="-424172"/>
                    <a:pt x="528640" y="-424125"/>
                  </a:cubicBezTo>
                  <a:cubicBezTo>
                    <a:pt x="520165" y="-423940"/>
                    <a:pt x="511691" y="-423754"/>
                    <a:pt x="499821" y="-422816"/>
                  </a:cubicBezTo>
                  <a:cubicBezTo>
                    <a:pt x="487950" y="-421877"/>
                    <a:pt x="472684" y="-420186"/>
                    <a:pt x="458463" y="-417905"/>
                  </a:cubicBezTo>
                  <a:cubicBezTo>
                    <a:pt x="444241" y="-415623"/>
                    <a:pt x="431064" y="-412752"/>
                    <a:pt x="417827" y="-409218"/>
                  </a:cubicBezTo>
                  <a:cubicBezTo>
                    <a:pt x="404589" y="-405684"/>
                    <a:pt x="391291" y="-401486"/>
                    <a:pt x="378312" y="-396649"/>
                  </a:cubicBezTo>
                  <a:cubicBezTo>
                    <a:pt x="365332" y="-391812"/>
                    <a:pt x="352672" y="-386337"/>
                    <a:pt x="340299" y="-380258"/>
                  </a:cubicBezTo>
                  <a:cubicBezTo>
                    <a:pt x="327926" y="-374180"/>
                    <a:pt x="315841" y="-367498"/>
                    <a:pt x="304097" y="-360276"/>
                  </a:cubicBezTo>
                  <a:cubicBezTo>
                    <a:pt x="292353" y="-353054"/>
                    <a:pt x="280950" y="-345293"/>
                    <a:pt x="269892" y="-337066"/>
                  </a:cubicBezTo>
                  <a:cubicBezTo>
                    <a:pt x="258834" y="-328839"/>
                    <a:pt x="248120" y="-320146"/>
                    <a:pt x="237742" y="-311065"/>
                  </a:cubicBezTo>
                  <a:cubicBezTo>
                    <a:pt x="227364" y="-301983"/>
                    <a:pt x="217321" y="-292512"/>
                    <a:pt x="207588" y="-282724"/>
                  </a:cubicBezTo>
                  <a:cubicBezTo>
                    <a:pt x="197856" y="-272935"/>
                    <a:pt x="188433" y="-262829"/>
                    <a:pt x="179288" y="-252467"/>
                  </a:cubicBezTo>
                  <a:cubicBezTo>
                    <a:pt x="170143" y="-242105"/>
                    <a:pt x="161274" y="-231487"/>
                    <a:pt x="152645" y="-220666"/>
                  </a:cubicBezTo>
                  <a:cubicBezTo>
                    <a:pt x="144017" y="-209845"/>
                    <a:pt x="135627" y="-198821"/>
                    <a:pt x="127439" y="-187637"/>
                  </a:cubicBezTo>
                  <a:cubicBezTo>
                    <a:pt x="119251" y="-176453"/>
                    <a:pt x="111263" y="-165109"/>
                    <a:pt x="103439" y="-153641"/>
                  </a:cubicBezTo>
                  <a:cubicBezTo>
                    <a:pt x="95614" y="-142174"/>
                    <a:pt x="87951" y="-130582"/>
                    <a:pt x="80415" y="-118896"/>
                  </a:cubicBezTo>
                  <a:cubicBezTo>
                    <a:pt x="72878" y="-107210"/>
                    <a:pt x="65467" y="-95429"/>
                    <a:pt x="58144" y="-83581"/>
                  </a:cubicBezTo>
                  <a:cubicBezTo>
                    <a:pt x="50821" y="-71733"/>
                    <a:pt x="43586" y="-59818"/>
                    <a:pt x="36410" y="-47849"/>
                  </a:cubicBezTo>
                  <a:cubicBezTo>
                    <a:pt x="29234" y="-35879"/>
                    <a:pt x="22118" y="-23855"/>
                    <a:pt x="15001" y="-11831"/>
                  </a:cubicBezTo>
                  <a:cubicBezTo>
                    <a:pt x="9500" y="-2537"/>
                    <a:pt x="-166" y="-19"/>
                    <a:pt x="-7198" y="-4333"/>
                  </a:cubicBezTo>
                  <a:cubicBezTo>
                    <a:pt x="-14230" y="-8648"/>
                    <a:pt x="-16386" y="-18420"/>
                    <a:pt x="-10570" y="-27520"/>
                  </a:cubicBezTo>
                  <a:cubicBezTo>
                    <a:pt x="-3014" y="-39344"/>
                    <a:pt x="4543" y="-51167"/>
                    <a:pt x="12174" y="-62962"/>
                  </a:cubicBezTo>
                  <a:close/>
                </a:path>
              </a:pathLst>
            </a:custGeom>
            <a:solidFill>
              <a:srgbClr val="FF7575"/>
            </a:solidFill>
            <a:ln w="6000" cap="rnd">
              <a:solidFill>
                <a:srgbClr val="FF7575"/>
              </a:solidFill>
              <a:round/>
            </a:ln>
          </p:spPr>
        </p:sp>
        <p:sp>
          <p:nvSpPr>
            <p:cNvPr id="89" name="MMConnector">
              <a:extLst>
                <a:ext uri="{FF2B5EF4-FFF2-40B4-BE49-F238E27FC236}">
                  <a16:creationId xmlns:a16="http://schemas.microsoft.com/office/drawing/2014/main" id="{1DAE3387-5DB3-4EB3-98B0-39962539F92B}"/>
                </a:ext>
              </a:extLst>
            </p:cNvPr>
            <p:cNvSpPr/>
            <p:nvPr/>
          </p:nvSpPr>
          <p:spPr>
            <a:xfrm>
              <a:off x="2756560" y="853125"/>
              <a:ext cx="162000" cy="1188750"/>
            </a:xfrm>
            <a:custGeom>
              <a:avLst/>
              <a:gdLst/>
              <a:ahLst/>
              <a:cxnLst/>
              <a:rect l="0" t="0" r="0" b="0"/>
              <a:pathLst>
                <a:path w="162000" h="1188750" fill="none">
                  <a:moveTo>
                    <a:pt x="-81000" y="594375"/>
                  </a:moveTo>
                  <a:cubicBezTo>
                    <a:pt x="32400" y="594375"/>
                    <a:pt x="-81000" y="-594375"/>
                    <a:pt x="81000" y="-594375"/>
                  </a:cubicBezTo>
                </a:path>
              </a:pathLst>
            </a:custGeom>
            <a:noFill/>
            <a:ln w="12000" cap="rnd">
              <a:solidFill>
                <a:srgbClr val="FF7575"/>
              </a:solidFill>
              <a:round/>
            </a:ln>
          </p:spPr>
        </p:sp>
        <p:sp>
          <p:nvSpPr>
            <p:cNvPr id="90" name="MMConnector">
              <a:extLst>
                <a:ext uri="{FF2B5EF4-FFF2-40B4-BE49-F238E27FC236}">
                  <a16:creationId xmlns:a16="http://schemas.microsoft.com/office/drawing/2014/main" id="{7DEE117F-2A86-48C0-8E91-0D0C0D58F7C4}"/>
                </a:ext>
              </a:extLst>
            </p:cNvPr>
            <p:cNvSpPr/>
            <p:nvPr/>
          </p:nvSpPr>
          <p:spPr>
            <a:xfrm>
              <a:off x="3320560" y="21262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FF7575"/>
              </a:solidFill>
              <a:round/>
            </a:ln>
          </p:spPr>
        </p:sp>
        <p:sp>
          <p:nvSpPr>
            <p:cNvPr id="91" name="MMConnector">
              <a:extLst>
                <a:ext uri="{FF2B5EF4-FFF2-40B4-BE49-F238E27FC236}">
                  <a16:creationId xmlns:a16="http://schemas.microsoft.com/office/drawing/2014/main" id="{01A08D1E-B7D9-44C4-8653-3BD1D572315D}"/>
                </a:ext>
              </a:extLst>
            </p:cNvPr>
            <p:cNvSpPr/>
            <p:nvPr/>
          </p:nvSpPr>
          <p:spPr>
            <a:xfrm>
              <a:off x="3320560" y="3048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FF7575"/>
              </a:solidFill>
              <a:round/>
            </a:ln>
          </p:spPr>
        </p:sp>
        <p:sp>
          <p:nvSpPr>
            <p:cNvPr id="92" name="MMConnector">
              <a:extLst>
                <a:ext uri="{FF2B5EF4-FFF2-40B4-BE49-F238E27FC236}">
                  <a16:creationId xmlns:a16="http://schemas.microsoft.com/office/drawing/2014/main" id="{00687BEA-F531-47AA-AE6E-E2293E69F7E3}"/>
                </a:ext>
              </a:extLst>
            </p:cNvPr>
            <p:cNvSpPr/>
            <p:nvPr/>
          </p:nvSpPr>
          <p:spPr>
            <a:xfrm>
              <a:off x="3602560" y="287512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5FB7F1"/>
              </a:solidFill>
              <a:round/>
            </a:ln>
          </p:spPr>
        </p:sp>
        <p:sp>
          <p:nvSpPr>
            <p:cNvPr id="93" name="MMConnector">
              <a:extLst>
                <a:ext uri="{FF2B5EF4-FFF2-40B4-BE49-F238E27FC236}">
                  <a16:creationId xmlns:a16="http://schemas.microsoft.com/office/drawing/2014/main" id="{1F1E33B9-29D2-406D-9211-EB23DE0FC028}"/>
                </a:ext>
              </a:extLst>
            </p:cNvPr>
            <p:cNvSpPr/>
            <p:nvPr/>
          </p:nvSpPr>
          <p:spPr>
            <a:xfrm>
              <a:off x="2768560" y="3521250"/>
              <a:ext cx="162000" cy="276000"/>
            </a:xfrm>
            <a:custGeom>
              <a:avLst/>
              <a:gdLst/>
              <a:ahLst/>
              <a:cxnLst/>
              <a:rect l="0" t="0" r="0" b="0"/>
              <a:pathLst>
                <a:path w="162000" h="276000" fill="none">
                  <a:moveTo>
                    <a:pt x="-81000" y="-138000"/>
                  </a:moveTo>
                  <a:cubicBezTo>
                    <a:pt x="13943" y="-138000"/>
                    <a:pt x="-37935" y="138000"/>
                    <a:pt x="81000" y="138000"/>
                  </a:cubicBezTo>
                </a:path>
              </a:pathLst>
            </a:custGeom>
            <a:noFill/>
            <a:ln w="12000" cap="rnd">
              <a:solidFill>
                <a:srgbClr val="5FB7F1"/>
              </a:solidFill>
              <a:round/>
            </a:ln>
          </p:spPr>
        </p:sp>
        <p:sp>
          <p:nvSpPr>
            <p:cNvPr id="94" name="MMConnector">
              <a:extLst>
                <a:ext uri="{FF2B5EF4-FFF2-40B4-BE49-F238E27FC236}">
                  <a16:creationId xmlns:a16="http://schemas.microsoft.com/office/drawing/2014/main" id="{5DCC9139-390E-459A-B374-5341F2827656}"/>
                </a:ext>
              </a:extLst>
            </p:cNvPr>
            <p:cNvSpPr/>
            <p:nvPr/>
          </p:nvSpPr>
          <p:spPr>
            <a:xfrm>
              <a:off x="3308560" y="324412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5FB7F1"/>
              </a:solidFill>
              <a:round/>
            </a:ln>
          </p:spPr>
        </p:sp>
        <p:sp>
          <p:nvSpPr>
            <p:cNvPr id="95" name="MMConnector">
              <a:extLst>
                <a:ext uri="{FF2B5EF4-FFF2-40B4-BE49-F238E27FC236}">
                  <a16:creationId xmlns:a16="http://schemas.microsoft.com/office/drawing/2014/main" id="{DB3BEDE9-40A5-4320-9EDA-913C4C5D258B}"/>
                </a:ext>
              </a:extLst>
            </p:cNvPr>
            <p:cNvSpPr/>
            <p:nvPr/>
          </p:nvSpPr>
          <p:spPr>
            <a:xfrm>
              <a:off x="3158560" y="361312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5FB7F1"/>
              </a:solidFill>
              <a:round/>
            </a:ln>
          </p:spPr>
        </p:sp>
        <p:sp>
          <p:nvSpPr>
            <p:cNvPr id="96" name="MMConnector">
              <a:extLst>
                <a:ext uri="{FF2B5EF4-FFF2-40B4-BE49-F238E27FC236}">
                  <a16:creationId xmlns:a16="http://schemas.microsoft.com/office/drawing/2014/main" id="{BE8CDA3C-FA99-480E-BBBB-7F83C3D23A62}"/>
                </a:ext>
              </a:extLst>
            </p:cNvPr>
            <p:cNvSpPr/>
            <p:nvPr/>
          </p:nvSpPr>
          <p:spPr>
            <a:xfrm>
              <a:off x="3404560" y="40380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01928F"/>
              </a:solidFill>
              <a:round/>
            </a:ln>
          </p:spPr>
        </p:sp>
        <p:sp>
          <p:nvSpPr>
            <p:cNvPr id="97" name="MMConnector">
              <a:extLst>
                <a:ext uri="{FF2B5EF4-FFF2-40B4-BE49-F238E27FC236}">
                  <a16:creationId xmlns:a16="http://schemas.microsoft.com/office/drawing/2014/main" id="{9D35E1EE-CD19-40A6-B756-80F2076C906D}"/>
                </a:ext>
              </a:extLst>
            </p:cNvPr>
            <p:cNvSpPr/>
            <p:nvPr/>
          </p:nvSpPr>
          <p:spPr>
            <a:xfrm>
              <a:off x="3404560" y="426862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01928F"/>
              </a:solidFill>
              <a:round/>
            </a:ln>
          </p:spPr>
        </p:sp>
        <p:sp>
          <p:nvSpPr>
            <p:cNvPr id="98" name="MMConnector">
              <a:extLst>
                <a:ext uri="{FF2B5EF4-FFF2-40B4-BE49-F238E27FC236}">
                  <a16:creationId xmlns:a16="http://schemas.microsoft.com/office/drawing/2014/main" id="{4B4D3C00-F13B-4E42-ACF7-C87292336E13}"/>
                </a:ext>
              </a:extLst>
            </p:cNvPr>
            <p:cNvSpPr/>
            <p:nvPr/>
          </p:nvSpPr>
          <p:spPr>
            <a:xfrm>
              <a:off x="3404560" y="45915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01928F"/>
              </a:solidFill>
              <a:round/>
            </a:ln>
          </p:spPr>
        </p:sp>
        <p:sp>
          <p:nvSpPr>
            <p:cNvPr id="99" name="MMConnector">
              <a:extLst>
                <a:ext uri="{FF2B5EF4-FFF2-40B4-BE49-F238E27FC236}">
                  <a16:creationId xmlns:a16="http://schemas.microsoft.com/office/drawing/2014/main" id="{76715554-808F-47F9-8F28-0B49C973B18E}"/>
                </a:ext>
              </a:extLst>
            </p:cNvPr>
            <p:cNvSpPr/>
            <p:nvPr/>
          </p:nvSpPr>
          <p:spPr>
            <a:xfrm>
              <a:off x="3404560" y="43608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01928F"/>
              </a:solidFill>
              <a:round/>
            </a:ln>
          </p:spPr>
        </p:sp>
        <p:sp>
          <p:nvSpPr>
            <p:cNvPr id="100" name="MMConnector">
              <a:extLst>
                <a:ext uri="{FF2B5EF4-FFF2-40B4-BE49-F238E27FC236}">
                  <a16:creationId xmlns:a16="http://schemas.microsoft.com/office/drawing/2014/main" id="{7B44B8BA-0171-42CC-B2FF-D028A21172E7}"/>
                </a:ext>
              </a:extLst>
            </p:cNvPr>
            <p:cNvSpPr/>
            <p:nvPr/>
          </p:nvSpPr>
          <p:spPr>
            <a:xfrm>
              <a:off x="2756560" y="1760250"/>
              <a:ext cx="162000" cy="625500"/>
            </a:xfrm>
            <a:custGeom>
              <a:avLst/>
              <a:gdLst/>
              <a:ahLst/>
              <a:cxnLst/>
              <a:rect l="0" t="0" r="0" b="0"/>
              <a:pathLst>
                <a:path w="162000" h="625500" fill="none">
                  <a:moveTo>
                    <a:pt x="-81000" y="-312750"/>
                  </a:moveTo>
                  <a:cubicBezTo>
                    <a:pt x="32328" y="-312750"/>
                    <a:pt x="-80831" y="312750"/>
                    <a:pt x="81000" y="312750"/>
                  </a:cubicBezTo>
                </a:path>
              </a:pathLst>
            </a:custGeom>
            <a:noFill/>
            <a:ln w="12000" cap="rnd">
              <a:solidFill>
                <a:srgbClr val="FF7575"/>
              </a:solidFill>
              <a:round/>
            </a:ln>
          </p:spPr>
        </p:sp>
        <p:sp>
          <p:nvSpPr>
            <p:cNvPr id="101" name="MMConnector">
              <a:extLst>
                <a:ext uri="{FF2B5EF4-FFF2-40B4-BE49-F238E27FC236}">
                  <a16:creationId xmlns:a16="http://schemas.microsoft.com/office/drawing/2014/main" id="{61FFD690-2F99-413C-A05B-9F6A63636AE4}"/>
                </a:ext>
              </a:extLst>
            </p:cNvPr>
            <p:cNvSpPr/>
            <p:nvPr/>
          </p:nvSpPr>
          <p:spPr>
            <a:xfrm>
              <a:off x="2756560" y="1327125"/>
              <a:ext cx="162000" cy="240750"/>
            </a:xfrm>
            <a:custGeom>
              <a:avLst/>
              <a:gdLst/>
              <a:ahLst/>
              <a:cxnLst/>
              <a:rect l="0" t="0" r="0" b="0"/>
              <a:pathLst>
                <a:path w="162000" h="240750" fill="none">
                  <a:moveTo>
                    <a:pt x="-81000" y="120375"/>
                  </a:moveTo>
                  <a:cubicBezTo>
                    <a:pt x="10580" y="120375"/>
                    <a:pt x="-30086" y="-120375"/>
                    <a:pt x="81000" y="-120375"/>
                  </a:cubicBezTo>
                </a:path>
              </a:pathLst>
            </a:custGeom>
            <a:noFill/>
            <a:ln w="12000" cap="rnd">
              <a:solidFill>
                <a:srgbClr val="FF7575"/>
              </a:solidFill>
              <a:round/>
            </a:ln>
          </p:spPr>
        </p:sp>
        <p:sp>
          <p:nvSpPr>
            <p:cNvPr id="102" name="MMConnector">
              <a:extLst>
                <a:ext uri="{FF2B5EF4-FFF2-40B4-BE49-F238E27FC236}">
                  <a16:creationId xmlns:a16="http://schemas.microsoft.com/office/drawing/2014/main" id="{A32186CA-55D9-4F70-A69B-FD7C8177132F}"/>
                </a:ext>
              </a:extLst>
            </p:cNvPr>
            <p:cNvSpPr/>
            <p:nvPr/>
          </p:nvSpPr>
          <p:spPr>
            <a:xfrm>
              <a:off x="3320560" y="1980750"/>
              <a:ext cx="162000" cy="184500"/>
            </a:xfrm>
            <a:custGeom>
              <a:avLst/>
              <a:gdLst/>
              <a:ahLst/>
              <a:cxnLst/>
              <a:rect l="0" t="0" r="0" b="0"/>
              <a:pathLst>
                <a:path w="162000" h="184500" fill="none">
                  <a:moveTo>
                    <a:pt x="-81000" y="92250"/>
                  </a:moveTo>
                  <a:cubicBezTo>
                    <a:pt x="4818" y="92250"/>
                    <a:pt x="-16643" y="-92250"/>
                    <a:pt x="81000" y="-92250"/>
                  </a:cubicBezTo>
                </a:path>
              </a:pathLst>
            </a:custGeom>
            <a:noFill/>
            <a:ln w="12000" cap="rnd">
              <a:solidFill>
                <a:srgbClr val="FF7575"/>
              </a:solidFill>
              <a:round/>
            </a:ln>
          </p:spPr>
        </p:sp>
        <p:sp>
          <p:nvSpPr>
            <p:cNvPr id="103" name="MMConnector">
              <a:extLst>
                <a:ext uri="{FF2B5EF4-FFF2-40B4-BE49-F238E27FC236}">
                  <a16:creationId xmlns:a16="http://schemas.microsoft.com/office/drawing/2014/main" id="{7B161B73-88A7-4A4B-8C61-F6C3F8C454CE}"/>
                </a:ext>
              </a:extLst>
            </p:cNvPr>
            <p:cNvSpPr/>
            <p:nvPr/>
          </p:nvSpPr>
          <p:spPr>
            <a:xfrm>
              <a:off x="3320560" y="20730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FF7575"/>
              </a:solidFill>
              <a:round/>
            </a:ln>
          </p:spPr>
        </p:sp>
        <p:sp>
          <p:nvSpPr>
            <p:cNvPr id="104" name="MMConnector">
              <a:extLst>
                <a:ext uri="{FF2B5EF4-FFF2-40B4-BE49-F238E27FC236}">
                  <a16:creationId xmlns:a16="http://schemas.microsoft.com/office/drawing/2014/main" id="{FBDE56E0-D652-499D-BC3E-AC161D193361}"/>
                </a:ext>
              </a:extLst>
            </p:cNvPr>
            <p:cNvSpPr/>
            <p:nvPr/>
          </p:nvSpPr>
          <p:spPr>
            <a:xfrm>
              <a:off x="3320560" y="2165250"/>
              <a:ext cx="162000" cy="184500"/>
            </a:xfrm>
            <a:custGeom>
              <a:avLst/>
              <a:gdLst/>
              <a:ahLst/>
              <a:cxnLst/>
              <a:rect l="0" t="0" r="0" b="0"/>
              <a:pathLst>
                <a:path w="162000" h="184500" fill="none">
                  <a:moveTo>
                    <a:pt x="-81000" y="-92250"/>
                  </a:moveTo>
                  <a:cubicBezTo>
                    <a:pt x="4818" y="-92250"/>
                    <a:pt x="-16643" y="92250"/>
                    <a:pt x="81000" y="92250"/>
                  </a:cubicBezTo>
                </a:path>
              </a:pathLst>
            </a:custGeom>
            <a:noFill/>
            <a:ln w="12000" cap="rnd">
              <a:solidFill>
                <a:srgbClr val="FF7575"/>
              </a:solidFill>
              <a:round/>
            </a:ln>
          </p:spPr>
        </p:sp>
        <p:sp>
          <p:nvSpPr>
            <p:cNvPr id="105" name="MMConnector">
              <a:extLst>
                <a:ext uri="{FF2B5EF4-FFF2-40B4-BE49-F238E27FC236}">
                  <a16:creationId xmlns:a16="http://schemas.microsoft.com/office/drawing/2014/main" id="{C285A14A-0989-442A-AD07-17C11DCED76C}"/>
                </a:ext>
              </a:extLst>
            </p:cNvPr>
            <p:cNvSpPr/>
            <p:nvPr/>
          </p:nvSpPr>
          <p:spPr>
            <a:xfrm>
              <a:off x="4040560" y="20730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FF7575"/>
              </a:solidFill>
              <a:round/>
            </a:ln>
          </p:spPr>
        </p:sp>
        <p:sp>
          <p:nvSpPr>
            <p:cNvPr id="106" name="MMConnector">
              <a:extLst>
                <a:ext uri="{FF2B5EF4-FFF2-40B4-BE49-F238E27FC236}">
                  <a16:creationId xmlns:a16="http://schemas.microsoft.com/office/drawing/2014/main" id="{7B318131-5083-4600-BB36-A463B2909CB4}"/>
                </a:ext>
              </a:extLst>
            </p:cNvPr>
            <p:cNvSpPr/>
            <p:nvPr/>
          </p:nvSpPr>
          <p:spPr>
            <a:xfrm>
              <a:off x="4310560" y="22575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FF7575"/>
              </a:solidFill>
              <a:round/>
            </a:ln>
          </p:spPr>
        </p:sp>
        <p:sp>
          <p:nvSpPr>
            <p:cNvPr id="107" name="MMConnector">
              <a:extLst>
                <a:ext uri="{FF2B5EF4-FFF2-40B4-BE49-F238E27FC236}">
                  <a16:creationId xmlns:a16="http://schemas.microsoft.com/office/drawing/2014/main" id="{A8CF8441-8C9C-4B61-8520-717DFFF161E0}"/>
                </a:ext>
              </a:extLst>
            </p:cNvPr>
            <p:cNvSpPr/>
            <p:nvPr/>
          </p:nvSpPr>
          <p:spPr>
            <a:xfrm>
              <a:off x="3320560" y="1022250"/>
              <a:ext cx="162000" cy="369000"/>
            </a:xfrm>
            <a:custGeom>
              <a:avLst/>
              <a:gdLst/>
              <a:ahLst/>
              <a:cxnLst/>
              <a:rect l="0" t="0" r="0" b="0"/>
              <a:pathLst>
                <a:path w="162000" h="369000" fill="none">
                  <a:moveTo>
                    <a:pt x="-81000" y="184500"/>
                  </a:moveTo>
                  <a:cubicBezTo>
                    <a:pt x="21702" y="184500"/>
                    <a:pt x="-56039" y="-184500"/>
                    <a:pt x="81000" y="-184500"/>
                  </a:cubicBezTo>
                </a:path>
              </a:pathLst>
            </a:custGeom>
            <a:noFill/>
            <a:ln w="12000" cap="rnd">
              <a:solidFill>
                <a:srgbClr val="FF7575"/>
              </a:solidFill>
              <a:round/>
            </a:ln>
          </p:spPr>
        </p:sp>
        <p:sp>
          <p:nvSpPr>
            <p:cNvPr id="108" name="MMConnector">
              <a:extLst>
                <a:ext uri="{FF2B5EF4-FFF2-40B4-BE49-F238E27FC236}">
                  <a16:creationId xmlns:a16="http://schemas.microsoft.com/office/drawing/2014/main" id="{8594E767-B0B5-4803-9D03-201701119139}"/>
                </a:ext>
              </a:extLst>
            </p:cNvPr>
            <p:cNvSpPr/>
            <p:nvPr/>
          </p:nvSpPr>
          <p:spPr>
            <a:xfrm>
              <a:off x="3320560" y="1299000"/>
              <a:ext cx="162000" cy="184500"/>
            </a:xfrm>
            <a:custGeom>
              <a:avLst/>
              <a:gdLst/>
              <a:ahLst/>
              <a:cxnLst/>
              <a:rect l="0" t="0" r="0" b="0"/>
              <a:pathLst>
                <a:path w="162000" h="184500" fill="none">
                  <a:moveTo>
                    <a:pt x="-81000" y="-92250"/>
                  </a:moveTo>
                  <a:cubicBezTo>
                    <a:pt x="4818" y="-92250"/>
                    <a:pt x="-16643" y="92250"/>
                    <a:pt x="81000" y="92250"/>
                  </a:cubicBezTo>
                </a:path>
              </a:pathLst>
            </a:custGeom>
            <a:noFill/>
            <a:ln w="12000" cap="rnd">
              <a:solidFill>
                <a:srgbClr val="FF7575"/>
              </a:solidFill>
              <a:round/>
            </a:ln>
          </p:spPr>
        </p:sp>
        <p:sp>
          <p:nvSpPr>
            <p:cNvPr id="109" name="MMConnector">
              <a:extLst>
                <a:ext uri="{FF2B5EF4-FFF2-40B4-BE49-F238E27FC236}">
                  <a16:creationId xmlns:a16="http://schemas.microsoft.com/office/drawing/2014/main" id="{97A2406F-100F-4988-8546-7C0ACE372BF6}"/>
                </a:ext>
              </a:extLst>
            </p:cNvPr>
            <p:cNvSpPr/>
            <p:nvPr/>
          </p:nvSpPr>
          <p:spPr>
            <a:xfrm>
              <a:off x="3950560" y="79162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FF7575"/>
              </a:solidFill>
              <a:round/>
            </a:ln>
          </p:spPr>
        </p:sp>
        <p:sp>
          <p:nvSpPr>
            <p:cNvPr id="110" name="MMConnector">
              <a:extLst>
                <a:ext uri="{FF2B5EF4-FFF2-40B4-BE49-F238E27FC236}">
                  <a16:creationId xmlns:a16="http://schemas.microsoft.com/office/drawing/2014/main" id="{036ECCA4-8032-4A1C-8F8C-20E735CAD86C}"/>
                </a:ext>
              </a:extLst>
            </p:cNvPr>
            <p:cNvSpPr/>
            <p:nvPr/>
          </p:nvSpPr>
          <p:spPr>
            <a:xfrm>
              <a:off x="3950560" y="8838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FF7575"/>
              </a:solidFill>
              <a:round/>
            </a:ln>
          </p:spPr>
        </p:sp>
        <p:sp>
          <p:nvSpPr>
            <p:cNvPr id="111" name="MMConnector">
              <a:extLst>
                <a:ext uri="{FF2B5EF4-FFF2-40B4-BE49-F238E27FC236}">
                  <a16:creationId xmlns:a16="http://schemas.microsoft.com/office/drawing/2014/main" id="{38B12682-9000-49B7-974A-D0F44431021A}"/>
                </a:ext>
              </a:extLst>
            </p:cNvPr>
            <p:cNvSpPr/>
            <p:nvPr/>
          </p:nvSpPr>
          <p:spPr>
            <a:xfrm>
              <a:off x="3950560" y="1252875"/>
              <a:ext cx="162000" cy="276750"/>
            </a:xfrm>
            <a:custGeom>
              <a:avLst/>
              <a:gdLst/>
              <a:ahLst/>
              <a:cxnLst/>
              <a:rect l="0" t="0" r="0" b="0"/>
              <a:pathLst>
                <a:path w="162000" h="276750" fill="none">
                  <a:moveTo>
                    <a:pt x="-81000" y="138375"/>
                  </a:moveTo>
                  <a:cubicBezTo>
                    <a:pt x="14013" y="138375"/>
                    <a:pt x="-38096" y="-138375"/>
                    <a:pt x="81000" y="-138375"/>
                  </a:cubicBezTo>
                </a:path>
              </a:pathLst>
            </a:custGeom>
            <a:noFill/>
            <a:ln w="12000" cap="rnd">
              <a:solidFill>
                <a:srgbClr val="FF7575"/>
              </a:solidFill>
              <a:round/>
            </a:ln>
          </p:spPr>
        </p:sp>
        <p:sp>
          <p:nvSpPr>
            <p:cNvPr id="112" name="MMConnector">
              <a:extLst>
                <a:ext uri="{FF2B5EF4-FFF2-40B4-BE49-F238E27FC236}">
                  <a16:creationId xmlns:a16="http://schemas.microsoft.com/office/drawing/2014/main" id="{68797FBD-B622-44BF-BDF6-C37B994E5AB6}"/>
                </a:ext>
              </a:extLst>
            </p:cNvPr>
            <p:cNvSpPr/>
            <p:nvPr/>
          </p:nvSpPr>
          <p:spPr>
            <a:xfrm>
              <a:off x="3950560" y="14373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FF7575"/>
              </a:solidFill>
              <a:round/>
            </a:ln>
          </p:spPr>
        </p:sp>
        <p:sp>
          <p:nvSpPr>
            <p:cNvPr id="113" name="MMConnector">
              <a:extLst>
                <a:ext uri="{FF2B5EF4-FFF2-40B4-BE49-F238E27FC236}">
                  <a16:creationId xmlns:a16="http://schemas.microsoft.com/office/drawing/2014/main" id="{364C62B5-BE32-40E8-B743-3A7A7C17846D}"/>
                </a:ext>
              </a:extLst>
            </p:cNvPr>
            <p:cNvSpPr/>
            <p:nvPr/>
          </p:nvSpPr>
          <p:spPr>
            <a:xfrm>
              <a:off x="4760560" y="1391250"/>
              <a:ext cx="162000" cy="184500"/>
            </a:xfrm>
            <a:custGeom>
              <a:avLst/>
              <a:gdLst/>
              <a:ahLst/>
              <a:cxnLst/>
              <a:rect l="0" t="0" r="0" b="0"/>
              <a:pathLst>
                <a:path w="162000" h="184500" fill="none">
                  <a:moveTo>
                    <a:pt x="-81000" y="92250"/>
                  </a:moveTo>
                  <a:cubicBezTo>
                    <a:pt x="4818" y="92250"/>
                    <a:pt x="-16643" y="-92250"/>
                    <a:pt x="81000" y="-92250"/>
                  </a:cubicBezTo>
                </a:path>
              </a:pathLst>
            </a:custGeom>
            <a:noFill/>
            <a:ln w="12000" cap="rnd">
              <a:solidFill>
                <a:srgbClr val="FF7575"/>
              </a:solidFill>
              <a:round/>
            </a:ln>
          </p:spPr>
        </p:sp>
        <p:sp>
          <p:nvSpPr>
            <p:cNvPr id="114" name="MMConnector">
              <a:extLst>
                <a:ext uri="{FF2B5EF4-FFF2-40B4-BE49-F238E27FC236}">
                  <a16:creationId xmlns:a16="http://schemas.microsoft.com/office/drawing/2014/main" id="{412D6555-E579-434F-8D36-7D72FE775A0C}"/>
                </a:ext>
              </a:extLst>
            </p:cNvPr>
            <p:cNvSpPr/>
            <p:nvPr/>
          </p:nvSpPr>
          <p:spPr>
            <a:xfrm>
              <a:off x="4760560" y="14835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FF7575"/>
              </a:solidFill>
              <a:round/>
            </a:ln>
          </p:spPr>
        </p:sp>
        <p:sp>
          <p:nvSpPr>
            <p:cNvPr id="115" name="MMConnector">
              <a:extLst>
                <a:ext uri="{FF2B5EF4-FFF2-40B4-BE49-F238E27FC236}">
                  <a16:creationId xmlns:a16="http://schemas.microsoft.com/office/drawing/2014/main" id="{53C85BC5-8062-4EB6-B475-8BD2E2EF8A8A}"/>
                </a:ext>
              </a:extLst>
            </p:cNvPr>
            <p:cNvSpPr/>
            <p:nvPr/>
          </p:nvSpPr>
          <p:spPr>
            <a:xfrm>
              <a:off x="4760560" y="1575750"/>
              <a:ext cx="162000" cy="184500"/>
            </a:xfrm>
            <a:custGeom>
              <a:avLst/>
              <a:gdLst/>
              <a:ahLst/>
              <a:cxnLst/>
              <a:rect l="0" t="0" r="0" b="0"/>
              <a:pathLst>
                <a:path w="162000" h="184500" fill="none">
                  <a:moveTo>
                    <a:pt x="-81000" y="-92250"/>
                  </a:moveTo>
                  <a:cubicBezTo>
                    <a:pt x="4818" y="-92250"/>
                    <a:pt x="-16643" y="92250"/>
                    <a:pt x="81000" y="92250"/>
                  </a:cubicBezTo>
                </a:path>
              </a:pathLst>
            </a:custGeom>
            <a:noFill/>
            <a:ln w="12000" cap="rnd">
              <a:solidFill>
                <a:srgbClr val="FF7575"/>
              </a:solidFill>
              <a:round/>
            </a:ln>
          </p:spPr>
        </p:sp>
        <p:sp>
          <p:nvSpPr>
            <p:cNvPr id="116" name="MMConnector">
              <a:extLst>
                <a:ext uri="{FF2B5EF4-FFF2-40B4-BE49-F238E27FC236}">
                  <a16:creationId xmlns:a16="http://schemas.microsoft.com/office/drawing/2014/main" id="{537D30B0-0E8C-42F8-B7CF-40D764C868BC}"/>
                </a:ext>
              </a:extLst>
            </p:cNvPr>
            <p:cNvSpPr/>
            <p:nvPr/>
          </p:nvSpPr>
          <p:spPr>
            <a:xfrm>
              <a:off x="3158560" y="37053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5FB7F1"/>
              </a:solidFill>
              <a:round/>
            </a:ln>
          </p:spPr>
        </p:sp>
        <p:sp>
          <p:nvSpPr>
            <p:cNvPr id="117" name="MMConnector">
              <a:extLst>
                <a:ext uri="{FF2B5EF4-FFF2-40B4-BE49-F238E27FC236}">
                  <a16:creationId xmlns:a16="http://schemas.microsoft.com/office/drawing/2014/main" id="{3966313F-1DC1-4CBF-9751-DE6C68E81790}"/>
                </a:ext>
              </a:extLst>
            </p:cNvPr>
            <p:cNvSpPr/>
            <p:nvPr/>
          </p:nvSpPr>
          <p:spPr>
            <a:xfrm>
              <a:off x="3968560" y="37515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5FB7F1"/>
              </a:solidFill>
              <a:round/>
            </a:ln>
          </p:spPr>
        </p:sp>
        <p:sp>
          <p:nvSpPr>
            <p:cNvPr id="118" name="MMConnector">
              <a:extLst>
                <a:ext uri="{FF2B5EF4-FFF2-40B4-BE49-F238E27FC236}">
                  <a16:creationId xmlns:a16="http://schemas.microsoft.com/office/drawing/2014/main" id="{B8CCA9CB-FF8D-4439-A1F6-B90A285FD2AC}"/>
                </a:ext>
              </a:extLst>
            </p:cNvPr>
            <p:cNvSpPr/>
            <p:nvPr/>
          </p:nvSpPr>
          <p:spPr>
            <a:xfrm>
              <a:off x="3950560" y="18885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FF7575"/>
              </a:solidFill>
              <a:round/>
            </a:ln>
          </p:spPr>
        </p:sp>
        <p:sp>
          <p:nvSpPr>
            <p:cNvPr id="119" name="MMConnector">
              <a:extLst>
                <a:ext uri="{FF2B5EF4-FFF2-40B4-BE49-F238E27FC236}">
                  <a16:creationId xmlns:a16="http://schemas.microsoft.com/office/drawing/2014/main" id="{7AA1C38B-E7C0-4D3C-A6BA-8D5B004BAF9A}"/>
                </a:ext>
              </a:extLst>
            </p:cNvPr>
            <p:cNvSpPr/>
            <p:nvPr/>
          </p:nvSpPr>
          <p:spPr>
            <a:xfrm>
              <a:off x="4682560" y="28290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5FB7F1"/>
              </a:solidFill>
              <a:round/>
            </a:ln>
          </p:spPr>
        </p:sp>
        <p:sp>
          <p:nvSpPr>
            <p:cNvPr id="120" name="MMConnector">
              <a:extLst>
                <a:ext uri="{FF2B5EF4-FFF2-40B4-BE49-F238E27FC236}">
                  <a16:creationId xmlns:a16="http://schemas.microsoft.com/office/drawing/2014/main" id="{0E9E6D56-18E2-4279-B331-9DE1753EA679}"/>
                </a:ext>
              </a:extLst>
            </p:cNvPr>
            <p:cNvSpPr/>
            <p:nvPr/>
          </p:nvSpPr>
          <p:spPr>
            <a:xfrm>
              <a:off x="4616560" y="30135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5FB7F1"/>
              </a:solidFill>
              <a:round/>
            </a:ln>
          </p:spPr>
        </p:sp>
        <p:sp>
          <p:nvSpPr>
            <p:cNvPr id="121" name="MMConnector">
              <a:extLst>
                <a:ext uri="{FF2B5EF4-FFF2-40B4-BE49-F238E27FC236}">
                  <a16:creationId xmlns:a16="http://schemas.microsoft.com/office/drawing/2014/main" id="{28902D5A-B701-4544-B061-7C1D346DF435}"/>
                </a:ext>
              </a:extLst>
            </p:cNvPr>
            <p:cNvSpPr/>
            <p:nvPr/>
          </p:nvSpPr>
          <p:spPr>
            <a:xfrm>
              <a:off x="3308560" y="33363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5FB7F1"/>
              </a:solidFill>
              <a:round/>
            </a:ln>
          </p:spPr>
        </p:sp>
        <p:sp>
          <p:nvSpPr>
            <p:cNvPr id="122" name="MMConnector">
              <a:extLst>
                <a:ext uri="{FF2B5EF4-FFF2-40B4-BE49-F238E27FC236}">
                  <a16:creationId xmlns:a16="http://schemas.microsoft.com/office/drawing/2014/main" id="{0C41783E-0FF8-4AB7-9929-9E74376B9014}"/>
                </a:ext>
              </a:extLst>
            </p:cNvPr>
            <p:cNvSpPr/>
            <p:nvPr/>
          </p:nvSpPr>
          <p:spPr>
            <a:xfrm>
              <a:off x="4298560" y="33825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5FB7F1"/>
              </a:solidFill>
              <a:round/>
            </a:ln>
          </p:spPr>
        </p:sp>
        <p:sp>
          <p:nvSpPr>
            <p:cNvPr id="123" name="MMConnector">
              <a:extLst>
                <a:ext uri="{FF2B5EF4-FFF2-40B4-BE49-F238E27FC236}">
                  <a16:creationId xmlns:a16="http://schemas.microsoft.com/office/drawing/2014/main" id="{0C2547E4-6F39-4DCF-9CFA-942A9100ABB1}"/>
                </a:ext>
              </a:extLst>
            </p:cNvPr>
            <p:cNvSpPr/>
            <p:nvPr/>
          </p:nvSpPr>
          <p:spPr>
            <a:xfrm>
              <a:off x="3788560" y="35670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5FB7F1"/>
              </a:solidFill>
              <a:round/>
            </a:ln>
          </p:spPr>
        </p:sp>
        <p:sp>
          <p:nvSpPr>
            <p:cNvPr id="124" name="Callout">
              <a:extLst>
                <a:ext uri="{FF2B5EF4-FFF2-40B4-BE49-F238E27FC236}">
                  <a16:creationId xmlns:a16="http://schemas.microsoft.com/office/drawing/2014/main" id="{5E23B068-1406-43AC-99D5-693B6D855B94}"/>
                </a:ext>
              </a:extLst>
            </p:cNvPr>
            <p:cNvSpPr/>
            <p:nvPr/>
          </p:nvSpPr>
          <p:spPr>
            <a:xfrm>
              <a:off x="2924560" y="2326500"/>
              <a:ext cx="366000" cy="216000"/>
            </a:xfrm>
            <a:custGeom>
              <a:avLst/>
              <a:gdLst>
                <a:gd name="rtl" fmla="*/ 63840 w 366000"/>
                <a:gd name="rtt" fmla="*/ 44700 h 216000"/>
                <a:gd name="rtr" fmla="*/ 299760 w 366000"/>
                <a:gd name="rtb" fmla="*/ 164700 h 216000"/>
              </a:gdLst>
              <a:ahLst/>
              <a:cxnLst/>
              <a:rect l="rtl" t="rtt" r="rtr" b="rtb"/>
              <a:pathLst>
                <a:path w="366000" h="216000">
                  <a:moveTo>
                    <a:pt x="24000" y="0"/>
                  </a:moveTo>
                  <a:lnTo>
                    <a:pt x="112195" y="0"/>
                  </a:lnTo>
                  <a:cubicBezTo>
                    <a:pt x="128323" y="0"/>
                    <a:pt x="135883" y="-7866"/>
                    <a:pt x="135245" y="-23981"/>
                  </a:cubicBezTo>
                  <a:lnTo>
                    <a:pt x="127099" y="-229519"/>
                  </a:lnTo>
                  <a:cubicBezTo>
                    <a:pt x="126460" y="-245634"/>
                    <a:pt x="128266" y="-245918"/>
                    <a:pt x="132605" y="-230385"/>
                  </a:cubicBezTo>
                  <a:lnTo>
                    <a:pt x="190497" y="-23115"/>
                  </a:lnTo>
                  <a:cubicBezTo>
                    <a:pt x="194835" y="-7582"/>
                    <a:pt x="204825" y="0"/>
                    <a:pt x="220953" y="0"/>
                  </a:cubicBezTo>
                  <a:lnTo>
                    <a:pt x="342000" y="0"/>
                  </a:lnTo>
                  <a:cubicBezTo>
                    <a:pt x="358128" y="0"/>
                    <a:pt x="366000" y="7872"/>
                    <a:pt x="366000" y="24000"/>
                  </a:cubicBezTo>
                  <a:lnTo>
                    <a:pt x="366000" y="192000"/>
                  </a:lnTo>
                  <a:cubicBezTo>
                    <a:pt x="366000" y="208128"/>
                    <a:pt x="358128" y="216000"/>
                    <a:pt x="342000" y="216000"/>
                  </a:cubicBezTo>
                  <a:lnTo>
                    <a:pt x="24000" y="216000"/>
                  </a:lnTo>
                  <a:cubicBezTo>
                    <a:pt x="7872" y="216000"/>
                    <a:pt x="0" y="208128"/>
                    <a:pt x="0" y="192000"/>
                  </a:cubicBezTo>
                  <a:lnTo>
                    <a:pt x="0" y="24000"/>
                  </a:lnTo>
                  <a:cubicBezTo>
                    <a:pt x="0" y="7872"/>
                    <a:pt x="7872" y="0"/>
                    <a:pt x="24000" y="0"/>
                  </a:cubicBezTo>
                  <a:close/>
                </a:path>
              </a:pathLst>
            </a:custGeom>
            <a:noFill/>
            <a:ln w="6000" cap="flat">
              <a:solidFill>
                <a:srgbClr val="F96628"/>
              </a:solidFill>
              <a:round/>
            </a:ln>
          </p:spPr>
          <p:txBody>
            <a:bodyPr wrap="square" lIns="0" tIns="0" rIns="0" bIns="0" rtlCol="0" anchor="ctr"/>
            <a:lstStyle/>
            <a:p>
              <a:pPr algn="ctr"/>
              <a:r>
                <a:rPr lang="en-US" altLang="zh-CN" sz="900" kern="100">
                  <a:solidFill>
                    <a:srgbClr val="F96628"/>
                  </a:solidFill>
                  <a:latin typeface="微软雅黑"/>
                  <a:ea typeface="微软雅黑"/>
                  <a:cs typeface="微软雅黑"/>
                  <a:sym typeface="Times New Roman"/>
                </a:rPr>
                <a:t>燃料</a:t>
              </a:r>
              <a:endParaRPr lang="en-US" altLang="zh-CN" sz="1100" kern="100">
                <a:latin typeface="等线"/>
                <a:ea typeface="等线"/>
                <a:cs typeface="Times New Roman"/>
                <a:sym typeface="Times New Roman"/>
              </a:endParaRPr>
            </a:p>
          </p:txBody>
        </p:sp>
        <p:sp>
          <p:nvSpPr>
            <p:cNvPr id="125" name="Callout">
              <a:extLst>
                <a:ext uri="{FF2B5EF4-FFF2-40B4-BE49-F238E27FC236}">
                  <a16:creationId xmlns:a16="http://schemas.microsoft.com/office/drawing/2014/main" id="{0E7E3184-FD6F-490D-9B4A-78E23DF0AE08}"/>
                </a:ext>
              </a:extLst>
            </p:cNvPr>
            <p:cNvSpPr/>
            <p:nvPr/>
          </p:nvSpPr>
          <p:spPr>
            <a:xfrm>
              <a:off x="2837560" y="345000"/>
              <a:ext cx="456000" cy="216000"/>
            </a:xfrm>
            <a:custGeom>
              <a:avLst/>
              <a:gdLst>
                <a:gd name="rtl" fmla="*/ 63840 w 456000"/>
                <a:gd name="rtt" fmla="*/ 44700 h 216000"/>
                <a:gd name="rtr" fmla="*/ 389760 w 456000"/>
                <a:gd name="rtb" fmla="*/ 164700 h 216000"/>
              </a:gdLst>
              <a:ahLst/>
              <a:cxnLst/>
              <a:rect l="rtl" t="rtt" r="rtr" b="rtb"/>
              <a:pathLst>
                <a:path w="456000" h="216000">
                  <a:moveTo>
                    <a:pt x="24000" y="0"/>
                  </a:moveTo>
                  <a:lnTo>
                    <a:pt x="164115" y="0"/>
                  </a:lnTo>
                  <a:cubicBezTo>
                    <a:pt x="180243" y="0"/>
                    <a:pt x="189941" y="-7657"/>
                    <a:pt x="193682" y="-23345"/>
                  </a:cubicBezTo>
                  <a:lnTo>
                    <a:pt x="203115" y="-62905"/>
                  </a:lnTo>
                  <a:cubicBezTo>
                    <a:pt x="206856" y="-78593"/>
                    <a:pt x="211981" y="-79102"/>
                    <a:pt x="218738" y="-64458"/>
                  </a:cubicBezTo>
                  <a:lnTo>
                    <a:pt x="238427" y="-21792"/>
                  </a:lnTo>
                  <a:cubicBezTo>
                    <a:pt x="245184" y="-7148"/>
                    <a:pt x="256354" y="0"/>
                    <a:pt x="272482" y="0"/>
                  </a:cubicBezTo>
                  <a:lnTo>
                    <a:pt x="432000" y="0"/>
                  </a:lnTo>
                  <a:cubicBezTo>
                    <a:pt x="448128" y="0"/>
                    <a:pt x="456000" y="7872"/>
                    <a:pt x="456000" y="24000"/>
                  </a:cubicBezTo>
                  <a:lnTo>
                    <a:pt x="456000" y="192000"/>
                  </a:lnTo>
                  <a:cubicBezTo>
                    <a:pt x="456000" y="208128"/>
                    <a:pt x="448128" y="216000"/>
                    <a:pt x="432000" y="216000"/>
                  </a:cubicBezTo>
                  <a:lnTo>
                    <a:pt x="24000" y="216000"/>
                  </a:lnTo>
                  <a:cubicBezTo>
                    <a:pt x="7872" y="216000"/>
                    <a:pt x="0" y="208128"/>
                    <a:pt x="0" y="192000"/>
                  </a:cubicBezTo>
                  <a:lnTo>
                    <a:pt x="0" y="24000"/>
                  </a:lnTo>
                  <a:cubicBezTo>
                    <a:pt x="0" y="7872"/>
                    <a:pt x="7872" y="0"/>
                    <a:pt x="24000" y="0"/>
                  </a:cubicBezTo>
                  <a:close/>
                </a:path>
              </a:pathLst>
            </a:custGeom>
            <a:noFill/>
            <a:ln w="6000" cap="flat">
              <a:solidFill>
                <a:srgbClr val="F96628"/>
              </a:solidFill>
              <a:round/>
            </a:ln>
          </p:spPr>
          <p:txBody>
            <a:bodyPr wrap="square" lIns="0" tIns="0" rIns="0" bIns="0" rtlCol="0" anchor="ctr"/>
            <a:lstStyle/>
            <a:p>
              <a:pPr algn="ctr"/>
              <a:r>
                <a:rPr lang="en-US" altLang="zh-CN" sz="900" kern="100">
                  <a:solidFill>
                    <a:srgbClr val="F96628"/>
                  </a:solidFill>
                  <a:latin typeface="微软雅黑"/>
                  <a:ea typeface="微软雅黑"/>
                  <a:cs typeface="微软雅黑"/>
                  <a:sym typeface="Times New Roman"/>
                </a:rPr>
                <a:t>加速器</a:t>
              </a:r>
              <a:endParaRPr lang="en-US" altLang="zh-CN" sz="1100" kern="100">
                <a:latin typeface="等线"/>
                <a:ea typeface="等线"/>
                <a:cs typeface="Times New Roman"/>
                <a:sym typeface="Times New Roman"/>
              </a:endParaRPr>
            </a:p>
          </p:txBody>
        </p:sp>
        <p:sp>
          <p:nvSpPr>
            <p:cNvPr id="126" name="Callout">
              <a:extLst>
                <a:ext uri="{FF2B5EF4-FFF2-40B4-BE49-F238E27FC236}">
                  <a16:creationId xmlns:a16="http://schemas.microsoft.com/office/drawing/2014/main" id="{F5FB70B5-7C21-43EA-A1FD-11689EC5700B}"/>
                </a:ext>
              </a:extLst>
            </p:cNvPr>
            <p:cNvSpPr/>
            <p:nvPr/>
          </p:nvSpPr>
          <p:spPr>
            <a:xfrm>
              <a:off x="2876560" y="1488000"/>
              <a:ext cx="456000" cy="216000"/>
            </a:xfrm>
            <a:custGeom>
              <a:avLst/>
              <a:gdLst>
                <a:gd name="rtl" fmla="*/ 63840 w 456000"/>
                <a:gd name="rtt" fmla="*/ 44700 h 216000"/>
                <a:gd name="rtr" fmla="*/ 389760 w 456000"/>
                <a:gd name="rtb" fmla="*/ 164700 h 216000"/>
              </a:gdLst>
              <a:ahLst/>
              <a:cxnLst/>
              <a:rect l="rtl" t="rtt" r="rtr" b="rtb"/>
              <a:pathLst>
                <a:path w="456000" h="216000">
                  <a:moveTo>
                    <a:pt x="24000" y="0"/>
                  </a:moveTo>
                  <a:lnTo>
                    <a:pt x="158868" y="0"/>
                  </a:lnTo>
                  <a:cubicBezTo>
                    <a:pt x="174996" y="0"/>
                    <a:pt x="182590" y="-7867"/>
                    <a:pt x="182020" y="-23985"/>
                  </a:cubicBezTo>
                  <a:lnTo>
                    <a:pt x="173777" y="-257265"/>
                  </a:lnTo>
                  <a:cubicBezTo>
                    <a:pt x="173207" y="-273383"/>
                    <a:pt x="174845" y="-273615"/>
                    <a:pt x="178769" y="-257971"/>
                  </a:cubicBezTo>
                  <a:lnTo>
                    <a:pt x="237639" y="-23279"/>
                  </a:lnTo>
                  <a:cubicBezTo>
                    <a:pt x="241563" y="-7635"/>
                    <a:pt x="251351" y="0"/>
                    <a:pt x="267479" y="0"/>
                  </a:cubicBezTo>
                  <a:lnTo>
                    <a:pt x="432000" y="0"/>
                  </a:lnTo>
                  <a:cubicBezTo>
                    <a:pt x="448128" y="0"/>
                    <a:pt x="456000" y="7872"/>
                    <a:pt x="456000" y="24000"/>
                  </a:cubicBezTo>
                  <a:lnTo>
                    <a:pt x="456000" y="192000"/>
                  </a:lnTo>
                  <a:cubicBezTo>
                    <a:pt x="456000" y="208128"/>
                    <a:pt x="448128" y="216000"/>
                    <a:pt x="432000" y="216000"/>
                  </a:cubicBezTo>
                  <a:lnTo>
                    <a:pt x="24000" y="216000"/>
                  </a:lnTo>
                  <a:cubicBezTo>
                    <a:pt x="7872" y="216000"/>
                    <a:pt x="0" y="208128"/>
                    <a:pt x="0" y="192000"/>
                  </a:cubicBezTo>
                  <a:lnTo>
                    <a:pt x="0" y="24000"/>
                  </a:lnTo>
                  <a:cubicBezTo>
                    <a:pt x="0" y="7872"/>
                    <a:pt x="7872" y="0"/>
                    <a:pt x="24000" y="0"/>
                  </a:cubicBezTo>
                  <a:close/>
                </a:path>
              </a:pathLst>
            </a:custGeom>
            <a:noFill/>
            <a:ln w="6000" cap="flat">
              <a:solidFill>
                <a:srgbClr val="F96628"/>
              </a:solidFill>
              <a:round/>
            </a:ln>
          </p:spPr>
          <p:txBody>
            <a:bodyPr wrap="square" lIns="0" tIns="0" rIns="0" bIns="0" rtlCol="0" anchor="ctr"/>
            <a:lstStyle/>
            <a:p>
              <a:pPr algn="ctr"/>
              <a:r>
                <a:rPr lang="en-US" altLang="zh-CN" sz="900" kern="100">
                  <a:solidFill>
                    <a:srgbClr val="F96628"/>
                  </a:solidFill>
                  <a:latin typeface="微软雅黑"/>
                  <a:ea typeface="微软雅黑"/>
                  <a:cs typeface="微软雅黑"/>
                  <a:sym typeface="Times New Roman"/>
                </a:rPr>
                <a:t>发动机</a:t>
              </a:r>
              <a:endParaRPr lang="en-US" altLang="zh-CN" sz="1100" kern="100">
                <a:latin typeface="等线"/>
                <a:ea typeface="等线"/>
                <a:cs typeface="Times New Roman"/>
                <a:sym typeface="Times New Roman"/>
              </a:endParaRPr>
            </a:p>
          </p:txBody>
        </p:sp>
        <p:sp>
          <p:nvSpPr>
            <p:cNvPr id="127" name="MainIdea">
              <a:extLst>
                <a:ext uri="{FF2B5EF4-FFF2-40B4-BE49-F238E27FC236}">
                  <a16:creationId xmlns:a16="http://schemas.microsoft.com/office/drawing/2014/main" id="{EC914E7C-3FEB-4876-861C-03CDCB7157D6}"/>
                </a:ext>
              </a:extLst>
            </p:cNvPr>
            <p:cNvSpPr/>
            <p:nvPr/>
          </p:nvSpPr>
          <p:spPr>
            <a:xfrm>
              <a:off x="548832" y="1870675"/>
              <a:ext cx="1029911" cy="1529145"/>
            </a:xfrm>
            <a:custGeom>
              <a:avLst/>
              <a:gdLst>
                <a:gd name="rtl" fmla="*/ 216814 w 1358560"/>
                <a:gd name="rtt" fmla="*/ 442774 h 1731662"/>
                <a:gd name="rtr" fmla="*/ 1070987 w 1358560"/>
                <a:gd name="rtb" fmla="*/ 910774 h 1731662"/>
              </a:gdLst>
              <a:ahLst/>
              <a:cxnLst/>
              <a:rect l="rtl" t="rtt" r="rtr" b="rtb"/>
              <a:pathLst>
                <a:path w="1358560" h="1731662">
                  <a:moveTo>
                    <a:pt x="141323" y="468262"/>
                  </a:moveTo>
                  <a:cubicBezTo>
                    <a:pt x="140377" y="459929"/>
                    <a:pt x="128582" y="423416"/>
                    <a:pt x="163409" y="362494"/>
                  </a:cubicBezTo>
                  <a:cubicBezTo>
                    <a:pt x="198236" y="301572"/>
                    <a:pt x="226874" y="224224"/>
                    <a:pt x="255147" y="185651"/>
                  </a:cubicBezTo>
                  <a:cubicBezTo>
                    <a:pt x="283420" y="147080"/>
                    <a:pt x="386465" y="23816"/>
                    <a:pt x="626349" y="0"/>
                  </a:cubicBezTo>
                  <a:cubicBezTo>
                    <a:pt x="661704" y="0"/>
                    <a:pt x="913021" y="-9673"/>
                    <a:pt x="1056160" y="132345"/>
                  </a:cubicBezTo>
                  <a:cubicBezTo>
                    <a:pt x="1069815" y="147080"/>
                    <a:pt x="1198840" y="279818"/>
                    <a:pt x="1213306" y="444570"/>
                  </a:cubicBezTo>
                  <a:cubicBezTo>
                    <a:pt x="1214892" y="471989"/>
                    <a:pt x="1240882" y="601536"/>
                    <a:pt x="1144502" y="744100"/>
                  </a:cubicBezTo>
                  <a:cubicBezTo>
                    <a:pt x="1126084" y="768759"/>
                    <a:pt x="1048800" y="873935"/>
                    <a:pt x="1019637" y="974250"/>
                  </a:cubicBezTo>
                  <a:cubicBezTo>
                    <a:pt x="1002023" y="1028685"/>
                    <a:pt x="991763" y="1141556"/>
                    <a:pt x="1006046" y="1184938"/>
                  </a:cubicBezTo>
                  <a:cubicBezTo>
                    <a:pt x="1020327" y="1228320"/>
                    <a:pt x="1071027" y="1376368"/>
                    <a:pt x="1136859" y="1444701"/>
                  </a:cubicBezTo>
                  <a:cubicBezTo>
                    <a:pt x="1202689" y="1513033"/>
                    <a:pt x="1305047" y="1613079"/>
                    <a:pt x="1330528" y="1657079"/>
                  </a:cubicBezTo>
                  <a:cubicBezTo>
                    <a:pt x="1356011" y="1701079"/>
                    <a:pt x="1358560" y="1722046"/>
                    <a:pt x="1358560" y="1731662"/>
                  </a:cubicBezTo>
                  <a:cubicBezTo>
                    <a:pt x="1342342" y="1731662"/>
                    <a:pt x="302402" y="1731662"/>
                    <a:pt x="263612" y="1731662"/>
                  </a:cubicBezTo>
                  <a:cubicBezTo>
                    <a:pt x="286810" y="1702618"/>
                    <a:pt x="329659" y="1644533"/>
                    <a:pt x="371264" y="1603086"/>
                  </a:cubicBezTo>
                  <a:cubicBezTo>
                    <a:pt x="412870" y="1561644"/>
                    <a:pt x="461141" y="1474498"/>
                    <a:pt x="450243" y="1376195"/>
                  </a:cubicBezTo>
                  <a:cubicBezTo>
                    <a:pt x="450190" y="1369672"/>
                    <a:pt x="443192" y="1336155"/>
                    <a:pt x="410047" y="1312974"/>
                  </a:cubicBezTo>
                  <a:cubicBezTo>
                    <a:pt x="376904" y="1289792"/>
                    <a:pt x="366709" y="1246786"/>
                    <a:pt x="359978" y="1232193"/>
                  </a:cubicBezTo>
                  <a:cubicBezTo>
                    <a:pt x="353247" y="1217601"/>
                    <a:pt x="303482" y="1185352"/>
                    <a:pt x="243624" y="1183724"/>
                  </a:cubicBezTo>
                  <a:cubicBezTo>
                    <a:pt x="223085" y="1182765"/>
                    <a:pt x="155475" y="1183021"/>
                    <a:pt x="106817" y="1157029"/>
                  </a:cubicBezTo>
                  <a:cubicBezTo>
                    <a:pt x="58159" y="1131040"/>
                    <a:pt x="48993" y="1101527"/>
                    <a:pt x="56043" y="1067116"/>
                  </a:cubicBezTo>
                  <a:cubicBezTo>
                    <a:pt x="59704" y="1056153"/>
                    <a:pt x="62416" y="1042753"/>
                    <a:pt x="84251" y="1010922"/>
                  </a:cubicBezTo>
                  <a:cubicBezTo>
                    <a:pt x="89707" y="1005773"/>
                    <a:pt x="92879" y="984952"/>
                    <a:pt x="80020" y="972988"/>
                  </a:cubicBezTo>
                  <a:cubicBezTo>
                    <a:pt x="67161" y="961024"/>
                    <a:pt x="50402" y="953320"/>
                    <a:pt x="65211" y="928734"/>
                  </a:cubicBezTo>
                  <a:cubicBezTo>
                    <a:pt x="80020" y="904147"/>
                    <a:pt x="82710" y="904108"/>
                    <a:pt x="80020" y="895721"/>
                  </a:cubicBezTo>
                  <a:cubicBezTo>
                    <a:pt x="77330" y="887333"/>
                    <a:pt x="57350" y="878740"/>
                    <a:pt x="54459" y="860596"/>
                  </a:cubicBezTo>
                  <a:cubicBezTo>
                    <a:pt x="51569" y="842450"/>
                    <a:pt x="66168" y="825390"/>
                    <a:pt x="72766" y="816503"/>
                  </a:cubicBezTo>
                  <a:cubicBezTo>
                    <a:pt x="79364" y="807614"/>
                    <a:pt x="91062" y="794997"/>
                    <a:pt x="82840" y="788242"/>
                  </a:cubicBezTo>
                  <a:cubicBezTo>
                    <a:pt x="74618" y="785508"/>
                    <a:pt x="39824" y="773490"/>
                    <a:pt x="15143" y="756632"/>
                  </a:cubicBezTo>
                  <a:cubicBezTo>
                    <a:pt x="-9539" y="739775"/>
                    <a:pt x="0" y="711332"/>
                    <a:pt x="15143" y="687794"/>
                  </a:cubicBezTo>
                  <a:cubicBezTo>
                    <a:pt x="30553" y="664253"/>
                    <a:pt x="71229" y="648175"/>
                    <a:pt x="131499" y="560648"/>
                  </a:cubicBezTo>
                  <a:cubicBezTo>
                    <a:pt x="137666" y="549697"/>
                    <a:pt x="152293" y="532209"/>
                    <a:pt x="147012" y="511477"/>
                  </a:cubicBezTo>
                  <a:cubicBezTo>
                    <a:pt x="141733" y="490746"/>
                    <a:pt x="142270" y="476595"/>
                    <a:pt x="141323" y="468262"/>
                  </a:cubicBezTo>
                  <a:close/>
                </a:path>
              </a:pathLst>
            </a:custGeom>
            <a:solidFill>
              <a:srgbClr val="FFFFFF"/>
            </a:solidFill>
            <a:ln w="12000" cap="flat">
              <a:solidFill>
                <a:srgbClr val="00B0F0"/>
              </a:solidFill>
              <a:round/>
            </a:ln>
          </p:spPr>
          <p:txBody>
            <a:bodyPr wrap="square" lIns="0" tIns="0" rIns="0" bIns="0" rtlCol="0" anchor="ctr"/>
            <a:lstStyle/>
            <a:p>
              <a:pPr algn="l"/>
              <a:r>
                <a:rPr lang="en-US" altLang="zh-CN" sz="1000" b="1" kern="100">
                  <a:solidFill>
                    <a:srgbClr val="454545"/>
                  </a:solidFill>
                  <a:latin typeface="微软雅黑"/>
                  <a:ea typeface="微软雅黑"/>
                  <a:cs typeface="微软雅黑"/>
                  <a:sym typeface="Times New Roman"/>
                </a:rPr>
                <a:t>项目二 </a:t>
              </a:r>
              <a:endParaRPr lang="en-US" altLang="zh-CN" sz="1100" kern="100">
                <a:latin typeface="等线"/>
                <a:ea typeface="等线"/>
                <a:cs typeface="Times New Roman"/>
                <a:sym typeface="Times New Roman"/>
              </a:endParaRPr>
            </a:p>
            <a:p>
              <a:pPr algn="l"/>
              <a:r>
                <a:rPr lang="en-US" altLang="zh-CN" sz="1000" b="1" kern="100">
                  <a:solidFill>
                    <a:srgbClr val="454545"/>
                  </a:solidFill>
                  <a:latin typeface="微软雅黑"/>
                  <a:ea typeface="微软雅黑"/>
                  <a:cs typeface="微软雅黑"/>
                  <a:sym typeface="Times New Roman"/>
                </a:rPr>
                <a:t>认知人工智能的基础支撑</a:t>
              </a:r>
              <a:endParaRPr lang="en-US" altLang="zh-CN" sz="1100" kern="100">
                <a:latin typeface="等线"/>
                <a:ea typeface="等线"/>
                <a:cs typeface="Times New Roman"/>
                <a:sym typeface="Times New Roman"/>
              </a:endParaRPr>
            </a:p>
          </p:txBody>
        </p:sp>
        <p:sp>
          <p:nvSpPr>
            <p:cNvPr id="128" name="MainTopic">
              <a:extLst>
                <a:ext uri="{FF2B5EF4-FFF2-40B4-BE49-F238E27FC236}">
                  <a16:creationId xmlns:a16="http://schemas.microsoft.com/office/drawing/2014/main" id="{6EF62710-B0E4-4FB5-9AEA-2F7E089053F3}"/>
                </a:ext>
              </a:extLst>
            </p:cNvPr>
            <p:cNvSpPr/>
            <p:nvPr/>
          </p:nvSpPr>
          <p:spPr>
            <a:xfrm>
              <a:off x="1748560" y="4067250"/>
              <a:ext cx="945000" cy="340500"/>
            </a:xfrm>
            <a:custGeom>
              <a:avLst/>
              <a:gdLst>
                <a:gd name="rtl" fmla="*/ 133017 w 945000"/>
                <a:gd name="rtt" fmla="*/ 33600 h 340500"/>
                <a:gd name="rtr" fmla="*/ 889775 w 945000"/>
                <a:gd name="rtb" fmla="*/ 297600 h 340500"/>
              </a:gdLst>
              <a:ahLst/>
              <a:cxnLst/>
              <a:rect l="rtl" t="rtt" r="rtr" b="rtb"/>
              <a:pathLst>
                <a:path w="945000" h="340500" stroke="0">
                  <a:moveTo>
                    <a:pt x="0" y="0"/>
                  </a:moveTo>
                  <a:lnTo>
                    <a:pt x="945000" y="0"/>
                  </a:lnTo>
                  <a:lnTo>
                    <a:pt x="945000" y="340500"/>
                  </a:lnTo>
                  <a:lnTo>
                    <a:pt x="0" y="340500"/>
                  </a:lnTo>
                  <a:lnTo>
                    <a:pt x="0" y="0"/>
                  </a:lnTo>
                  <a:close/>
                </a:path>
                <a:path w="945000" h="340500" fill="none">
                  <a:moveTo>
                    <a:pt x="0" y="340500"/>
                  </a:moveTo>
                  <a:lnTo>
                    <a:pt x="945000" y="340500"/>
                  </a:lnTo>
                </a:path>
              </a:pathLst>
            </a:custGeom>
            <a:noFill/>
            <a:ln w="12000" cap="flat">
              <a:solidFill>
                <a:srgbClr val="01928F"/>
              </a:solidFill>
              <a:round/>
            </a:ln>
          </p:spPr>
          <p:txBody>
            <a:bodyPr wrap="square" lIns="0" tIns="0" rIns="0" bIns="0" rtlCol="0" anchor="ctr"/>
            <a:lstStyle/>
            <a:p>
              <a:pPr algn="l"/>
              <a:r>
                <a:rPr lang="en-US" altLang="zh-CN" sz="900" b="1" kern="100">
                  <a:solidFill>
                    <a:srgbClr val="454545"/>
                  </a:solidFill>
                  <a:latin typeface="微软雅黑"/>
                  <a:ea typeface="微软雅黑"/>
                  <a:cs typeface="微软雅黑"/>
                  <a:sym typeface="Times New Roman"/>
                </a:rPr>
                <a:t>2.1.3 了解人工智能的数据服务</a:t>
              </a:r>
              <a:endParaRPr lang="en-US" altLang="zh-CN" sz="1100" kern="100">
                <a:latin typeface="等线"/>
                <a:ea typeface="等线"/>
                <a:cs typeface="Times New Roman"/>
                <a:sym typeface="Times New Roman"/>
              </a:endParaRPr>
            </a:p>
          </p:txBody>
        </p:sp>
        <p:sp>
          <p:nvSpPr>
            <p:cNvPr id="129" name="SubTopic">
              <a:extLst>
                <a:ext uri="{FF2B5EF4-FFF2-40B4-BE49-F238E27FC236}">
                  <a16:creationId xmlns:a16="http://schemas.microsoft.com/office/drawing/2014/main" id="{8A69272A-14AA-4A4F-8828-065AEF771077}"/>
                </a:ext>
              </a:extLst>
            </p:cNvPr>
            <p:cNvSpPr/>
            <p:nvPr/>
          </p:nvSpPr>
          <p:spPr>
            <a:xfrm>
              <a:off x="2855560" y="3883500"/>
              <a:ext cx="468000" cy="154500"/>
            </a:xfrm>
            <a:custGeom>
              <a:avLst/>
              <a:gdLst>
                <a:gd name="rtl" fmla="*/ 34200 w 468000"/>
                <a:gd name="rtt" fmla="*/ 11850 h 154500"/>
                <a:gd name="rtr" fmla="*/ 435300 w 468000"/>
                <a:gd name="rtb" fmla="*/ 131850 h 154500"/>
              </a:gdLst>
              <a:ahLst/>
              <a:cxnLst/>
              <a:rect l="rtl" t="rtt" r="rtr" b="rtb"/>
              <a:pathLst>
                <a:path w="468000" h="154500" stroke="0">
                  <a:moveTo>
                    <a:pt x="0" y="0"/>
                  </a:moveTo>
                  <a:lnTo>
                    <a:pt x="468000" y="0"/>
                  </a:lnTo>
                  <a:lnTo>
                    <a:pt x="468000" y="154500"/>
                  </a:lnTo>
                  <a:lnTo>
                    <a:pt x="0" y="154500"/>
                  </a:lnTo>
                  <a:lnTo>
                    <a:pt x="0" y="0"/>
                  </a:lnTo>
                  <a:close/>
                </a:path>
                <a:path w="468000" h="154500" fill="none">
                  <a:moveTo>
                    <a:pt x="0" y="154500"/>
                  </a:moveTo>
                  <a:lnTo>
                    <a:pt x="468000" y="154500"/>
                  </a:lnTo>
                </a:path>
              </a:pathLst>
            </a:custGeom>
            <a:noFill/>
            <a:ln w="12000" cap="flat">
              <a:solidFill>
                <a:srgbClr val="01928F"/>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数据采集</a:t>
              </a:r>
              <a:endParaRPr lang="en-US" altLang="zh-CN" sz="1100" kern="100">
                <a:latin typeface="等线"/>
                <a:ea typeface="等线"/>
                <a:cs typeface="Times New Roman"/>
                <a:sym typeface="Times New Roman"/>
              </a:endParaRPr>
            </a:p>
          </p:txBody>
        </p:sp>
        <p:sp>
          <p:nvSpPr>
            <p:cNvPr id="130" name="SubTopic">
              <a:extLst>
                <a:ext uri="{FF2B5EF4-FFF2-40B4-BE49-F238E27FC236}">
                  <a16:creationId xmlns:a16="http://schemas.microsoft.com/office/drawing/2014/main" id="{8CE7D87C-AEC3-43AA-A216-D54C10B84E49}"/>
                </a:ext>
              </a:extLst>
            </p:cNvPr>
            <p:cNvSpPr/>
            <p:nvPr/>
          </p:nvSpPr>
          <p:spPr>
            <a:xfrm>
              <a:off x="2855560" y="4160250"/>
              <a:ext cx="468000" cy="154500"/>
            </a:xfrm>
            <a:custGeom>
              <a:avLst/>
              <a:gdLst>
                <a:gd name="rtl" fmla="*/ 34200 w 468000"/>
                <a:gd name="rtt" fmla="*/ 11850 h 154500"/>
                <a:gd name="rtr" fmla="*/ 435300 w 468000"/>
                <a:gd name="rtb" fmla="*/ 131850 h 154500"/>
              </a:gdLst>
              <a:ahLst/>
              <a:cxnLst/>
              <a:rect l="rtl" t="rtt" r="rtr" b="rtb"/>
              <a:pathLst>
                <a:path w="468000" h="154500" stroke="0">
                  <a:moveTo>
                    <a:pt x="0" y="0"/>
                  </a:moveTo>
                  <a:lnTo>
                    <a:pt x="468000" y="0"/>
                  </a:lnTo>
                  <a:lnTo>
                    <a:pt x="468000" y="154500"/>
                  </a:lnTo>
                  <a:lnTo>
                    <a:pt x="0" y="154500"/>
                  </a:lnTo>
                  <a:lnTo>
                    <a:pt x="0" y="0"/>
                  </a:lnTo>
                  <a:close/>
                </a:path>
                <a:path w="468000" h="154500" fill="none">
                  <a:moveTo>
                    <a:pt x="0" y="154500"/>
                  </a:moveTo>
                  <a:lnTo>
                    <a:pt x="468000" y="154500"/>
                  </a:lnTo>
                </a:path>
              </a:pathLst>
            </a:custGeom>
            <a:noFill/>
            <a:ln w="12000" cap="flat">
              <a:solidFill>
                <a:srgbClr val="01928F"/>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数据标注</a:t>
              </a:r>
              <a:endParaRPr lang="en-US" altLang="zh-CN" sz="1100" kern="100">
                <a:latin typeface="等线"/>
                <a:ea typeface="等线"/>
                <a:cs typeface="Times New Roman"/>
                <a:sym typeface="Times New Roman"/>
              </a:endParaRPr>
            </a:p>
          </p:txBody>
        </p:sp>
        <p:sp>
          <p:nvSpPr>
            <p:cNvPr id="131" name="SubTopic">
              <a:extLst>
                <a:ext uri="{FF2B5EF4-FFF2-40B4-BE49-F238E27FC236}">
                  <a16:creationId xmlns:a16="http://schemas.microsoft.com/office/drawing/2014/main" id="{0E57F5F5-B5F4-4EA4-9234-89BE75DDB15A}"/>
                </a:ext>
              </a:extLst>
            </p:cNvPr>
            <p:cNvSpPr/>
            <p:nvPr/>
          </p:nvSpPr>
          <p:spPr>
            <a:xfrm>
              <a:off x="2855560" y="4437000"/>
              <a:ext cx="468000" cy="154500"/>
            </a:xfrm>
            <a:custGeom>
              <a:avLst/>
              <a:gdLst>
                <a:gd name="rtl" fmla="*/ 34200 w 468000"/>
                <a:gd name="rtt" fmla="*/ 11850 h 154500"/>
                <a:gd name="rtr" fmla="*/ 435300 w 468000"/>
                <a:gd name="rtb" fmla="*/ 131850 h 154500"/>
              </a:gdLst>
              <a:ahLst/>
              <a:cxnLst/>
              <a:rect l="rtl" t="rtt" r="rtr" b="rtb"/>
              <a:pathLst>
                <a:path w="468000" h="154500" stroke="0">
                  <a:moveTo>
                    <a:pt x="0" y="0"/>
                  </a:moveTo>
                  <a:lnTo>
                    <a:pt x="468000" y="0"/>
                  </a:lnTo>
                  <a:lnTo>
                    <a:pt x="468000" y="154500"/>
                  </a:lnTo>
                  <a:lnTo>
                    <a:pt x="0" y="154500"/>
                  </a:lnTo>
                  <a:lnTo>
                    <a:pt x="0" y="0"/>
                  </a:lnTo>
                  <a:close/>
                </a:path>
                <a:path w="468000" h="154500" fill="none">
                  <a:moveTo>
                    <a:pt x="0" y="154500"/>
                  </a:moveTo>
                  <a:lnTo>
                    <a:pt x="468000" y="154500"/>
                  </a:lnTo>
                </a:path>
              </a:pathLst>
            </a:custGeom>
            <a:noFill/>
            <a:ln w="12000" cap="flat">
              <a:solidFill>
                <a:srgbClr val="01928F"/>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数据分析</a:t>
              </a:r>
              <a:endParaRPr lang="en-US" altLang="zh-CN" sz="1100" kern="100">
                <a:latin typeface="等线"/>
                <a:ea typeface="等线"/>
                <a:cs typeface="Times New Roman"/>
                <a:sym typeface="Times New Roman"/>
              </a:endParaRPr>
            </a:p>
          </p:txBody>
        </p:sp>
        <p:sp>
          <p:nvSpPr>
            <p:cNvPr id="132" name="MainTopic">
              <a:extLst>
                <a:ext uri="{FF2B5EF4-FFF2-40B4-BE49-F238E27FC236}">
                  <a16:creationId xmlns:a16="http://schemas.microsoft.com/office/drawing/2014/main" id="{980CC365-BC10-4FA6-9551-23C13D91CAD2}"/>
                </a:ext>
              </a:extLst>
            </p:cNvPr>
            <p:cNvSpPr/>
            <p:nvPr/>
          </p:nvSpPr>
          <p:spPr>
            <a:xfrm>
              <a:off x="1748560" y="3042750"/>
              <a:ext cx="939000" cy="340500"/>
            </a:xfrm>
            <a:custGeom>
              <a:avLst/>
              <a:gdLst>
                <a:gd name="rtl" fmla="*/ 132650 w 939000"/>
                <a:gd name="rtt" fmla="*/ 33600 h 340500"/>
                <a:gd name="rtr" fmla="*/ 883725 w 939000"/>
                <a:gd name="rtb" fmla="*/ 297600 h 340500"/>
              </a:gdLst>
              <a:ahLst/>
              <a:cxnLst/>
              <a:rect l="rtl" t="rtt" r="rtr" b="rtb"/>
              <a:pathLst>
                <a:path w="939000" h="340500" stroke="0">
                  <a:moveTo>
                    <a:pt x="0" y="0"/>
                  </a:moveTo>
                  <a:lnTo>
                    <a:pt x="939000" y="0"/>
                  </a:lnTo>
                  <a:lnTo>
                    <a:pt x="939000" y="340500"/>
                  </a:lnTo>
                  <a:lnTo>
                    <a:pt x="0" y="340500"/>
                  </a:lnTo>
                  <a:lnTo>
                    <a:pt x="0" y="0"/>
                  </a:lnTo>
                  <a:close/>
                </a:path>
                <a:path w="939000" h="340500" fill="none">
                  <a:moveTo>
                    <a:pt x="0" y="340500"/>
                  </a:moveTo>
                  <a:lnTo>
                    <a:pt x="939000" y="340500"/>
                  </a:lnTo>
                </a:path>
              </a:pathLst>
            </a:custGeom>
            <a:noFill/>
            <a:ln w="12000" cap="flat">
              <a:solidFill>
                <a:srgbClr val="5FB7F1"/>
              </a:solidFill>
              <a:round/>
            </a:ln>
          </p:spPr>
          <p:txBody>
            <a:bodyPr wrap="square" lIns="0" tIns="0" rIns="0" bIns="0" rtlCol="0" anchor="ctr"/>
            <a:lstStyle/>
            <a:p>
              <a:pPr algn="l"/>
              <a:r>
                <a:rPr lang="en-US" altLang="zh-CN" sz="900" b="1" kern="100">
                  <a:solidFill>
                    <a:srgbClr val="454545"/>
                  </a:solidFill>
                  <a:latin typeface="微软雅黑"/>
                  <a:ea typeface="微软雅黑"/>
                  <a:cs typeface="微软雅黑"/>
                  <a:sym typeface="Times New Roman"/>
                </a:rPr>
                <a:t>2.1.2 人工智能的其他支撑技术</a:t>
              </a:r>
              <a:endParaRPr lang="en-US" altLang="zh-CN" sz="1100" kern="100">
                <a:latin typeface="等线"/>
                <a:ea typeface="等线"/>
                <a:cs typeface="Times New Roman"/>
                <a:sym typeface="Times New Roman"/>
              </a:endParaRPr>
            </a:p>
          </p:txBody>
        </p:sp>
        <p:sp>
          <p:nvSpPr>
            <p:cNvPr id="133" name="SubTopic">
              <a:extLst>
                <a:ext uri="{FF2B5EF4-FFF2-40B4-BE49-F238E27FC236}">
                  <a16:creationId xmlns:a16="http://schemas.microsoft.com/office/drawing/2014/main" id="{6C4EAB52-A92D-4F8F-82D5-5EA501BA9B8F}"/>
                </a:ext>
              </a:extLst>
            </p:cNvPr>
            <p:cNvSpPr/>
            <p:nvPr/>
          </p:nvSpPr>
          <p:spPr>
            <a:xfrm>
              <a:off x="2849560" y="2766750"/>
              <a:ext cx="672000" cy="154500"/>
            </a:xfrm>
            <a:custGeom>
              <a:avLst/>
              <a:gdLst>
                <a:gd name="rtl" fmla="*/ 34200 w 672000"/>
                <a:gd name="rtt" fmla="*/ 11850 h 154500"/>
                <a:gd name="rtr" fmla="*/ 639300 w 672000"/>
                <a:gd name="rtb" fmla="*/ 131850 h 154500"/>
              </a:gdLst>
              <a:ahLst/>
              <a:cxnLst/>
              <a:rect l="rtl" t="rtt" r="rtr" b="rtb"/>
              <a:pathLst>
                <a:path w="672000" h="154500" stroke="0">
                  <a:moveTo>
                    <a:pt x="0" y="0"/>
                  </a:moveTo>
                  <a:lnTo>
                    <a:pt x="672000" y="0"/>
                  </a:lnTo>
                  <a:lnTo>
                    <a:pt x="672000" y="154500"/>
                  </a:lnTo>
                  <a:lnTo>
                    <a:pt x="0" y="154500"/>
                  </a:lnTo>
                  <a:lnTo>
                    <a:pt x="0" y="0"/>
                  </a:lnTo>
                  <a:close/>
                </a:path>
                <a:path w="672000" h="154500" fill="none">
                  <a:moveTo>
                    <a:pt x="0" y="154500"/>
                  </a:moveTo>
                  <a:lnTo>
                    <a:pt x="672000" y="154500"/>
                  </a:lnTo>
                </a:path>
              </a:pathLst>
            </a:custGeom>
            <a:noFill/>
            <a:ln w="12000" cap="flat">
              <a:solidFill>
                <a:srgbClr val="5FB7F1"/>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物联网和AIoT</a:t>
              </a:r>
              <a:endParaRPr lang="en-US" altLang="zh-CN" sz="1100" kern="100">
                <a:latin typeface="等线"/>
                <a:ea typeface="等线"/>
                <a:cs typeface="Times New Roman"/>
                <a:sym typeface="Times New Roman"/>
              </a:endParaRPr>
            </a:p>
          </p:txBody>
        </p:sp>
        <p:sp>
          <p:nvSpPr>
            <p:cNvPr id="134" name="SubTopic">
              <a:extLst>
                <a:ext uri="{FF2B5EF4-FFF2-40B4-BE49-F238E27FC236}">
                  <a16:creationId xmlns:a16="http://schemas.microsoft.com/office/drawing/2014/main" id="{2FF9D5C6-5D2F-4A0E-BA37-DB70586FA68A}"/>
                </a:ext>
              </a:extLst>
            </p:cNvPr>
            <p:cNvSpPr/>
            <p:nvPr/>
          </p:nvSpPr>
          <p:spPr>
            <a:xfrm>
              <a:off x="3683560" y="2859000"/>
              <a:ext cx="852000" cy="154500"/>
            </a:xfrm>
            <a:custGeom>
              <a:avLst/>
              <a:gdLst>
                <a:gd name="rtl" fmla="*/ 34200 w 852000"/>
                <a:gd name="rtt" fmla="*/ 11850 h 154500"/>
                <a:gd name="rtr" fmla="*/ 819300 w 852000"/>
                <a:gd name="rtb" fmla="*/ 131850 h 154500"/>
              </a:gdLst>
              <a:ahLst/>
              <a:cxnLst/>
              <a:rect l="rtl" t="rtt" r="rtr" b="rtb"/>
              <a:pathLst>
                <a:path w="852000" h="154500" stroke="0">
                  <a:moveTo>
                    <a:pt x="0" y="0"/>
                  </a:moveTo>
                  <a:lnTo>
                    <a:pt x="852000" y="0"/>
                  </a:lnTo>
                  <a:lnTo>
                    <a:pt x="852000" y="154500"/>
                  </a:lnTo>
                  <a:lnTo>
                    <a:pt x="0" y="154500"/>
                  </a:lnTo>
                  <a:lnTo>
                    <a:pt x="0" y="0"/>
                  </a:lnTo>
                  <a:close/>
                </a:path>
                <a:path w="852000" h="154500" fill="none">
                  <a:moveTo>
                    <a:pt x="0" y="154500"/>
                  </a:moveTo>
                  <a:lnTo>
                    <a:pt x="852000" y="154500"/>
                  </a:lnTo>
                </a:path>
              </a:pathLst>
            </a:custGeom>
            <a:noFill/>
            <a:ln w="12000" cap="flat">
              <a:solidFill>
                <a:srgbClr val="5FB7F1"/>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AIoT“万物智联”</a:t>
              </a:r>
              <a:endParaRPr lang="en-US" altLang="zh-CN" sz="1100" kern="100">
                <a:latin typeface="等线"/>
                <a:ea typeface="等线"/>
                <a:cs typeface="Times New Roman"/>
                <a:sym typeface="Times New Roman"/>
              </a:endParaRPr>
            </a:p>
          </p:txBody>
        </p:sp>
        <p:sp>
          <p:nvSpPr>
            <p:cNvPr id="135" name="SubTopic">
              <a:extLst>
                <a:ext uri="{FF2B5EF4-FFF2-40B4-BE49-F238E27FC236}">
                  <a16:creationId xmlns:a16="http://schemas.microsoft.com/office/drawing/2014/main" id="{45AB22B6-CEBC-4D1F-86D5-31D5A5D6254D}"/>
                </a:ext>
              </a:extLst>
            </p:cNvPr>
            <p:cNvSpPr/>
            <p:nvPr/>
          </p:nvSpPr>
          <p:spPr>
            <a:xfrm>
              <a:off x="2849560" y="3135750"/>
              <a:ext cx="378000" cy="154500"/>
            </a:xfrm>
            <a:custGeom>
              <a:avLst/>
              <a:gdLst>
                <a:gd name="rtl" fmla="*/ 34200 w 378000"/>
                <a:gd name="rtt" fmla="*/ 11850 h 154500"/>
                <a:gd name="rtr" fmla="*/ 345300 w 378000"/>
                <a:gd name="rtb" fmla="*/ 131850 h 154500"/>
              </a:gdLst>
              <a:ahLst/>
              <a:cxnLst/>
              <a:rect l="rtl" t="rtt" r="rtr" b="rtb"/>
              <a:pathLst>
                <a:path w="378000" h="154500" stroke="0">
                  <a:moveTo>
                    <a:pt x="0" y="0"/>
                  </a:moveTo>
                  <a:lnTo>
                    <a:pt x="378000" y="0"/>
                  </a:lnTo>
                  <a:lnTo>
                    <a:pt x="378000" y="154500"/>
                  </a:lnTo>
                  <a:lnTo>
                    <a:pt x="0" y="154500"/>
                  </a:lnTo>
                  <a:lnTo>
                    <a:pt x="0" y="0"/>
                  </a:lnTo>
                  <a:close/>
                </a:path>
                <a:path w="378000" h="154500" fill="none">
                  <a:moveTo>
                    <a:pt x="0" y="154500"/>
                  </a:moveTo>
                  <a:lnTo>
                    <a:pt x="378000" y="154500"/>
                  </a:lnTo>
                </a:path>
              </a:pathLst>
            </a:custGeom>
            <a:noFill/>
            <a:ln w="12000" cap="flat">
              <a:solidFill>
                <a:srgbClr val="5FB7F1"/>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云计算</a:t>
              </a:r>
              <a:endParaRPr lang="en-US" altLang="zh-CN" sz="1100" kern="100">
                <a:latin typeface="等线"/>
                <a:ea typeface="等线"/>
                <a:cs typeface="Times New Roman"/>
                <a:sym typeface="Times New Roman"/>
              </a:endParaRPr>
            </a:p>
          </p:txBody>
        </p:sp>
        <p:sp>
          <p:nvSpPr>
            <p:cNvPr id="136" name="MainTopic">
              <a:extLst>
                <a:ext uri="{FF2B5EF4-FFF2-40B4-BE49-F238E27FC236}">
                  <a16:creationId xmlns:a16="http://schemas.microsoft.com/office/drawing/2014/main" id="{DBEDE8B4-2293-45E0-A59E-30BBF7770916}"/>
                </a:ext>
              </a:extLst>
            </p:cNvPr>
            <p:cNvSpPr/>
            <p:nvPr/>
          </p:nvSpPr>
          <p:spPr>
            <a:xfrm>
              <a:off x="1748560" y="1107000"/>
              <a:ext cx="927000" cy="340500"/>
            </a:xfrm>
            <a:custGeom>
              <a:avLst/>
              <a:gdLst>
                <a:gd name="rtl" fmla="*/ 131917 w 927000"/>
                <a:gd name="rtt" fmla="*/ 33600 h 340500"/>
                <a:gd name="rtr" fmla="*/ 871625 w 927000"/>
                <a:gd name="rtb" fmla="*/ 297600 h 340500"/>
              </a:gdLst>
              <a:ahLst/>
              <a:cxnLst/>
              <a:rect l="rtl" t="rtt" r="rtr" b="rtb"/>
              <a:pathLst>
                <a:path w="927000" h="340500" stroke="0">
                  <a:moveTo>
                    <a:pt x="0" y="0"/>
                  </a:moveTo>
                  <a:lnTo>
                    <a:pt x="927000" y="0"/>
                  </a:lnTo>
                  <a:lnTo>
                    <a:pt x="927000" y="340500"/>
                  </a:lnTo>
                  <a:lnTo>
                    <a:pt x="0" y="340500"/>
                  </a:lnTo>
                  <a:lnTo>
                    <a:pt x="0" y="0"/>
                  </a:lnTo>
                  <a:close/>
                </a:path>
                <a:path w="927000" h="340500" fill="none">
                  <a:moveTo>
                    <a:pt x="0" y="340500"/>
                  </a:moveTo>
                  <a:lnTo>
                    <a:pt x="927000" y="340500"/>
                  </a:lnTo>
                </a:path>
              </a:pathLst>
            </a:custGeom>
            <a:noFill/>
            <a:ln w="12000" cap="flat">
              <a:solidFill>
                <a:srgbClr val="FF7575"/>
              </a:solidFill>
              <a:round/>
            </a:ln>
          </p:spPr>
          <p:txBody>
            <a:bodyPr wrap="square" lIns="0" tIns="0" rIns="0" bIns="0" rtlCol="0" anchor="ctr"/>
            <a:lstStyle/>
            <a:p>
              <a:pPr algn="l"/>
              <a:r>
                <a:rPr lang="en-US" altLang="zh-CN" sz="900" b="1" kern="100">
                  <a:solidFill>
                    <a:srgbClr val="454545"/>
                  </a:solidFill>
                  <a:latin typeface="微软雅黑"/>
                  <a:ea typeface="微软雅黑"/>
                  <a:cs typeface="微软雅黑"/>
                  <a:sym typeface="Times New Roman"/>
                </a:rPr>
                <a:t>2.1.1 人工智能的核心驱动力</a:t>
              </a:r>
              <a:endParaRPr lang="en-US" altLang="zh-CN" sz="1100" kern="100">
                <a:latin typeface="等线"/>
                <a:ea typeface="等线"/>
                <a:cs typeface="Times New Roman"/>
                <a:sym typeface="Times New Roman"/>
              </a:endParaRPr>
            </a:p>
          </p:txBody>
        </p:sp>
        <p:grpSp>
          <p:nvGrpSpPr>
            <p:cNvPr id="137" name="Group 2">
              <a:extLst>
                <a:ext uri="{FF2B5EF4-FFF2-40B4-BE49-F238E27FC236}">
                  <a16:creationId xmlns:a16="http://schemas.microsoft.com/office/drawing/2014/main" id="{2A014BB7-AF79-4DD7-A09F-0BDDBD8597FB}"/>
                </a:ext>
              </a:extLst>
            </p:cNvPr>
            <p:cNvGrpSpPr/>
            <p:nvPr/>
          </p:nvGrpSpPr>
          <p:grpSpPr>
            <a:xfrm>
              <a:off x="2837560" y="104250"/>
              <a:ext cx="402000" cy="154500"/>
              <a:chOff x="2837560" y="104250"/>
              <a:chExt cx="402000" cy="154500"/>
            </a:xfrm>
          </p:grpSpPr>
          <p:sp>
            <p:nvSpPr>
              <p:cNvPr id="178" name="SubTopic">
                <a:extLst>
                  <a:ext uri="{FF2B5EF4-FFF2-40B4-BE49-F238E27FC236}">
                    <a16:creationId xmlns:a16="http://schemas.microsoft.com/office/drawing/2014/main" id="{91866636-0D00-4DF1-B127-F97832B216F8}"/>
                  </a:ext>
                </a:extLst>
              </p:cNvPr>
              <p:cNvSpPr/>
              <p:nvPr/>
            </p:nvSpPr>
            <p:spPr>
              <a:xfrm>
                <a:off x="2837560" y="104250"/>
                <a:ext cx="402000" cy="154500"/>
              </a:xfrm>
              <a:custGeom>
                <a:avLst/>
                <a:gdLst/>
                <a:ahLst/>
                <a:cxnLst/>
                <a:rect l="0" t="0" r="0" b="0"/>
                <a:pathLst>
                  <a:path w="402000" h="154500" stroke="0">
                    <a:moveTo>
                      <a:pt x="0" y="0"/>
                    </a:moveTo>
                    <a:lnTo>
                      <a:pt x="402000" y="0"/>
                    </a:lnTo>
                    <a:lnTo>
                      <a:pt x="402000" y="154500"/>
                    </a:lnTo>
                    <a:lnTo>
                      <a:pt x="0" y="154500"/>
                    </a:lnTo>
                    <a:lnTo>
                      <a:pt x="0" y="0"/>
                    </a:lnTo>
                    <a:close/>
                  </a:path>
                  <a:path w="402000" h="154500" fill="none">
                    <a:moveTo>
                      <a:pt x="0" y="154500"/>
                    </a:moveTo>
                    <a:lnTo>
                      <a:pt x="402000" y="154500"/>
                    </a:lnTo>
                  </a:path>
                </a:pathLst>
              </a:custGeom>
              <a:noFill/>
              <a:ln w="12000" cap="flat">
                <a:solidFill>
                  <a:srgbClr val="FF7575"/>
                </a:solidFill>
                <a:round/>
              </a:ln>
            </p:spPr>
          </p:sp>
          <p:pic>
            <p:nvPicPr>
              <p:cNvPr id="179" name="Mark">
                <a:extLst>
                  <a:ext uri="{FF2B5EF4-FFF2-40B4-BE49-F238E27FC236}">
                    <a16:creationId xmlns:a16="http://schemas.microsoft.com/office/drawing/2014/main" id="{B58741C2-D986-4A1F-8964-2A442094E23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880310" y="126000"/>
                <a:ext cx="102000" cy="102000"/>
              </a:xfrm>
              <a:prstGeom prst="rect">
                <a:avLst/>
              </a:prstGeom>
            </p:spPr>
          </p:pic>
          <p:sp>
            <p:nvSpPr>
              <p:cNvPr id="180" name="Text 3">
                <a:extLst>
                  <a:ext uri="{FF2B5EF4-FFF2-40B4-BE49-F238E27FC236}">
                    <a16:creationId xmlns:a16="http://schemas.microsoft.com/office/drawing/2014/main" id="{AE7D7AC0-C432-4D6A-869C-4B36D62BB6A5}"/>
                  </a:ext>
                </a:extLst>
              </p:cNvPr>
              <p:cNvSpPr txBox="1"/>
              <p:nvPr/>
            </p:nvSpPr>
            <p:spPr>
              <a:xfrm>
                <a:off x="2994310" y="116100"/>
                <a:ext cx="204000" cy="120000"/>
              </a:xfrm>
              <a:prstGeom prst="rect">
                <a:avLst/>
              </a:prstGeom>
              <a:noFill/>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算力</a:t>
                </a:r>
                <a:endParaRPr lang="en-US" altLang="zh-CN" sz="1100" kern="100">
                  <a:latin typeface="等线"/>
                  <a:ea typeface="等线"/>
                  <a:cs typeface="Times New Roman"/>
                  <a:sym typeface="Times New Roman"/>
                </a:endParaRPr>
              </a:p>
            </p:txBody>
          </p:sp>
        </p:grpSp>
        <p:sp>
          <p:nvSpPr>
            <p:cNvPr id="138" name="SubTopic">
              <a:extLst>
                <a:ext uri="{FF2B5EF4-FFF2-40B4-BE49-F238E27FC236}">
                  <a16:creationId xmlns:a16="http://schemas.microsoft.com/office/drawing/2014/main" id="{1CD9AA79-86B8-4496-9C17-69A5ABB335C9}"/>
                </a:ext>
              </a:extLst>
            </p:cNvPr>
            <p:cNvSpPr/>
            <p:nvPr/>
          </p:nvSpPr>
          <p:spPr>
            <a:xfrm>
              <a:off x="3401560" y="12000"/>
              <a:ext cx="2088000" cy="154500"/>
            </a:xfrm>
            <a:custGeom>
              <a:avLst/>
              <a:gdLst>
                <a:gd name="rtl" fmla="*/ 34200 w 2088000"/>
                <a:gd name="rtt" fmla="*/ 11850 h 154500"/>
                <a:gd name="rtr" fmla="*/ 2055300 w 2088000"/>
                <a:gd name="rtb" fmla="*/ 131850 h 154500"/>
              </a:gdLst>
              <a:ahLst/>
              <a:cxnLst/>
              <a:rect l="rtl" t="rtt" r="rtr" b="rtb"/>
              <a:pathLst>
                <a:path w="2088000" h="154500" stroke="0">
                  <a:moveTo>
                    <a:pt x="0" y="0"/>
                  </a:moveTo>
                  <a:lnTo>
                    <a:pt x="2088000" y="0"/>
                  </a:lnTo>
                  <a:lnTo>
                    <a:pt x="2088000" y="154500"/>
                  </a:lnTo>
                  <a:lnTo>
                    <a:pt x="0" y="154500"/>
                  </a:lnTo>
                  <a:lnTo>
                    <a:pt x="0" y="0"/>
                  </a:lnTo>
                  <a:close/>
                </a:path>
                <a:path w="2088000" h="154500" fill="none">
                  <a:moveTo>
                    <a:pt x="0" y="154500"/>
                  </a:moveTo>
                  <a:lnTo>
                    <a:pt x="2088000" y="154500"/>
                  </a:lnTo>
                </a:path>
              </a:pathLst>
            </a:custGeom>
            <a:noFill/>
            <a:ln w="12000" cap="flat">
              <a:solidFill>
                <a:srgbClr val="FF7575"/>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人工智能的基础硬件层，为算法提供基础计算能力</a:t>
              </a:r>
              <a:endParaRPr lang="en-US" altLang="zh-CN" sz="1100" kern="100">
                <a:latin typeface="等线"/>
                <a:ea typeface="等线"/>
                <a:cs typeface="Times New Roman"/>
                <a:sym typeface="Times New Roman"/>
              </a:endParaRPr>
            </a:p>
          </p:txBody>
        </p:sp>
        <p:sp>
          <p:nvSpPr>
            <p:cNvPr id="139" name="SubTopic">
              <a:extLst>
                <a:ext uri="{FF2B5EF4-FFF2-40B4-BE49-F238E27FC236}">
                  <a16:creationId xmlns:a16="http://schemas.microsoft.com/office/drawing/2014/main" id="{10170C02-FA4D-42A8-B08A-7067C6B4B164}"/>
                </a:ext>
              </a:extLst>
            </p:cNvPr>
            <p:cNvSpPr/>
            <p:nvPr/>
          </p:nvSpPr>
          <p:spPr>
            <a:xfrm>
              <a:off x="3401560" y="196500"/>
              <a:ext cx="2262000" cy="154500"/>
            </a:xfrm>
            <a:custGeom>
              <a:avLst/>
              <a:gdLst>
                <a:gd name="rtl" fmla="*/ 34200 w 2262000"/>
                <a:gd name="rtt" fmla="*/ 11850 h 154500"/>
                <a:gd name="rtr" fmla="*/ 2229300 w 2262000"/>
                <a:gd name="rtb" fmla="*/ 131850 h 154500"/>
              </a:gdLst>
              <a:ahLst/>
              <a:cxnLst/>
              <a:rect l="rtl" t="rtt" r="rtr" b="rtb"/>
              <a:pathLst>
                <a:path w="2262000" h="154500" stroke="0">
                  <a:moveTo>
                    <a:pt x="0" y="0"/>
                  </a:moveTo>
                  <a:lnTo>
                    <a:pt x="2262000" y="0"/>
                  </a:lnTo>
                  <a:lnTo>
                    <a:pt x="2262000" y="154500"/>
                  </a:lnTo>
                  <a:lnTo>
                    <a:pt x="0" y="154500"/>
                  </a:lnTo>
                  <a:lnTo>
                    <a:pt x="0" y="0"/>
                  </a:lnTo>
                  <a:close/>
                </a:path>
                <a:path w="2262000" h="154500" fill="none">
                  <a:moveTo>
                    <a:pt x="0" y="154500"/>
                  </a:moveTo>
                  <a:lnTo>
                    <a:pt x="2262000" y="154500"/>
                  </a:lnTo>
                </a:path>
              </a:pathLst>
            </a:custGeom>
            <a:noFill/>
            <a:ln w="12000" cap="flat">
              <a:solidFill>
                <a:srgbClr val="FF7575"/>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涵盖：GPU、CPU、FPGA和各种各样的ASIC专用芯片</a:t>
              </a:r>
              <a:endParaRPr lang="en-US" altLang="zh-CN" sz="1100" kern="100">
                <a:latin typeface="等线"/>
                <a:ea typeface="等线"/>
                <a:cs typeface="Times New Roman"/>
                <a:sym typeface="Times New Roman"/>
              </a:endParaRPr>
            </a:p>
          </p:txBody>
        </p:sp>
        <p:sp>
          <p:nvSpPr>
            <p:cNvPr id="140" name="SubTopic">
              <a:extLst>
                <a:ext uri="{FF2B5EF4-FFF2-40B4-BE49-F238E27FC236}">
                  <a16:creationId xmlns:a16="http://schemas.microsoft.com/office/drawing/2014/main" id="{28D725FA-FC65-4DF4-83DE-A0A45885C9E1}"/>
                </a:ext>
              </a:extLst>
            </p:cNvPr>
            <p:cNvSpPr/>
            <p:nvPr/>
          </p:nvSpPr>
          <p:spPr>
            <a:xfrm>
              <a:off x="3683560" y="2674500"/>
              <a:ext cx="918000" cy="154500"/>
            </a:xfrm>
            <a:custGeom>
              <a:avLst/>
              <a:gdLst>
                <a:gd name="rtl" fmla="*/ 34200 w 918000"/>
                <a:gd name="rtt" fmla="*/ 11850 h 154500"/>
                <a:gd name="rtr" fmla="*/ 885300 w 918000"/>
                <a:gd name="rtb" fmla="*/ 131850 h 154500"/>
              </a:gdLst>
              <a:ahLst/>
              <a:cxnLst/>
              <a:rect l="rtl" t="rtt" r="rtr" b="rtb"/>
              <a:pathLst>
                <a:path w="918000" h="154500" stroke="0">
                  <a:moveTo>
                    <a:pt x="0" y="0"/>
                  </a:moveTo>
                  <a:lnTo>
                    <a:pt x="918000" y="0"/>
                  </a:lnTo>
                  <a:lnTo>
                    <a:pt x="918000" y="154500"/>
                  </a:lnTo>
                  <a:lnTo>
                    <a:pt x="0" y="154500"/>
                  </a:lnTo>
                  <a:lnTo>
                    <a:pt x="0" y="0"/>
                  </a:lnTo>
                  <a:close/>
                </a:path>
                <a:path w="918000" h="154500" fill="none">
                  <a:moveTo>
                    <a:pt x="0" y="154500"/>
                  </a:moveTo>
                  <a:lnTo>
                    <a:pt x="918000" y="154500"/>
                  </a:lnTo>
                </a:path>
              </a:pathLst>
            </a:custGeom>
            <a:noFill/>
            <a:ln w="12000" cap="flat">
              <a:solidFill>
                <a:srgbClr val="5FB7F1"/>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物联网“万物互联”</a:t>
              </a:r>
              <a:endParaRPr lang="en-US" altLang="zh-CN" sz="1100" kern="100">
                <a:latin typeface="等线"/>
                <a:ea typeface="等线"/>
                <a:cs typeface="Times New Roman"/>
                <a:sym typeface="Times New Roman"/>
              </a:endParaRPr>
            </a:p>
          </p:txBody>
        </p:sp>
        <p:sp>
          <p:nvSpPr>
            <p:cNvPr id="141" name="SubTopic">
              <a:extLst>
                <a:ext uri="{FF2B5EF4-FFF2-40B4-BE49-F238E27FC236}">
                  <a16:creationId xmlns:a16="http://schemas.microsoft.com/office/drawing/2014/main" id="{068AAF94-3238-4705-8ADB-E639D592B26D}"/>
                </a:ext>
              </a:extLst>
            </p:cNvPr>
            <p:cNvSpPr/>
            <p:nvPr/>
          </p:nvSpPr>
          <p:spPr>
            <a:xfrm>
              <a:off x="2849560" y="3504750"/>
              <a:ext cx="228000" cy="154500"/>
            </a:xfrm>
            <a:custGeom>
              <a:avLst/>
              <a:gdLst>
                <a:gd name="rtl" fmla="*/ 34200 w 228000"/>
                <a:gd name="rtt" fmla="*/ 11850 h 154500"/>
                <a:gd name="rtr" fmla="*/ 195300 w 228000"/>
                <a:gd name="rtb" fmla="*/ 131850 h 154500"/>
              </a:gdLst>
              <a:ahLst/>
              <a:cxnLst/>
              <a:rect l="rtl" t="rtt" r="rtr" b="rtb"/>
              <a:pathLst>
                <a:path w="228000" h="154500" stroke="0">
                  <a:moveTo>
                    <a:pt x="0" y="0"/>
                  </a:moveTo>
                  <a:lnTo>
                    <a:pt x="228000" y="0"/>
                  </a:lnTo>
                  <a:lnTo>
                    <a:pt x="228000" y="154500"/>
                  </a:lnTo>
                  <a:lnTo>
                    <a:pt x="0" y="154500"/>
                  </a:lnTo>
                  <a:lnTo>
                    <a:pt x="0" y="0"/>
                  </a:lnTo>
                  <a:close/>
                </a:path>
                <a:path w="228000" h="154500" fill="none">
                  <a:moveTo>
                    <a:pt x="0" y="154500"/>
                  </a:moveTo>
                  <a:lnTo>
                    <a:pt x="228000" y="154500"/>
                  </a:lnTo>
                </a:path>
              </a:pathLst>
            </a:custGeom>
            <a:noFill/>
            <a:ln w="12000" cap="flat">
              <a:solidFill>
                <a:srgbClr val="5FB7F1"/>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5G</a:t>
              </a:r>
              <a:endParaRPr lang="en-US" altLang="zh-CN" sz="1100" kern="100">
                <a:latin typeface="等线"/>
                <a:ea typeface="等线"/>
                <a:cs typeface="Times New Roman"/>
                <a:sym typeface="Times New Roman"/>
              </a:endParaRPr>
            </a:p>
          </p:txBody>
        </p:sp>
        <p:sp>
          <p:nvSpPr>
            <p:cNvPr id="142" name="SubTopic">
              <a:extLst>
                <a:ext uri="{FF2B5EF4-FFF2-40B4-BE49-F238E27FC236}">
                  <a16:creationId xmlns:a16="http://schemas.microsoft.com/office/drawing/2014/main" id="{80135218-F9D4-4144-BC89-C79F053F9B25}"/>
                </a:ext>
              </a:extLst>
            </p:cNvPr>
            <p:cNvSpPr/>
            <p:nvPr/>
          </p:nvSpPr>
          <p:spPr>
            <a:xfrm>
              <a:off x="3389560" y="3043500"/>
              <a:ext cx="3708000" cy="154500"/>
            </a:xfrm>
            <a:custGeom>
              <a:avLst/>
              <a:gdLst>
                <a:gd name="rtl" fmla="*/ 123800 w 3708000"/>
                <a:gd name="rtt" fmla="*/ 11850 h 154500"/>
                <a:gd name="rtr" fmla="*/ 3659700 w 3708000"/>
                <a:gd name="rtb" fmla="*/ 131850 h 154500"/>
              </a:gdLst>
              <a:ahLst/>
              <a:cxnLst/>
              <a:rect l="rtl" t="rtt" r="rtr" b="rtb"/>
              <a:pathLst>
                <a:path w="3708000" h="154500" stroke="0">
                  <a:moveTo>
                    <a:pt x="0" y="0"/>
                  </a:moveTo>
                  <a:lnTo>
                    <a:pt x="3708000" y="0"/>
                  </a:lnTo>
                  <a:lnTo>
                    <a:pt x="3708000" y="154500"/>
                  </a:lnTo>
                  <a:lnTo>
                    <a:pt x="0" y="154500"/>
                  </a:lnTo>
                  <a:lnTo>
                    <a:pt x="0" y="0"/>
                  </a:lnTo>
                  <a:close/>
                </a:path>
                <a:path w="3708000" h="154500" fill="none">
                  <a:moveTo>
                    <a:pt x="0" y="154500"/>
                  </a:moveTo>
                  <a:lnTo>
                    <a:pt x="3708000" y="154500"/>
                  </a:lnTo>
                </a:path>
              </a:pathLst>
            </a:custGeom>
            <a:noFill/>
            <a:ln w="12000" cap="flat">
              <a:solidFill>
                <a:srgbClr val="5FB7F1"/>
              </a:solidFill>
              <a:round/>
            </a:ln>
          </p:spPr>
          <p:txBody>
            <a:bodyPr wrap="square" lIns="0" tIns="0" rIns="0" bIns="0" rtlCol="0" anchor="ctr"/>
            <a:lstStyle/>
            <a:p>
              <a:pPr algn="l"/>
              <a:r>
                <a:rPr lang="en-US" altLang="zh-CN" sz="900" kern="100">
                  <a:solidFill>
                    <a:srgbClr val="454545"/>
                  </a:solidFill>
                  <a:latin typeface="微软雅黑"/>
                  <a:ea typeface="微软雅黑"/>
                  <a:cs typeface="微软雅黑"/>
                  <a:sym typeface="Times New Roman"/>
                </a:rPr>
                <a:t>提供快速安全的云计算与数据存储服务，让用户可以使用网络上的庞大计算资源与数据中心</a:t>
              </a:r>
              <a:endParaRPr lang="en-US" altLang="zh-CN" sz="1100" kern="100">
                <a:latin typeface="等线"/>
                <a:ea typeface="等线"/>
                <a:cs typeface="Times New Roman"/>
                <a:sym typeface="Times New Roman"/>
              </a:endParaRPr>
            </a:p>
          </p:txBody>
        </p:sp>
        <p:sp>
          <p:nvSpPr>
            <p:cNvPr id="143" name="SubTopic">
              <a:extLst>
                <a:ext uri="{FF2B5EF4-FFF2-40B4-BE49-F238E27FC236}">
                  <a16:creationId xmlns:a16="http://schemas.microsoft.com/office/drawing/2014/main" id="{6A416BA1-8F8C-4A61-A5F7-F4819167DD7F}"/>
                </a:ext>
              </a:extLst>
            </p:cNvPr>
            <p:cNvSpPr/>
            <p:nvPr/>
          </p:nvSpPr>
          <p:spPr>
            <a:xfrm>
              <a:off x="3239560" y="3412500"/>
              <a:ext cx="468000" cy="154500"/>
            </a:xfrm>
            <a:custGeom>
              <a:avLst/>
              <a:gdLst>
                <a:gd name="rtl" fmla="*/ 34200 w 468000"/>
                <a:gd name="rtt" fmla="*/ 11850 h 154500"/>
                <a:gd name="rtr" fmla="*/ 435300 w 468000"/>
                <a:gd name="rtb" fmla="*/ 131850 h 154500"/>
              </a:gdLst>
              <a:ahLst/>
              <a:cxnLst/>
              <a:rect l="rtl" t="rtt" r="rtr" b="rtb"/>
              <a:pathLst>
                <a:path w="468000" h="154500" stroke="0">
                  <a:moveTo>
                    <a:pt x="0" y="0"/>
                  </a:moveTo>
                  <a:lnTo>
                    <a:pt x="468000" y="0"/>
                  </a:lnTo>
                  <a:lnTo>
                    <a:pt x="468000" y="154500"/>
                  </a:lnTo>
                  <a:lnTo>
                    <a:pt x="0" y="154500"/>
                  </a:lnTo>
                  <a:lnTo>
                    <a:pt x="0" y="0"/>
                  </a:lnTo>
                  <a:close/>
                </a:path>
                <a:path w="468000" h="154500" fill="none">
                  <a:moveTo>
                    <a:pt x="0" y="154500"/>
                  </a:moveTo>
                  <a:lnTo>
                    <a:pt x="468000" y="154500"/>
                  </a:lnTo>
                </a:path>
              </a:pathLst>
            </a:custGeom>
            <a:noFill/>
            <a:ln w="12000" cap="flat">
              <a:solidFill>
                <a:srgbClr val="5FB7F1"/>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性能目标</a:t>
              </a:r>
              <a:endParaRPr lang="en-US" altLang="zh-CN" sz="1100" kern="100">
                <a:latin typeface="等线"/>
                <a:ea typeface="等线"/>
                <a:cs typeface="Times New Roman"/>
                <a:sym typeface="Times New Roman"/>
              </a:endParaRPr>
            </a:p>
          </p:txBody>
        </p:sp>
        <p:sp>
          <p:nvSpPr>
            <p:cNvPr id="144" name="SubTopic">
              <a:extLst>
                <a:ext uri="{FF2B5EF4-FFF2-40B4-BE49-F238E27FC236}">
                  <a16:creationId xmlns:a16="http://schemas.microsoft.com/office/drawing/2014/main" id="{C06B7274-D352-4CC3-9A3F-B0D43F05388C}"/>
                </a:ext>
              </a:extLst>
            </p:cNvPr>
            <p:cNvSpPr/>
            <p:nvPr/>
          </p:nvSpPr>
          <p:spPr>
            <a:xfrm>
              <a:off x="3485560" y="3883500"/>
              <a:ext cx="2268000" cy="154500"/>
            </a:xfrm>
            <a:custGeom>
              <a:avLst/>
              <a:gdLst>
                <a:gd name="rtl" fmla="*/ 34200 w 2268000"/>
                <a:gd name="rtt" fmla="*/ 11850 h 154500"/>
                <a:gd name="rtr" fmla="*/ 2235300 w 2268000"/>
                <a:gd name="rtb" fmla="*/ 131850 h 154500"/>
              </a:gdLst>
              <a:ahLst/>
              <a:cxnLst/>
              <a:rect l="rtl" t="rtt" r="rtr" b="rtb"/>
              <a:pathLst>
                <a:path w="2268000" h="154500" stroke="0">
                  <a:moveTo>
                    <a:pt x="0" y="0"/>
                  </a:moveTo>
                  <a:lnTo>
                    <a:pt x="2268000" y="0"/>
                  </a:lnTo>
                  <a:lnTo>
                    <a:pt x="2268000" y="154500"/>
                  </a:lnTo>
                  <a:lnTo>
                    <a:pt x="0" y="154500"/>
                  </a:lnTo>
                  <a:lnTo>
                    <a:pt x="0" y="0"/>
                  </a:lnTo>
                  <a:close/>
                </a:path>
                <a:path w="2268000" h="154500" fill="none">
                  <a:moveTo>
                    <a:pt x="0" y="154500"/>
                  </a:moveTo>
                  <a:lnTo>
                    <a:pt x="2268000" y="154500"/>
                  </a:lnTo>
                </a:path>
              </a:pathLst>
            </a:custGeom>
            <a:noFill/>
            <a:ln w="12000" cap="flat">
              <a:solidFill>
                <a:srgbClr val="01928F"/>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被监测的各种物理量、影音图文信息、生产生活记录等</a:t>
              </a:r>
              <a:endParaRPr lang="en-US" altLang="zh-CN" sz="1100" kern="100">
                <a:latin typeface="等线"/>
                <a:ea typeface="等线"/>
                <a:cs typeface="Times New Roman"/>
                <a:sym typeface="Times New Roman"/>
              </a:endParaRPr>
            </a:p>
          </p:txBody>
        </p:sp>
        <p:sp>
          <p:nvSpPr>
            <p:cNvPr id="145" name="SubTopic">
              <a:extLst>
                <a:ext uri="{FF2B5EF4-FFF2-40B4-BE49-F238E27FC236}">
                  <a16:creationId xmlns:a16="http://schemas.microsoft.com/office/drawing/2014/main" id="{2BA6AE2D-8145-416C-B817-BD66DF6BE332}"/>
                </a:ext>
              </a:extLst>
            </p:cNvPr>
            <p:cNvSpPr/>
            <p:nvPr/>
          </p:nvSpPr>
          <p:spPr>
            <a:xfrm>
              <a:off x="3485560" y="4068000"/>
              <a:ext cx="2988000" cy="154500"/>
            </a:xfrm>
            <a:custGeom>
              <a:avLst/>
              <a:gdLst>
                <a:gd name="rtl" fmla="*/ 34200 w 2988000"/>
                <a:gd name="rtt" fmla="*/ 11850 h 154500"/>
                <a:gd name="rtr" fmla="*/ 2955300 w 2988000"/>
                <a:gd name="rtb" fmla="*/ 131850 h 154500"/>
              </a:gdLst>
              <a:ahLst/>
              <a:cxnLst/>
              <a:rect l="rtl" t="rtt" r="rtr" b="rtb"/>
              <a:pathLst>
                <a:path w="2988000" h="154500" stroke="0">
                  <a:moveTo>
                    <a:pt x="0" y="0"/>
                  </a:moveTo>
                  <a:lnTo>
                    <a:pt x="2988000" y="0"/>
                  </a:lnTo>
                  <a:lnTo>
                    <a:pt x="2988000" y="154500"/>
                  </a:lnTo>
                  <a:lnTo>
                    <a:pt x="0" y="154500"/>
                  </a:lnTo>
                  <a:lnTo>
                    <a:pt x="0" y="0"/>
                  </a:lnTo>
                  <a:close/>
                </a:path>
                <a:path w="2988000" h="154500" fill="none">
                  <a:moveTo>
                    <a:pt x="0" y="154500"/>
                  </a:moveTo>
                  <a:lnTo>
                    <a:pt x="2988000" y="154500"/>
                  </a:lnTo>
                </a:path>
              </a:pathLst>
            </a:custGeom>
            <a:noFill/>
            <a:ln w="12000" cap="flat">
              <a:solidFill>
                <a:srgbClr val="01928F"/>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通过数据标注员借助标记工具，对人工智能学习数据进行加工的一种行为</a:t>
              </a:r>
              <a:endParaRPr lang="en-US" altLang="zh-CN" sz="1100" kern="100">
                <a:latin typeface="等线"/>
                <a:ea typeface="等线"/>
                <a:cs typeface="Times New Roman"/>
                <a:sym typeface="Times New Roman"/>
              </a:endParaRPr>
            </a:p>
          </p:txBody>
        </p:sp>
        <p:sp>
          <p:nvSpPr>
            <p:cNvPr id="146" name="SubTopic">
              <a:extLst>
                <a:ext uri="{FF2B5EF4-FFF2-40B4-BE49-F238E27FC236}">
                  <a16:creationId xmlns:a16="http://schemas.microsoft.com/office/drawing/2014/main" id="{2040C62B-270B-4E8C-BC1E-A4B48D8F9403}"/>
                </a:ext>
              </a:extLst>
            </p:cNvPr>
            <p:cNvSpPr/>
            <p:nvPr/>
          </p:nvSpPr>
          <p:spPr>
            <a:xfrm>
              <a:off x="3485560" y="4437000"/>
              <a:ext cx="2448000" cy="154500"/>
            </a:xfrm>
            <a:custGeom>
              <a:avLst/>
              <a:gdLst>
                <a:gd name="rtl" fmla="*/ 34200 w 2448000"/>
                <a:gd name="rtt" fmla="*/ 11850 h 154500"/>
                <a:gd name="rtr" fmla="*/ 2415300 w 2448000"/>
                <a:gd name="rtb" fmla="*/ 131850 h 154500"/>
              </a:gdLst>
              <a:ahLst/>
              <a:cxnLst/>
              <a:rect l="rtl" t="rtt" r="rtr" b="rtb"/>
              <a:pathLst>
                <a:path w="2448000" h="154500" stroke="0">
                  <a:moveTo>
                    <a:pt x="0" y="0"/>
                  </a:moveTo>
                  <a:lnTo>
                    <a:pt x="2448000" y="0"/>
                  </a:lnTo>
                  <a:lnTo>
                    <a:pt x="2448000" y="154500"/>
                  </a:lnTo>
                  <a:lnTo>
                    <a:pt x="0" y="154500"/>
                  </a:lnTo>
                  <a:lnTo>
                    <a:pt x="0" y="0"/>
                  </a:lnTo>
                  <a:close/>
                </a:path>
                <a:path w="2448000" h="154500" fill="none">
                  <a:moveTo>
                    <a:pt x="0" y="154500"/>
                  </a:moveTo>
                  <a:lnTo>
                    <a:pt x="2448000" y="154500"/>
                  </a:lnTo>
                </a:path>
              </a:pathLst>
            </a:custGeom>
            <a:noFill/>
            <a:ln w="12000" cap="flat">
              <a:solidFill>
                <a:srgbClr val="01928F"/>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典型分析步骤：探索性数据分析、模型选定分析、推断分析</a:t>
              </a:r>
              <a:endParaRPr lang="en-US" altLang="zh-CN" sz="1100" kern="100">
                <a:latin typeface="等线"/>
                <a:ea typeface="等线"/>
                <a:cs typeface="Times New Roman"/>
                <a:sym typeface="Times New Roman"/>
              </a:endParaRPr>
            </a:p>
          </p:txBody>
        </p:sp>
        <p:sp>
          <p:nvSpPr>
            <p:cNvPr id="147" name="SubTopic">
              <a:extLst>
                <a:ext uri="{FF2B5EF4-FFF2-40B4-BE49-F238E27FC236}">
                  <a16:creationId xmlns:a16="http://schemas.microsoft.com/office/drawing/2014/main" id="{B62252B1-19EC-43D4-A021-D74B4E60D5EB}"/>
                </a:ext>
              </a:extLst>
            </p:cNvPr>
            <p:cNvSpPr/>
            <p:nvPr/>
          </p:nvSpPr>
          <p:spPr>
            <a:xfrm>
              <a:off x="3485560" y="4252500"/>
              <a:ext cx="2628000" cy="154500"/>
            </a:xfrm>
            <a:custGeom>
              <a:avLst/>
              <a:gdLst>
                <a:gd name="rtl" fmla="*/ 34200 w 2628000"/>
                <a:gd name="rtt" fmla="*/ 11850 h 154500"/>
                <a:gd name="rtr" fmla="*/ 2595300 w 2628000"/>
                <a:gd name="rtb" fmla="*/ 131850 h 154500"/>
              </a:gdLst>
              <a:ahLst/>
              <a:cxnLst/>
              <a:rect l="rtl" t="rtt" r="rtr" b="rtb"/>
              <a:pathLst>
                <a:path w="2628000" h="154500" stroke="0">
                  <a:moveTo>
                    <a:pt x="0" y="0"/>
                  </a:moveTo>
                  <a:lnTo>
                    <a:pt x="2628000" y="0"/>
                  </a:lnTo>
                  <a:lnTo>
                    <a:pt x="2628000" y="154500"/>
                  </a:lnTo>
                  <a:lnTo>
                    <a:pt x="0" y="154500"/>
                  </a:lnTo>
                  <a:lnTo>
                    <a:pt x="0" y="0"/>
                  </a:lnTo>
                  <a:close/>
                </a:path>
                <a:path w="2628000" h="154500" fill="none">
                  <a:moveTo>
                    <a:pt x="0" y="154500"/>
                  </a:moveTo>
                  <a:lnTo>
                    <a:pt x="2628000" y="154500"/>
                  </a:lnTo>
                </a:path>
              </a:pathLst>
            </a:custGeom>
            <a:noFill/>
            <a:ln w="12000" cap="flat">
              <a:solidFill>
                <a:srgbClr val="01928F"/>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数据标注的类型：图像标注、语音标注、文本标注、视频标注等</a:t>
              </a:r>
              <a:endParaRPr lang="en-US" altLang="zh-CN" sz="1100" kern="100">
                <a:latin typeface="等线"/>
                <a:ea typeface="等线"/>
                <a:cs typeface="Times New Roman"/>
                <a:sym typeface="Times New Roman"/>
              </a:endParaRPr>
            </a:p>
          </p:txBody>
        </p:sp>
        <p:grpSp>
          <p:nvGrpSpPr>
            <p:cNvPr id="148" name="Group 4">
              <a:extLst>
                <a:ext uri="{FF2B5EF4-FFF2-40B4-BE49-F238E27FC236}">
                  <a16:creationId xmlns:a16="http://schemas.microsoft.com/office/drawing/2014/main" id="{4637A365-4CEF-4BAA-AD9A-5A93E44B7908}"/>
                </a:ext>
              </a:extLst>
            </p:cNvPr>
            <p:cNvGrpSpPr/>
            <p:nvPr/>
          </p:nvGrpSpPr>
          <p:grpSpPr>
            <a:xfrm>
              <a:off x="2837560" y="1918500"/>
              <a:ext cx="402000" cy="154500"/>
              <a:chOff x="2837560" y="1918500"/>
              <a:chExt cx="402000" cy="154500"/>
            </a:xfrm>
          </p:grpSpPr>
          <p:sp>
            <p:nvSpPr>
              <p:cNvPr id="175" name="SubTopic">
                <a:extLst>
                  <a:ext uri="{FF2B5EF4-FFF2-40B4-BE49-F238E27FC236}">
                    <a16:creationId xmlns:a16="http://schemas.microsoft.com/office/drawing/2014/main" id="{15C45058-1C19-4711-948F-F6A66D77049D}"/>
                  </a:ext>
                </a:extLst>
              </p:cNvPr>
              <p:cNvSpPr/>
              <p:nvPr/>
            </p:nvSpPr>
            <p:spPr>
              <a:xfrm>
                <a:off x="2837560" y="1918500"/>
                <a:ext cx="402000" cy="154500"/>
              </a:xfrm>
              <a:custGeom>
                <a:avLst/>
                <a:gdLst/>
                <a:ahLst/>
                <a:cxnLst/>
                <a:rect l="0" t="0" r="0" b="0"/>
                <a:pathLst>
                  <a:path w="402000" h="154500" stroke="0">
                    <a:moveTo>
                      <a:pt x="0" y="0"/>
                    </a:moveTo>
                    <a:lnTo>
                      <a:pt x="402000" y="0"/>
                    </a:lnTo>
                    <a:lnTo>
                      <a:pt x="402000" y="154500"/>
                    </a:lnTo>
                    <a:lnTo>
                      <a:pt x="0" y="154500"/>
                    </a:lnTo>
                    <a:lnTo>
                      <a:pt x="0" y="0"/>
                    </a:lnTo>
                    <a:close/>
                  </a:path>
                  <a:path w="402000" h="154500" fill="none">
                    <a:moveTo>
                      <a:pt x="0" y="154500"/>
                    </a:moveTo>
                    <a:lnTo>
                      <a:pt x="402000" y="154500"/>
                    </a:lnTo>
                  </a:path>
                </a:pathLst>
              </a:custGeom>
              <a:noFill/>
              <a:ln w="12000" cap="flat">
                <a:solidFill>
                  <a:srgbClr val="FF7575"/>
                </a:solidFill>
                <a:round/>
              </a:ln>
            </p:spPr>
          </p:sp>
          <p:pic>
            <p:nvPicPr>
              <p:cNvPr id="176" name="Mark">
                <a:extLst>
                  <a:ext uri="{FF2B5EF4-FFF2-40B4-BE49-F238E27FC236}">
                    <a16:creationId xmlns:a16="http://schemas.microsoft.com/office/drawing/2014/main" id="{C22EA59A-E5CA-4124-B9C8-7358ECBE9D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80310" y="1940250"/>
                <a:ext cx="102000" cy="102000"/>
              </a:xfrm>
              <a:prstGeom prst="rect">
                <a:avLst/>
              </a:prstGeom>
            </p:spPr>
          </p:pic>
          <p:sp>
            <p:nvSpPr>
              <p:cNvPr id="177" name="Text 5">
                <a:extLst>
                  <a:ext uri="{FF2B5EF4-FFF2-40B4-BE49-F238E27FC236}">
                    <a16:creationId xmlns:a16="http://schemas.microsoft.com/office/drawing/2014/main" id="{D89BED22-599C-46B2-9288-761F269F84EC}"/>
                  </a:ext>
                </a:extLst>
              </p:cNvPr>
              <p:cNvSpPr txBox="1"/>
              <p:nvPr/>
            </p:nvSpPr>
            <p:spPr>
              <a:xfrm>
                <a:off x="2994310" y="1930350"/>
                <a:ext cx="204000" cy="120000"/>
              </a:xfrm>
              <a:prstGeom prst="rect">
                <a:avLst/>
              </a:prstGeom>
              <a:noFill/>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数据</a:t>
                </a:r>
                <a:endParaRPr lang="en-US" altLang="zh-CN" sz="1100" kern="100">
                  <a:latin typeface="等线"/>
                  <a:ea typeface="等线"/>
                  <a:cs typeface="Times New Roman"/>
                  <a:sym typeface="Times New Roman"/>
                </a:endParaRPr>
              </a:p>
            </p:txBody>
          </p:sp>
        </p:grpSp>
        <p:grpSp>
          <p:nvGrpSpPr>
            <p:cNvPr id="149" name="Group 6">
              <a:extLst>
                <a:ext uri="{FF2B5EF4-FFF2-40B4-BE49-F238E27FC236}">
                  <a16:creationId xmlns:a16="http://schemas.microsoft.com/office/drawing/2014/main" id="{7FB571A4-0B8D-41E0-9CC4-771EEB0F2746}"/>
                </a:ext>
              </a:extLst>
            </p:cNvPr>
            <p:cNvGrpSpPr/>
            <p:nvPr/>
          </p:nvGrpSpPr>
          <p:grpSpPr>
            <a:xfrm>
              <a:off x="2837560" y="1052250"/>
              <a:ext cx="402000" cy="154500"/>
              <a:chOff x="2837560" y="1052250"/>
              <a:chExt cx="402000" cy="154500"/>
            </a:xfrm>
          </p:grpSpPr>
          <p:sp>
            <p:nvSpPr>
              <p:cNvPr id="172" name="SubTopic">
                <a:extLst>
                  <a:ext uri="{FF2B5EF4-FFF2-40B4-BE49-F238E27FC236}">
                    <a16:creationId xmlns:a16="http://schemas.microsoft.com/office/drawing/2014/main" id="{593171E4-F5A2-43C6-82C6-30B09952CB31}"/>
                  </a:ext>
                </a:extLst>
              </p:cNvPr>
              <p:cNvSpPr/>
              <p:nvPr/>
            </p:nvSpPr>
            <p:spPr>
              <a:xfrm>
                <a:off x="2837560" y="1052250"/>
                <a:ext cx="402000" cy="154500"/>
              </a:xfrm>
              <a:custGeom>
                <a:avLst/>
                <a:gdLst/>
                <a:ahLst/>
                <a:cxnLst/>
                <a:rect l="0" t="0" r="0" b="0"/>
                <a:pathLst>
                  <a:path w="402000" h="154500" stroke="0">
                    <a:moveTo>
                      <a:pt x="0" y="0"/>
                    </a:moveTo>
                    <a:lnTo>
                      <a:pt x="402000" y="0"/>
                    </a:lnTo>
                    <a:lnTo>
                      <a:pt x="402000" y="154500"/>
                    </a:lnTo>
                    <a:lnTo>
                      <a:pt x="0" y="154500"/>
                    </a:lnTo>
                    <a:lnTo>
                      <a:pt x="0" y="0"/>
                    </a:lnTo>
                    <a:close/>
                  </a:path>
                  <a:path w="402000" h="154500" fill="none">
                    <a:moveTo>
                      <a:pt x="0" y="154500"/>
                    </a:moveTo>
                    <a:lnTo>
                      <a:pt x="402000" y="154500"/>
                    </a:lnTo>
                  </a:path>
                </a:pathLst>
              </a:custGeom>
              <a:noFill/>
              <a:ln w="12000" cap="flat">
                <a:solidFill>
                  <a:srgbClr val="FF7575"/>
                </a:solidFill>
                <a:round/>
              </a:ln>
            </p:spPr>
          </p:sp>
          <p:pic>
            <p:nvPicPr>
              <p:cNvPr id="173" name="Mark">
                <a:extLst>
                  <a:ext uri="{FF2B5EF4-FFF2-40B4-BE49-F238E27FC236}">
                    <a16:creationId xmlns:a16="http://schemas.microsoft.com/office/drawing/2014/main" id="{049ED0AF-376B-46F5-96A7-740E7D5EB60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80310" y="1074000"/>
                <a:ext cx="102000" cy="102000"/>
              </a:xfrm>
              <a:prstGeom prst="rect">
                <a:avLst/>
              </a:prstGeom>
            </p:spPr>
          </p:pic>
          <p:sp>
            <p:nvSpPr>
              <p:cNvPr id="174" name="Text 7">
                <a:extLst>
                  <a:ext uri="{FF2B5EF4-FFF2-40B4-BE49-F238E27FC236}">
                    <a16:creationId xmlns:a16="http://schemas.microsoft.com/office/drawing/2014/main" id="{AF03632B-3FD7-4F62-A2AF-600C7F9B7586}"/>
                  </a:ext>
                </a:extLst>
              </p:cNvPr>
              <p:cNvSpPr txBox="1"/>
              <p:nvPr/>
            </p:nvSpPr>
            <p:spPr>
              <a:xfrm>
                <a:off x="2994310" y="1064100"/>
                <a:ext cx="204000" cy="120000"/>
              </a:xfrm>
              <a:prstGeom prst="rect">
                <a:avLst/>
              </a:prstGeom>
              <a:noFill/>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算法</a:t>
                </a:r>
                <a:endParaRPr lang="en-US" altLang="zh-CN" sz="1100" kern="100">
                  <a:latin typeface="等线"/>
                  <a:ea typeface="等线"/>
                  <a:cs typeface="Times New Roman"/>
                  <a:sym typeface="Times New Roman"/>
                </a:endParaRPr>
              </a:p>
            </p:txBody>
          </p:sp>
        </p:grpSp>
        <p:sp>
          <p:nvSpPr>
            <p:cNvPr id="150" name="SubTopic">
              <a:extLst>
                <a:ext uri="{FF2B5EF4-FFF2-40B4-BE49-F238E27FC236}">
                  <a16:creationId xmlns:a16="http://schemas.microsoft.com/office/drawing/2014/main" id="{BCC42660-02AC-471A-BAF2-EEF0310B9B37}"/>
                </a:ext>
              </a:extLst>
            </p:cNvPr>
            <p:cNvSpPr/>
            <p:nvPr/>
          </p:nvSpPr>
          <p:spPr>
            <a:xfrm>
              <a:off x="3401560" y="1734000"/>
              <a:ext cx="468000" cy="154500"/>
            </a:xfrm>
            <a:custGeom>
              <a:avLst/>
              <a:gdLst>
                <a:gd name="rtl" fmla="*/ 34200 w 468000"/>
                <a:gd name="rtt" fmla="*/ 11850 h 154500"/>
                <a:gd name="rtr" fmla="*/ 435300 w 468000"/>
                <a:gd name="rtb" fmla="*/ 131850 h 154500"/>
              </a:gdLst>
              <a:ahLst/>
              <a:cxnLst/>
              <a:rect l="rtl" t="rtt" r="rtr" b="rtb"/>
              <a:pathLst>
                <a:path w="468000" h="154500" stroke="0">
                  <a:moveTo>
                    <a:pt x="0" y="0"/>
                  </a:moveTo>
                  <a:lnTo>
                    <a:pt x="468000" y="0"/>
                  </a:lnTo>
                  <a:lnTo>
                    <a:pt x="468000" y="154500"/>
                  </a:lnTo>
                  <a:lnTo>
                    <a:pt x="0" y="154500"/>
                  </a:lnTo>
                  <a:lnTo>
                    <a:pt x="0" y="0"/>
                  </a:lnTo>
                  <a:close/>
                </a:path>
                <a:path w="468000" h="154500" fill="none">
                  <a:moveTo>
                    <a:pt x="0" y="154500"/>
                  </a:moveTo>
                  <a:lnTo>
                    <a:pt x="468000" y="154500"/>
                  </a:lnTo>
                </a:path>
              </a:pathLst>
            </a:custGeom>
            <a:noFill/>
            <a:ln w="12000" cap="flat">
              <a:solidFill>
                <a:srgbClr val="FF7575"/>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数据来源</a:t>
              </a:r>
              <a:endParaRPr lang="en-US" altLang="zh-CN" sz="1100" kern="100">
                <a:latin typeface="等线"/>
                <a:ea typeface="等线"/>
                <a:cs typeface="Times New Roman"/>
                <a:sym typeface="Times New Roman"/>
              </a:endParaRPr>
            </a:p>
          </p:txBody>
        </p:sp>
        <p:sp>
          <p:nvSpPr>
            <p:cNvPr id="151" name="SubTopic">
              <a:extLst>
                <a:ext uri="{FF2B5EF4-FFF2-40B4-BE49-F238E27FC236}">
                  <a16:creationId xmlns:a16="http://schemas.microsoft.com/office/drawing/2014/main" id="{3CB14D28-D597-48FC-928A-870E169E878F}"/>
                </a:ext>
              </a:extLst>
            </p:cNvPr>
            <p:cNvSpPr/>
            <p:nvPr/>
          </p:nvSpPr>
          <p:spPr>
            <a:xfrm>
              <a:off x="3401560" y="1918500"/>
              <a:ext cx="558000" cy="154500"/>
            </a:xfrm>
            <a:custGeom>
              <a:avLst/>
              <a:gdLst>
                <a:gd name="rtl" fmla="*/ 34200 w 558000"/>
                <a:gd name="rtt" fmla="*/ 11850 h 154500"/>
                <a:gd name="rtr" fmla="*/ 525300 w 558000"/>
                <a:gd name="rtb" fmla="*/ 131850 h 154500"/>
              </a:gdLst>
              <a:ahLst/>
              <a:cxnLst/>
              <a:rect l="rtl" t="rtt" r="rtr" b="rtb"/>
              <a:pathLst>
                <a:path w="558000" h="154500" stroke="0">
                  <a:moveTo>
                    <a:pt x="0" y="0"/>
                  </a:moveTo>
                  <a:lnTo>
                    <a:pt x="558000" y="0"/>
                  </a:lnTo>
                  <a:lnTo>
                    <a:pt x="558000" y="154500"/>
                  </a:lnTo>
                  <a:lnTo>
                    <a:pt x="0" y="154500"/>
                  </a:lnTo>
                  <a:lnTo>
                    <a:pt x="0" y="0"/>
                  </a:lnTo>
                  <a:close/>
                </a:path>
                <a:path w="558000" h="154500" fill="none">
                  <a:moveTo>
                    <a:pt x="0" y="154500"/>
                  </a:moveTo>
                  <a:lnTo>
                    <a:pt x="558000" y="154500"/>
                  </a:lnTo>
                </a:path>
              </a:pathLst>
            </a:custGeom>
            <a:noFill/>
            <a:ln w="12000" cap="flat">
              <a:solidFill>
                <a:srgbClr val="FF7575"/>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大数据特点</a:t>
              </a:r>
              <a:endParaRPr lang="en-US" altLang="zh-CN" sz="1100" kern="100">
                <a:latin typeface="等线"/>
                <a:ea typeface="等线"/>
                <a:cs typeface="Times New Roman"/>
                <a:sym typeface="Times New Roman"/>
              </a:endParaRPr>
            </a:p>
          </p:txBody>
        </p:sp>
        <p:sp>
          <p:nvSpPr>
            <p:cNvPr id="152" name="SubTopic">
              <a:extLst>
                <a:ext uri="{FF2B5EF4-FFF2-40B4-BE49-F238E27FC236}">
                  <a16:creationId xmlns:a16="http://schemas.microsoft.com/office/drawing/2014/main" id="{F4BDEAD7-824F-40B3-B527-4205EE30EC66}"/>
                </a:ext>
              </a:extLst>
            </p:cNvPr>
            <p:cNvSpPr/>
            <p:nvPr/>
          </p:nvSpPr>
          <p:spPr>
            <a:xfrm>
              <a:off x="3401560" y="2103000"/>
              <a:ext cx="828000" cy="154500"/>
            </a:xfrm>
            <a:custGeom>
              <a:avLst/>
              <a:gdLst>
                <a:gd name="rtl" fmla="*/ 34200 w 828000"/>
                <a:gd name="rtt" fmla="*/ 11850 h 154500"/>
                <a:gd name="rtr" fmla="*/ 795300 w 828000"/>
                <a:gd name="rtb" fmla="*/ 131850 h 154500"/>
              </a:gdLst>
              <a:ahLst/>
              <a:cxnLst/>
              <a:rect l="rtl" t="rtt" r="rtr" b="rtb"/>
              <a:pathLst>
                <a:path w="828000" h="154500" stroke="0">
                  <a:moveTo>
                    <a:pt x="0" y="0"/>
                  </a:moveTo>
                  <a:lnTo>
                    <a:pt x="828000" y="0"/>
                  </a:lnTo>
                  <a:lnTo>
                    <a:pt x="828000" y="154500"/>
                  </a:lnTo>
                  <a:lnTo>
                    <a:pt x="0" y="154500"/>
                  </a:lnTo>
                  <a:lnTo>
                    <a:pt x="0" y="0"/>
                  </a:lnTo>
                  <a:close/>
                </a:path>
                <a:path w="828000" h="154500" fill="none">
                  <a:moveTo>
                    <a:pt x="0" y="154500"/>
                  </a:moveTo>
                  <a:lnTo>
                    <a:pt x="828000" y="154500"/>
                  </a:lnTo>
                </a:path>
              </a:pathLst>
            </a:custGeom>
            <a:noFill/>
            <a:ln w="12000" cap="flat">
              <a:solidFill>
                <a:srgbClr val="FF7575"/>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与人工智能的关系</a:t>
              </a:r>
              <a:endParaRPr lang="en-US" altLang="zh-CN" sz="1100" kern="100">
                <a:latin typeface="等线"/>
                <a:ea typeface="等线"/>
                <a:cs typeface="Times New Roman"/>
                <a:sym typeface="Times New Roman"/>
              </a:endParaRPr>
            </a:p>
          </p:txBody>
        </p:sp>
        <p:sp>
          <p:nvSpPr>
            <p:cNvPr id="153" name="SubTopic">
              <a:extLst>
                <a:ext uri="{FF2B5EF4-FFF2-40B4-BE49-F238E27FC236}">
                  <a16:creationId xmlns:a16="http://schemas.microsoft.com/office/drawing/2014/main" id="{725893D9-5932-470D-9CC3-65A449D14C6B}"/>
                </a:ext>
              </a:extLst>
            </p:cNvPr>
            <p:cNvSpPr/>
            <p:nvPr/>
          </p:nvSpPr>
          <p:spPr>
            <a:xfrm>
              <a:off x="4121560" y="1918500"/>
              <a:ext cx="1638000" cy="154500"/>
            </a:xfrm>
            <a:custGeom>
              <a:avLst/>
              <a:gdLst>
                <a:gd name="rtl" fmla="*/ 34200 w 1638000"/>
                <a:gd name="rtt" fmla="*/ 11850 h 154500"/>
                <a:gd name="rtr" fmla="*/ 1605300 w 1638000"/>
                <a:gd name="rtb" fmla="*/ 131850 h 154500"/>
              </a:gdLst>
              <a:ahLst/>
              <a:cxnLst/>
              <a:rect l="rtl" t="rtt" r="rtr" b="rtb"/>
              <a:pathLst>
                <a:path w="1638000" h="154500" stroke="0">
                  <a:moveTo>
                    <a:pt x="0" y="0"/>
                  </a:moveTo>
                  <a:lnTo>
                    <a:pt x="1638000" y="0"/>
                  </a:lnTo>
                  <a:lnTo>
                    <a:pt x="1638000" y="154500"/>
                  </a:lnTo>
                  <a:lnTo>
                    <a:pt x="0" y="154500"/>
                  </a:lnTo>
                  <a:lnTo>
                    <a:pt x="0" y="0"/>
                  </a:lnTo>
                  <a:close/>
                </a:path>
                <a:path w="1638000" h="154500" fill="none">
                  <a:moveTo>
                    <a:pt x="0" y="154500"/>
                  </a:moveTo>
                  <a:lnTo>
                    <a:pt x="1638000" y="154500"/>
                  </a:lnTo>
                </a:path>
              </a:pathLst>
            </a:custGeom>
            <a:noFill/>
            <a:ln w="12000" cap="flat">
              <a:solidFill>
                <a:srgbClr val="FF7575"/>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规模性、高速性、多样性、价值稀疏性</a:t>
              </a:r>
              <a:endParaRPr lang="en-US" altLang="zh-CN" sz="1100" kern="100">
                <a:latin typeface="等线"/>
                <a:ea typeface="等线"/>
                <a:cs typeface="Times New Roman"/>
                <a:sym typeface="Times New Roman"/>
              </a:endParaRPr>
            </a:p>
          </p:txBody>
        </p:sp>
        <p:sp>
          <p:nvSpPr>
            <p:cNvPr id="154" name="SubTopic">
              <a:extLst>
                <a:ext uri="{FF2B5EF4-FFF2-40B4-BE49-F238E27FC236}">
                  <a16:creationId xmlns:a16="http://schemas.microsoft.com/office/drawing/2014/main" id="{0B88C14C-65DC-4927-B9C0-5B93EECFD910}"/>
                </a:ext>
              </a:extLst>
            </p:cNvPr>
            <p:cNvSpPr/>
            <p:nvPr/>
          </p:nvSpPr>
          <p:spPr>
            <a:xfrm>
              <a:off x="4391560" y="2103000"/>
              <a:ext cx="2808000" cy="154500"/>
            </a:xfrm>
            <a:custGeom>
              <a:avLst/>
              <a:gdLst>
                <a:gd name="rtl" fmla="*/ 34200 w 2808000"/>
                <a:gd name="rtt" fmla="*/ 11850 h 154500"/>
                <a:gd name="rtr" fmla="*/ 2775300 w 2808000"/>
                <a:gd name="rtb" fmla="*/ 131850 h 154500"/>
              </a:gdLst>
              <a:ahLst/>
              <a:cxnLst/>
              <a:rect l="rtl" t="rtt" r="rtr" b="rtb"/>
              <a:pathLst>
                <a:path w="2808000" h="154500" stroke="0">
                  <a:moveTo>
                    <a:pt x="0" y="0"/>
                  </a:moveTo>
                  <a:lnTo>
                    <a:pt x="2808000" y="0"/>
                  </a:lnTo>
                  <a:lnTo>
                    <a:pt x="2808000" y="154500"/>
                  </a:lnTo>
                  <a:lnTo>
                    <a:pt x="0" y="154500"/>
                  </a:lnTo>
                  <a:lnTo>
                    <a:pt x="0" y="0"/>
                  </a:lnTo>
                  <a:close/>
                </a:path>
                <a:path w="2808000" h="154500" fill="none">
                  <a:moveTo>
                    <a:pt x="0" y="154500"/>
                  </a:moveTo>
                  <a:lnTo>
                    <a:pt x="2808000" y="154500"/>
                  </a:lnTo>
                </a:path>
              </a:pathLst>
            </a:custGeom>
            <a:noFill/>
            <a:ln w="12000" cap="flat">
              <a:solidFill>
                <a:srgbClr val="FF7575"/>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相互促进，大数据要求AI不断提高计算能力，同时也在不断训练着AI</a:t>
              </a:r>
              <a:endParaRPr lang="en-US" altLang="zh-CN" sz="1100" kern="100">
                <a:latin typeface="等线"/>
                <a:ea typeface="等线"/>
                <a:cs typeface="Times New Roman"/>
                <a:sym typeface="Times New Roman"/>
              </a:endParaRPr>
            </a:p>
          </p:txBody>
        </p:sp>
        <p:sp>
          <p:nvSpPr>
            <p:cNvPr id="155" name="SubTopic">
              <a:extLst>
                <a:ext uri="{FF2B5EF4-FFF2-40B4-BE49-F238E27FC236}">
                  <a16:creationId xmlns:a16="http://schemas.microsoft.com/office/drawing/2014/main" id="{A927BB3C-0162-417B-83DC-B4B7FD77630B}"/>
                </a:ext>
              </a:extLst>
            </p:cNvPr>
            <p:cNvSpPr/>
            <p:nvPr/>
          </p:nvSpPr>
          <p:spPr>
            <a:xfrm>
              <a:off x="3401560" y="683250"/>
              <a:ext cx="468000" cy="154500"/>
            </a:xfrm>
            <a:custGeom>
              <a:avLst/>
              <a:gdLst>
                <a:gd name="rtl" fmla="*/ 34200 w 468000"/>
                <a:gd name="rtt" fmla="*/ 11850 h 154500"/>
                <a:gd name="rtr" fmla="*/ 435300 w 468000"/>
                <a:gd name="rtb" fmla="*/ 131850 h 154500"/>
              </a:gdLst>
              <a:ahLst/>
              <a:cxnLst/>
              <a:rect l="rtl" t="rtt" r="rtr" b="rtb"/>
              <a:pathLst>
                <a:path w="468000" h="154500" stroke="0">
                  <a:moveTo>
                    <a:pt x="0" y="0"/>
                  </a:moveTo>
                  <a:lnTo>
                    <a:pt x="468000" y="0"/>
                  </a:lnTo>
                  <a:lnTo>
                    <a:pt x="468000" y="154500"/>
                  </a:lnTo>
                  <a:lnTo>
                    <a:pt x="0" y="154500"/>
                  </a:lnTo>
                  <a:lnTo>
                    <a:pt x="0" y="0"/>
                  </a:lnTo>
                  <a:close/>
                </a:path>
                <a:path w="468000" h="154500" fill="none">
                  <a:moveTo>
                    <a:pt x="0" y="154500"/>
                  </a:moveTo>
                  <a:lnTo>
                    <a:pt x="468000" y="154500"/>
                  </a:lnTo>
                </a:path>
              </a:pathLst>
            </a:custGeom>
            <a:noFill/>
            <a:ln w="12000" cap="flat">
              <a:solidFill>
                <a:srgbClr val="FF7575"/>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机器学习</a:t>
              </a:r>
              <a:endParaRPr lang="en-US" altLang="zh-CN" sz="1100" kern="100">
                <a:latin typeface="等线"/>
                <a:ea typeface="等线"/>
                <a:cs typeface="Times New Roman"/>
                <a:sym typeface="Times New Roman"/>
              </a:endParaRPr>
            </a:p>
          </p:txBody>
        </p:sp>
        <p:sp>
          <p:nvSpPr>
            <p:cNvPr id="156" name="SubTopic">
              <a:extLst>
                <a:ext uri="{FF2B5EF4-FFF2-40B4-BE49-F238E27FC236}">
                  <a16:creationId xmlns:a16="http://schemas.microsoft.com/office/drawing/2014/main" id="{2C6CA01C-4AD6-4C62-8E4F-7FC0B72D182E}"/>
                </a:ext>
              </a:extLst>
            </p:cNvPr>
            <p:cNvSpPr/>
            <p:nvPr/>
          </p:nvSpPr>
          <p:spPr>
            <a:xfrm>
              <a:off x="3401560" y="1236750"/>
              <a:ext cx="468000" cy="154500"/>
            </a:xfrm>
            <a:custGeom>
              <a:avLst/>
              <a:gdLst>
                <a:gd name="rtl" fmla="*/ 34200 w 468000"/>
                <a:gd name="rtt" fmla="*/ 11850 h 154500"/>
                <a:gd name="rtr" fmla="*/ 435300 w 468000"/>
                <a:gd name="rtb" fmla="*/ 131850 h 154500"/>
              </a:gdLst>
              <a:ahLst/>
              <a:cxnLst/>
              <a:rect l="rtl" t="rtt" r="rtr" b="rtb"/>
              <a:pathLst>
                <a:path w="468000" h="154500" stroke="0">
                  <a:moveTo>
                    <a:pt x="0" y="0"/>
                  </a:moveTo>
                  <a:lnTo>
                    <a:pt x="468000" y="0"/>
                  </a:lnTo>
                  <a:lnTo>
                    <a:pt x="468000" y="154500"/>
                  </a:lnTo>
                  <a:lnTo>
                    <a:pt x="0" y="154500"/>
                  </a:lnTo>
                  <a:lnTo>
                    <a:pt x="0" y="0"/>
                  </a:lnTo>
                  <a:close/>
                </a:path>
                <a:path w="468000" h="154500" fill="none">
                  <a:moveTo>
                    <a:pt x="0" y="154500"/>
                  </a:moveTo>
                  <a:lnTo>
                    <a:pt x="468000" y="154500"/>
                  </a:lnTo>
                </a:path>
              </a:pathLst>
            </a:custGeom>
            <a:noFill/>
            <a:ln w="12000" cap="flat">
              <a:solidFill>
                <a:srgbClr val="FF7575"/>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深度学习</a:t>
              </a:r>
              <a:endParaRPr lang="en-US" altLang="zh-CN" sz="1100" kern="100">
                <a:latin typeface="等线"/>
                <a:ea typeface="等线"/>
                <a:cs typeface="Times New Roman"/>
                <a:sym typeface="Times New Roman"/>
              </a:endParaRPr>
            </a:p>
          </p:txBody>
        </p:sp>
        <p:sp>
          <p:nvSpPr>
            <p:cNvPr id="157" name="SubTopic">
              <a:extLst>
                <a:ext uri="{FF2B5EF4-FFF2-40B4-BE49-F238E27FC236}">
                  <a16:creationId xmlns:a16="http://schemas.microsoft.com/office/drawing/2014/main" id="{59141ADA-97EA-4795-B3EE-B474EB9367E8}"/>
                </a:ext>
              </a:extLst>
            </p:cNvPr>
            <p:cNvSpPr/>
            <p:nvPr/>
          </p:nvSpPr>
          <p:spPr>
            <a:xfrm>
              <a:off x="4031560" y="591000"/>
              <a:ext cx="3180000" cy="154500"/>
            </a:xfrm>
            <a:custGeom>
              <a:avLst/>
              <a:gdLst>
                <a:gd name="rtl" fmla="*/ 123800 w 3180000"/>
                <a:gd name="rtt" fmla="*/ 11850 h 154500"/>
                <a:gd name="rtr" fmla="*/ 3131700 w 3180000"/>
                <a:gd name="rtb" fmla="*/ 131850 h 154500"/>
              </a:gdLst>
              <a:ahLst/>
              <a:cxnLst/>
              <a:rect l="rtl" t="rtt" r="rtr" b="rtb"/>
              <a:pathLst>
                <a:path w="3180000" h="154500" stroke="0">
                  <a:moveTo>
                    <a:pt x="0" y="0"/>
                  </a:moveTo>
                  <a:lnTo>
                    <a:pt x="3180000" y="0"/>
                  </a:lnTo>
                  <a:lnTo>
                    <a:pt x="3180000" y="154500"/>
                  </a:lnTo>
                  <a:lnTo>
                    <a:pt x="0" y="154500"/>
                  </a:lnTo>
                  <a:lnTo>
                    <a:pt x="0" y="0"/>
                  </a:lnTo>
                  <a:close/>
                </a:path>
                <a:path w="3180000" h="154500" fill="none">
                  <a:moveTo>
                    <a:pt x="0" y="154500"/>
                  </a:moveTo>
                  <a:lnTo>
                    <a:pt x="3180000" y="154500"/>
                  </a:lnTo>
                </a:path>
              </a:pathLst>
            </a:custGeom>
            <a:noFill/>
            <a:ln w="12000" cap="flat">
              <a:solidFill>
                <a:srgbClr val="FF7575"/>
              </a:solidFill>
              <a:round/>
            </a:ln>
          </p:spPr>
          <p:txBody>
            <a:bodyPr wrap="square" lIns="0" tIns="0" rIns="0" bIns="0" rtlCol="0" anchor="ctr"/>
            <a:lstStyle/>
            <a:p>
              <a:pPr algn="l"/>
              <a:r>
                <a:rPr lang="en-US" altLang="zh-CN" sz="900" kern="100">
                  <a:solidFill>
                    <a:srgbClr val="454545"/>
                  </a:solidFill>
                  <a:latin typeface="微软雅黑"/>
                  <a:ea typeface="微软雅黑"/>
                  <a:cs typeface="微软雅黑"/>
                  <a:sym typeface="Times New Roman"/>
                </a:rPr>
                <a:t>让机器像人一样的学习和思考——从已知数据中获得规律，并对未知进行预测</a:t>
              </a:r>
              <a:endParaRPr lang="en-US" altLang="zh-CN" sz="1100" kern="100">
                <a:latin typeface="等线"/>
                <a:ea typeface="等线"/>
                <a:cs typeface="Times New Roman"/>
                <a:sym typeface="Times New Roman"/>
              </a:endParaRPr>
            </a:p>
          </p:txBody>
        </p:sp>
        <p:sp>
          <p:nvSpPr>
            <p:cNvPr id="158" name="SubTopic">
              <a:extLst>
                <a:ext uri="{FF2B5EF4-FFF2-40B4-BE49-F238E27FC236}">
                  <a16:creationId xmlns:a16="http://schemas.microsoft.com/office/drawing/2014/main" id="{7E70277D-F505-4244-BE93-47A8A7C9F87F}"/>
                </a:ext>
              </a:extLst>
            </p:cNvPr>
            <p:cNvSpPr/>
            <p:nvPr/>
          </p:nvSpPr>
          <p:spPr>
            <a:xfrm>
              <a:off x="4031560" y="775500"/>
              <a:ext cx="2088000" cy="154500"/>
            </a:xfrm>
            <a:custGeom>
              <a:avLst/>
              <a:gdLst>
                <a:gd name="rtl" fmla="*/ 34200 w 2088000"/>
                <a:gd name="rtt" fmla="*/ 11850 h 154500"/>
                <a:gd name="rtr" fmla="*/ 2055300 w 2088000"/>
                <a:gd name="rtb" fmla="*/ 131850 h 154500"/>
              </a:gdLst>
              <a:ahLst/>
              <a:cxnLst/>
              <a:rect l="rtl" t="rtt" r="rtr" b="rtb"/>
              <a:pathLst>
                <a:path w="2088000" h="154500" stroke="0">
                  <a:moveTo>
                    <a:pt x="0" y="0"/>
                  </a:moveTo>
                  <a:lnTo>
                    <a:pt x="2088000" y="0"/>
                  </a:lnTo>
                  <a:lnTo>
                    <a:pt x="2088000" y="154500"/>
                  </a:lnTo>
                  <a:lnTo>
                    <a:pt x="0" y="154500"/>
                  </a:lnTo>
                  <a:lnTo>
                    <a:pt x="0" y="0"/>
                  </a:lnTo>
                  <a:close/>
                </a:path>
                <a:path w="2088000" h="154500" fill="none">
                  <a:moveTo>
                    <a:pt x="0" y="154500"/>
                  </a:moveTo>
                  <a:lnTo>
                    <a:pt x="2088000" y="154500"/>
                  </a:lnTo>
                </a:path>
              </a:pathLst>
            </a:custGeom>
            <a:noFill/>
            <a:ln w="12000" cap="flat">
              <a:solidFill>
                <a:srgbClr val="FF7575"/>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学习方式分类：监督学习、无监督学习和强化学习</a:t>
              </a:r>
              <a:endParaRPr lang="en-US" altLang="zh-CN" sz="1100" kern="100">
                <a:latin typeface="等线"/>
                <a:ea typeface="等线"/>
                <a:cs typeface="Times New Roman"/>
                <a:sym typeface="Times New Roman"/>
              </a:endParaRPr>
            </a:p>
          </p:txBody>
        </p:sp>
        <p:sp>
          <p:nvSpPr>
            <p:cNvPr id="159" name="SubTopic">
              <a:extLst>
                <a:ext uri="{FF2B5EF4-FFF2-40B4-BE49-F238E27FC236}">
                  <a16:creationId xmlns:a16="http://schemas.microsoft.com/office/drawing/2014/main" id="{E87387B3-C3ED-40FE-8585-8E89DED3A720}"/>
                </a:ext>
              </a:extLst>
            </p:cNvPr>
            <p:cNvSpPr/>
            <p:nvPr/>
          </p:nvSpPr>
          <p:spPr>
            <a:xfrm>
              <a:off x="4031560" y="960000"/>
              <a:ext cx="2628000" cy="154500"/>
            </a:xfrm>
            <a:custGeom>
              <a:avLst/>
              <a:gdLst>
                <a:gd name="rtl" fmla="*/ 34200 w 2628000"/>
                <a:gd name="rtt" fmla="*/ 11850 h 154500"/>
                <a:gd name="rtr" fmla="*/ 2595300 w 2628000"/>
                <a:gd name="rtb" fmla="*/ 131850 h 154500"/>
              </a:gdLst>
              <a:ahLst/>
              <a:cxnLst/>
              <a:rect l="rtl" t="rtt" r="rtr" b="rtb"/>
              <a:pathLst>
                <a:path w="2628000" h="154500" stroke="0">
                  <a:moveTo>
                    <a:pt x="0" y="0"/>
                  </a:moveTo>
                  <a:lnTo>
                    <a:pt x="2628000" y="0"/>
                  </a:lnTo>
                  <a:lnTo>
                    <a:pt x="2628000" y="154500"/>
                  </a:lnTo>
                  <a:lnTo>
                    <a:pt x="0" y="154500"/>
                  </a:lnTo>
                  <a:lnTo>
                    <a:pt x="0" y="0"/>
                  </a:lnTo>
                  <a:close/>
                </a:path>
                <a:path w="2628000" h="154500" fill="none">
                  <a:moveTo>
                    <a:pt x="0" y="154500"/>
                  </a:moveTo>
                  <a:lnTo>
                    <a:pt x="2628000" y="154500"/>
                  </a:lnTo>
                </a:path>
              </a:pathLst>
            </a:custGeom>
            <a:noFill/>
            <a:ln w="12000" cap="flat">
              <a:solidFill>
                <a:srgbClr val="FF7575"/>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让算法自动从数据中获取特征，而不是像机器学习人为提取特征</a:t>
              </a:r>
              <a:endParaRPr lang="en-US" altLang="zh-CN" sz="1100" kern="100">
                <a:latin typeface="等线"/>
                <a:ea typeface="等线"/>
                <a:cs typeface="Times New Roman"/>
                <a:sym typeface="Times New Roman"/>
              </a:endParaRPr>
            </a:p>
          </p:txBody>
        </p:sp>
        <p:sp>
          <p:nvSpPr>
            <p:cNvPr id="160" name="SubTopic">
              <a:extLst>
                <a:ext uri="{FF2B5EF4-FFF2-40B4-BE49-F238E27FC236}">
                  <a16:creationId xmlns:a16="http://schemas.microsoft.com/office/drawing/2014/main" id="{EEE288BE-B912-48C4-87CE-382A2F12DFA5}"/>
                </a:ext>
              </a:extLst>
            </p:cNvPr>
            <p:cNvSpPr/>
            <p:nvPr/>
          </p:nvSpPr>
          <p:spPr>
            <a:xfrm>
              <a:off x="4031560" y="1329000"/>
              <a:ext cx="648000" cy="154500"/>
            </a:xfrm>
            <a:custGeom>
              <a:avLst/>
              <a:gdLst>
                <a:gd name="rtl" fmla="*/ 34200 w 648000"/>
                <a:gd name="rtt" fmla="*/ 11850 h 154500"/>
                <a:gd name="rtr" fmla="*/ 615300 w 648000"/>
                <a:gd name="rtb" fmla="*/ 131850 h 154500"/>
              </a:gdLst>
              <a:ahLst/>
              <a:cxnLst/>
              <a:rect l="rtl" t="rtt" r="rtr" b="rtb"/>
              <a:pathLst>
                <a:path w="648000" h="154500" stroke="0">
                  <a:moveTo>
                    <a:pt x="0" y="0"/>
                  </a:moveTo>
                  <a:lnTo>
                    <a:pt x="648000" y="0"/>
                  </a:lnTo>
                  <a:lnTo>
                    <a:pt x="648000" y="154500"/>
                  </a:lnTo>
                  <a:lnTo>
                    <a:pt x="0" y="154500"/>
                  </a:lnTo>
                  <a:lnTo>
                    <a:pt x="0" y="0"/>
                  </a:lnTo>
                  <a:close/>
                </a:path>
                <a:path w="648000" h="154500" fill="none">
                  <a:moveTo>
                    <a:pt x="0" y="154500"/>
                  </a:moveTo>
                  <a:lnTo>
                    <a:pt x="648000" y="154500"/>
                  </a:lnTo>
                </a:path>
              </a:pathLst>
            </a:custGeom>
            <a:noFill/>
            <a:ln w="12000" cap="flat">
              <a:solidFill>
                <a:srgbClr val="FF7575"/>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主要应用方向</a:t>
              </a:r>
              <a:endParaRPr lang="en-US" altLang="zh-CN" sz="1100" kern="100">
                <a:latin typeface="等线"/>
                <a:ea typeface="等线"/>
                <a:cs typeface="Times New Roman"/>
                <a:sym typeface="Times New Roman"/>
              </a:endParaRPr>
            </a:p>
          </p:txBody>
        </p:sp>
        <p:sp>
          <p:nvSpPr>
            <p:cNvPr id="161" name="SubTopic">
              <a:extLst>
                <a:ext uri="{FF2B5EF4-FFF2-40B4-BE49-F238E27FC236}">
                  <a16:creationId xmlns:a16="http://schemas.microsoft.com/office/drawing/2014/main" id="{A93287CE-5540-4B21-939B-E2376CE6DBC5}"/>
                </a:ext>
              </a:extLst>
            </p:cNvPr>
            <p:cNvSpPr/>
            <p:nvPr/>
          </p:nvSpPr>
          <p:spPr>
            <a:xfrm>
              <a:off x="4841560" y="1144500"/>
              <a:ext cx="2268000" cy="154500"/>
            </a:xfrm>
            <a:custGeom>
              <a:avLst/>
              <a:gdLst>
                <a:gd name="rtl" fmla="*/ 34200 w 2268000"/>
                <a:gd name="rtt" fmla="*/ 11850 h 154500"/>
                <a:gd name="rtr" fmla="*/ 2235300 w 2268000"/>
                <a:gd name="rtb" fmla="*/ 131850 h 154500"/>
              </a:gdLst>
              <a:ahLst/>
              <a:cxnLst/>
              <a:rect l="rtl" t="rtt" r="rtr" b="rtb"/>
              <a:pathLst>
                <a:path w="2268000" h="154500" stroke="0">
                  <a:moveTo>
                    <a:pt x="0" y="0"/>
                  </a:moveTo>
                  <a:lnTo>
                    <a:pt x="2268000" y="0"/>
                  </a:lnTo>
                  <a:lnTo>
                    <a:pt x="2268000" y="154500"/>
                  </a:lnTo>
                  <a:lnTo>
                    <a:pt x="0" y="154500"/>
                  </a:lnTo>
                  <a:lnTo>
                    <a:pt x="0" y="0"/>
                  </a:lnTo>
                  <a:close/>
                </a:path>
                <a:path w="2268000" h="154500" fill="none">
                  <a:moveTo>
                    <a:pt x="0" y="154500"/>
                  </a:moveTo>
                  <a:lnTo>
                    <a:pt x="2268000" y="154500"/>
                  </a:lnTo>
                </a:path>
              </a:pathLst>
            </a:custGeom>
            <a:noFill/>
            <a:ln w="12000" cap="flat">
              <a:solidFill>
                <a:srgbClr val="FF7575"/>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图像识别：图像分类、物体检测、图像分割、图像回归</a:t>
              </a:r>
              <a:endParaRPr lang="en-US" altLang="zh-CN" sz="1100" kern="100">
                <a:latin typeface="等线"/>
                <a:ea typeface="等线"/>
                <a:cs typeface="Times New Roman"/>
                <a:sym typeface="Times New Roman"/>
              </a:endParaRPr>
            </a:p>
          </p:txBody>
        </p:sp>
        <p:sp>
          <p:nvSpPr>
            <p:cNvPr id="162" name="SubTopic">
              <a:extLst>
                <a:ext uri="{FF2B5EF4-FFF2-40B4-BE49-F238E27FC236}">
                  <a16:creationId xmlns:a16="http://schemas.microsoft.com/office/drawing/2014/main" id="{F91BF7FD-AF4D-40E5-BFC4-2101D0B234A7}"/>
                </a:ext>
              </a:extLst>
            </p:cNvPr>
            <p:cNvSpPr/>
            <p:nvPr/>
          </p:nvSpPr>
          <p:spPr>
            <a:xfrm>
              <a:off x="4841560" y="1329000"/>
              <a:ext cx="1818000" cy="154500"/>
            </a:xfrm>
            <a:custGeom>
              <a:avLst/>
              <a:gdLst>
                <a:gd name="rtl" fmla="*/ 34200 w 1818000"/>
                <a:gd name="rtt" fmla="*/ 11850 h 154500"/>
                <a:gd name="rtr" fmla="*/ 1785300 w 1818000"/>
                <a:gd name="rtb" fmla="*/ 131850 h 154500"/>
              </a:gdLst>
              <a:ahLst/>
              <a:cxnLst/>
              <a:rect l="rtl" t="rtt" r="rtr" b="rtb"/>
              <a:pathLst>
                <a:path w="1818000" h="154500" stroke="0">
                  <a:moveTo>
                    <a:pt x="0" y="0"/>
                  </a:moveTo>
                  <a:lnTo>
                    <a:pt x="1818000" y="0"/>
                  </a:lnTo>
                  <a:lnTo>
                    <a:pt x="1818000" y="154500"/>
                  </a:lnTo>
                  <a:lnTo>
                    <a:pt x="0" y="154500"/>
                  </a:lnTo>
                  <a:lnTo>
                    <a:pt x="0" y="0"/>
                  </a:lnTo>
                  <a:close/>
                </a:path>
                <a:path w="1818000" h="154500" fill="none">
                  <a:moveTo>
                    <a:pt x="0" y="154500"/>
                  </a:moveTo>
                  <a:lnTo>
                    <a:pt x="1818000" y="154500"/>
                  </a:lnTo>
                </a:path>
              </a:pathLst>
            </a:custGeom>
            <a:noFill/>
            <a:ln w="12000" cap="flat">
              <a:solidFill>
                <a:srgbClr val="FF7575"/>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语音识别：语音识别、声纹识别、语音合成</a:t>
              </a:r>
              <a:endParaRPr lang="en-US" altLang="zh-CN" sz="1100" kern="100">
                <a:latin typeface="等线"/>
                <a:ea typeface="等线"/>
                <a:cs typeface="Times New Roman"/>
                <a:sym typeface="Times New Roman"/>
              </a:endParaRPr>
            </a:p>
          </p:txBody>
        </p:sp>
        <p:sp>
          <p:nvSpPr>
            <p:cNvPr id="163" name="SubTopic">
              <a:extLst>
                <a:ext uri="{FF2B5EF4-FFF2-40B4-BE49-F238E27FC236}">
                  <a16:creationId xmlns:a16="http://schemas.microsoft.com/office/drawing/2014/main" id="{C29E36A1-305D-4F27-81D6-10ED9CD2D820}"/>
                </a:ext>
              </a:extLst>
            </p:cNvPr>
            <p:cNvSpPr/>
            <p:nvPr/>
          </p:nvSpPr>
          <p:spPr>
            <a:xfrm>
              <a:off x="4841560" y="1513500"/>
              <a:ext cx="2358000" cy="154500"/>
            </a:xfrm>
            <a:custGeom>
              <a:avLst/>
              <a:gdLst>
                <a:gd name="rtl" fmla="*/ 34200 w 2358000"/>
                <a:gd name="rtt" fmla="*/ 11850 h 154500"/>
                <a:gd name="rtr" fmla="*/ 2325300 w 2358000"/>
                <a:gd name="rtb" fmla="*/ 131850 h 154500"/>
              </a:gdLst>
              <a:ahLst/>
              <a:cxnLst/>
              <a:rect l="rtl" t="rtt" r="rtr" b="rtb"/>
              <a:pathLst>
                <a:path w="2358000" h="154500" stroke="0">
                  <a:moveTo>
                    <a:pt x="0" y="0"/>
                  </a:moveTo>
                  <a:lnTo>
                    <a:pt x="2358000" y="0"/>
                  </a:lnTo>
                  <a:lnTo>
                    <a:pt x="2358000" y="154500"/>
                  </a:lnTo>
                  <a:lnTo>
                    <a:pt x="0" y="154500"/>
                  </a:lnTo>
                  <a:lnTo>
                    <a:pt x="0" y="0"/>
                  </a:lnTo>
                  <a:close/>
                </a:path>
                <a:path w="2358000" h="154500" fill="none">
                  <a:moveTo>
                    <a:pt x="0" y="154500"/>
                  </a:moveTo>
                  <a:lnTo>
                    <a:pt x="2358000" y="154500"/>
                  </a:lnTo>
                </a:path>
              </a:pathLst>
            </a:custGeom>
            <a:noFill/>
            <a:ln w="12000" cap="flat">
              <a:solidFill>
                <a:srgbClr val="FF7575"/>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自然语言处理：情感分析、神经机器翻译、自然语言推理</a:t>
              </a:r>
              <a:endParaRPr lang="en-US" altLang="zh-CN" sz="1100" kern="100">
                <a:latin typeface="等线"/>
                <a:ea typeface="等线"/>
                <a:cs typeface="Times New Roman"/>
                <a:sym typeface="Times New Roman"/>
              </a:endParaRPr>
            </a:p>
          </p:txBody>
        </p:sp>
        <p:sp>
          <p:nvSpPr>
            <p:cNvPr id="164" name="SubTopic">
              <a:extLst>
                <a:ext uri="{FF2B5EF4-FFF2-40B4-BE49-F238E27FC236}">
                  <a16:creationId xmlns:a16="http://schemas.microsoft.com/office/drawing/2014/main" id="{FB0BAAB1-2874-426C-AC92-775BCE2EE0B4}"/>
                </a:ext>
              </a:extLst>
            </p:cNvPr>
            <p:cNvSpPr/>
            <p:nvPr/>
          </p:nvSpPr>
          <p:spPr>
            <a:xfrm>
              <a:off x="3239560" y="3597000"/>
              <a:ext cx="648000" cy="154500"/>
            </a:xfrm>
            <a:custGeom>
              <a:avLst/>
              <a:gdLst>
                <a:gd name="rtl" fmla="*/ 34200 w 648000"/>
                <a:gd name="rtt" fmla="*/ 11850 h 154500"/>
                <a:gd name="rtr" fmla="*/ 615300 w 648000"/>
                <a:gd name="rtb" fmla="*/ 131850 h 154500"/>
              </a:gdLst>
              <a:ahLst/>
              <a:cxnLst/>
              <a:rect l="rtl" t="rtt" r="rtr" b="rtb"/>
              <a:pathLst>
                <a:path w="648000" h="154500" stroke="0">
                  <a:moveTo>
                    <a:pt x="0" y="0"/>
                  </a:moveTo>
                  <a:lnTo>
                    <a:pt x="648000" y="0"/>
                  </a:lnTo>
                  <a:lnTo>
                    <a:pt x="648000" y="154500"/>
                  </a:lnTo>
                  <a:lnTo>
                    <a:pt x="0" y="154500"/>
                  </a:lnTo>
                  <a:lnTo>
                    <a:pt x="0" y="0"/>
                  </a:lnTo>
                  <a:close/>
                </a:path>
                <a:path w="648000" h="154500" fill="none">
                  <a:moveTo>
                    <a:pt x="0" y="154500"/>
                  </a:moveTo>
                  <a:lnTo>
                    <a:pt x="648000" y="154500"/>
                  </a:lnTo>
                </a:path>
              </a:pathLst>
            </a:custGeom>
            <a:noFill/>
            <a:ln w="12000" cap="flat">
              <a:solidFill>
                <a:srgbClr val="5FB7F1"/>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典型应用场景</a:t>
              </a:r>
              <a:endParaRPr lang="en-US" altLang="zh-CN" sz="1100" kern="100">
                <a:latin typeface="等线"/>
                <a:ea typeface="等线"/>
                <a:cs typeface="Times New Roman"/>
                <a:sym typeface="Times New Roman"/>
              </a:endParaRPr>
            </a:p>
          </p:txBody>
        </p:sp>
        <p:sp>
          <p:nvSpPr>
            <p:cNvPr id="165" name="SubTopic">
              <a:extLst>
                <a:ext uri="{FF2B5EF4-FFF2-40B4-BE49-F238E27FC236}">
                  <a16:creationId xmlns:a16="http://schemas.microsoft.com/office/drawing/2014/main" id="{87199886-684A-49B8-AE02-3DFE9A5DE885}"/>
                </a:ext>
              </a:extLst>
            </p:cNvPr>
            <p:cNvSpPr/>
            <p:nvPr/>
          </p:nvSpPr>
          <p:spPr>
            <a:xfrm>
              <a:off x="4049560" y="3597000"/>
              <a:ext cx="2826000" cy="154500"/>
            </a:xfrm>
            <a:custGeom>
              <a:avLst/>
              <a:gdLst>
                <a:gd name="rtl" fmla="*/ 34200 w 2826000"/>
                <a:gd name="rtt" fmla="*/ 11850 h 154500"/>
                <a:gd name="rtr" fmla="*/ 2793300 w 2826000"/>
                <a:gd name="rtb" fmla="*/ 131850 h 154500"/>
              </a:gdLst>
              <a:ahLst/>
              <a:cxnLst/>
              <a:rect l="rtl" t="rtt" r="rtr" b="rtb"/>
              <a:pathLst>
                <a:path w="2826000" h="154500" stroke="0">
                  <a:moveTo>
                    <a:pt x="0" y="0"/>
                  </a:moveTo>
                  <a:lnTo>
                    <a:pt x="2826000" y="0"/>
                  </a:lnTo>
                  <a:lnTo>
                    <a:pt x="2826000" y="154500"/>
                  </a:lnTo>
                  <a:lnTo>
                    <a:pt x="0" y="154500"/>
                  </a:lnTo>
                  <a:lnTo>
                    <a:pt x="0" y="0"/>
                  </a:lnTo>
                  <a:close/>
                </a:path>
                <a:path w="2826000" h="154500" fill="none">
                  <a:moveTo>
                    <a:pt x="0" y="154500"/>
                  </a:moveTo>
                  <a:lnTo>
                    <a:pt x="2826000" y="154500"/>
                  </a:lnTo>
                </a:path>
              </a:pathLst>
            </a:custGeom>
            <a:noFill/>
            <a:ln w="12000" cap="flat">
              <a:solidFill>
                <a:srgbClr val="5FB7F1"/>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在线视频、4K/8K业务、车联网、无人驾驶、远程医疗、智慧城市等 </a:t>
              </a:r>
              <a:endParaRPr lang="en-US" altLang="zh-CN" sz="1100" kern="100">
                <a:latin typeface="等线"/>
                <a:ea typeface="等线"/>
                <a:cs typeface="Times New Roman"/>
                <a:sym typeface="Times New Roman"/>
              </a:endParaRPr>
            </a:p>
          </p:txBody>
        </p:sp>
        <p:sp>
          <p:nvSpPr>
            <p:cNvPr id="166" name="SubTopic">
              <a:extLst>
                <a:ext uri="{FF2B5EF4-FFF2-40B4-BE49-F238E27FC236}">
                  <a16:creationId xmlns:a16="http://schemas.microsoft.com/office/drawing/2014/main" id="{2BA5312F-6481-493B-9F2A-ED978F33F14C}"/>
                </a:ext>
              </a:extLst>
            </p:cNvPr>
            <p:cNvSpPr/>
            <p:nvPr/>
          </p:nvSpPr>
          <p:spPr>
            <a:xfrm>
              <a:off x="4031560" y="1734000"/>
              <a:ext cx="2988000" cy="154500"/>
            </a:xfrm>
            <a:custGeom>
              <a:avLst/>
              <a:gdLst>
                <a:gd name="rtl" fmla="*/ 34200 w 2988000"/>
                <a:gd name="rtt" fmla="*/ 11850 h 154500"/>
                <a:gd name="rtr" fmla="*/ 2955300 w 2988000"/>
                <a:gd name="rtb" fmla="*/ 131850 h 154500"/>
              </a:gdLst>
              <a:ahLst/>
              <a:cxnLst/>
              <a:rect l="rtl" t="rtt" r="rtr" b="rtb"/>
              <a:pathLst>
                <a:path w="2988000" h="154500" stroke="0">
                  <a:moveTo>
                    <a:pt x="0" y="0"/>
                  </a:moveTo>
                  <a:lnTo>
                    <a:pt x="2988000" y="0"/>
                  </a:lnTo>
                  <a:lnTo>
                    <a:pt x="2988000" y="154500"/>
                  </a:lnTo>
                  <a:lnTo>
                    <a:pt x="0" y="154500"/>
                  </a:lnTo>
                  <a:lnTo>
                    <a:pt x="0" y="0"/>
                  </a:lnTo>
                  <a:close/>
                </a:path>
                <a:path w="2988000" h="154500" fill="none">
                  <a:moveTo>
                    <a:pt x="0" y="154500"/>
                  </a:moveTo>
                  <a:lnTo>
                    <a:pt x="2988000" y="154500"/>
                  </a:lnTo>
                </a:path>
              </a:pathLst>
            </a:custGeom>
            <a:noFill/>
            <a:ln w="12000" cap="flat">
              <a:solidFill>
                <a:srgbClr val="FF7575"/>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图像、声音等媒体数据；动作、姿态等行为数据；位置、天气等环境数据</a:t>
              </a:r>
              <a:endParaRPr lang="en-US" altLang="zh-CN" sz="1100" kern="100">
                <a:latin typeface="等线"/>
                <a:ea typeface="等线"/>
                <a:cs typeface="Times New Roman"/>
                <a:sym typeface="Times New Roman"/>
              </a:endParaRPr>
            </a:p>
          </p:txBody>
        </p:sp>
        <p:sp>
          <p:nvSpPr>
            <p:cNvPr id="167" name="SubTopic">
              <a:extLst>
                <a:ext uri="{FF2B5EF4-FFF2-40B4-BE49-F238E27FC236}">
                  <a16:creationId xmlns:a16="http://schemas.microsoft.com/office/drawing/2014/main" id="{BC58FC70-E737-41F5-8976-27C3B10869B8}"/>
                </a:ext>
              </a:extLst>
            </p:cNvPr>
            <p:cNvSpPr/>
            <p:nvPr/>
          </p:nvSpPr>
          <p:spPr>
            <a:xfrm>
              <a:off x="4763560" y="2674500"/>
              <a:ext cx="1998000" cy="154500"/>
            </a:xfrm>
            <a:custGeom>
              <a:avLst/>
              <a:gdLst>
                <a:gd name="rtl" fmla="*/ 34200 w 1998000"/>
                <a:gd name="rtt" fmla="*/ 11850 h 154500"/>
                <a:gd name="rtr" fmla="*/ 1965300 w 1998000"/>
                <a:gd name="rtb" fmla="*/ 131850 h 154500"/>
              </a:gdLst>
              <a:ahLst/>
              <a:cxnLst/>
              <a:rect l="rtl" t="rtt" r="rtr" b="rtb"/>
              <a:pathLst>
                <a:path w="1998000" h="154500" stroke="0">
                  <a:moveTo>
                    <a:pt x="0" y="0"/>
                  </a:moveTo>
                  <a:lnTo>
                    <a:pt x="1998000" y="0"/>
                  </a:lnTo>
                  <a:lnTo>
                    <a:pt x="1998000" y="154500"/>
                  </a:lnTo>
                  <a:lnTo>
                    <a:pt x="0" y="154500"/>
                  </a:lnTo>
                  <a:lnTo>
                    <a:pt x="0" y="0"/>
                  </a:lnTo>
                  <a:close/>
                </a:path>
                <a:path w="1998000" h="154500" fill="none">
                  <a:moveTo>
                    <a:pt x="0" y="154500"/>
                  </a:moveTo>
                  <a:lnTo>
                    <a:pt x="1998000" y="154500"/>
                  </a:lnTo>
                </a:path>
              </a:pathLst>
            </a:custGeom>
            <a:noFill/>
            <a:ln w="12000" cap="flat">
              <a:solidFill>
                <a:srgbClr val="5FB7F1"/>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实现物体与物体、环境与状态信息之间实时共享</a:t>
              </a:r>
              <a:endParaRPr lang="en-US" altLang="zh-CN" sz="1100" kern="100">
                <a:latin typeface="等线"/>
                <a:ea typeface="等线"/>
                <a:cs typeface="Times New Roman"/>
                <a:sym typeface="Times New Roman"/>
              </a:endParaRPr>
            </a:p>
          </p:txBody>
        </p:sp>
        <p:sp>
          <p:nvSpPr>
            <p:cNvPr id="168" name="SubTopic">
              <a:extLst>
                <a:ext uri="{FF2B5EF4-FFF2-40B4-BE49-F238E27FC236}">
                  <a16:creationId xmlns:a16="http://schemas.microsoft.com/office/drawing/2014/main" id="{AED999B3-6215-4863-B657-40E399CF69B1}"/>
                </a:ext>
              </a:extLst>
            </p:cNvPr>
            <p:cNvSpPr/>
            <p:nvPr/>
          </p:nvSpPr>
          <p:spPr>
            <a:xfrm>
              <a:off x="4697560" y="2859000"/>
              <a:ext cx="2562000" cy="154500"/>
            </a:xfrm>
            <a:custGeom>
              <a:avLst/>
              <a:gdLst>
                <a:gd name="rtl" fmla="*/ 34200 w 2562000"/>
                <a:gd name="rtt" fmla="*/ 11850 h 154500"/>
                <a:gd name="rtr" fmla="*/ 2529300 w 2562000"/>
                <a:gd name="rtb" fmla="*/ 131850 h 154500"/>
              </a:gdLst>
              <a:ahLst/>
              <a:cxnLst/>
              <a:rect l="rtl" t="rtt" r="rtr" b="rtb"/>
              <a:pathLst>
                <a:path w="2562000" h="154500" stroke="0">
                  <a:moveTo>
                    <a:pt x="0" y="0"/>
                  </a:moveTo>
                  <a:lnTo>
                    <a:pt x="2562000" y="0"/>
                  </a:lnTo>
                  <a:lnTo>
                    <a:pt x="2562000" y="154500"/>
                  </a:lnTo>
                  <a:lnTo>
                    <a:pt x="0" y="154500"/>
                  </a:lnTo>
                  <a:lnTo>
                    <a:pt x="0" y="0"/>
                  </a:lnTo>
                  <a:close/>
                </a:path>
                <a:path w="2562000" h="154500" fill="none">
                  <a:moveTo>
                    <a:pt x="0" y="154500"/>
                  </a:moveTo>
                  <a:lnTo>
                    <a:pt x="2562000" y="154500"/>
                  </a:lnTo>
                </a:path>
              </a:pathLst>
            </a:custGeom>
            <a:noFill/>
            <a:ln w="12000" cap="flat">
              <a:solidFill>
                <a:srgbClr val="5FB7F1"/>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AI+IoT，人工智能技术与物联网在实际行业应用中的落地融合</a:t>
              </a:r>
              <a:endParaRPr lang="en-US" altLang="zh-CN" sz="1100" kern="100">
                <a:latin typeface="等线"/>
                <a:ea typeface="等线"/>
                <a:cs typeface="Times New Roman"/>
                <a:sym typeface="Times New Roman"/>
              </a:endParaRPr>
            </a:p>
          </p:txBody>
        </p:sp>
        <p:sp>
          <p:nvSpPr>
            <p:cNvPr id="169" name="SubTopic">
              <a:extLst>
                <a:ext uri="{FF2B5EF4-FFF2-40B4-BE49-F238E27FC236}">
                  <a16:creationId xmlns:a16="http://schemas.microsoft.com/office/drawing/2014/main" id="{E6741B3A-ADCC-4B72-8C56-0F40269B6CB1}"/>
                </a:ext>
              </a:extLst>
            </p:cNvPr>
            <p:cNvSpPr/>
            <p:nvPr/>
          </p:nvSpPr>
          <p:spPr>
            <a:xfrm>
              <a:off x="3389560" y="3228000"/>
              <a:ext cx="828000" cy="154500"/>
            </a:xfrm>
            <a:custGeom>
              <a:avLst/>
              <a:gdLst>
                <a:gd name="rtl" fmla="*/ 34200 w 828000"/>
                <a:gd name="rtt" fmla="*/ 11850 h 154500"/>
                <a:gd name="rtr" fmla="*/ 795300 w 828000"/>
                <a:gd name="rtb" fmla="*/ 131850 h 154500"/>
              </a:gdLst>
              <a:ahLst/>
              <a:cxnLst/>
              <a:rect l="rtl" t="rtt" r="rtr" b="rtb"/>
              <a:pathLst>
                <a:path w="828000" h="154500" stroke="0">
                  <a:moveTo>
                    <a:pt x="0" y="0"/>
                  </a:moveTo>
                  <a:lnTo>
                    <a:pt x="828000" y="0"/>
                  </a:lnTo>
                  <a:lnTo>
                    <a:pt x="828000" y="154500"/>
                  </a:lnTo>
                  <a:lnTo>
                    <a:pt x="0" y="154500"/>
                  </a:lnTo>
                  <a:lnTo>
                    <a:pt x="0" y="0"/>
                  </a:lnTo>
                  <a:close/>
                </a:path>
                <a:path w="828000" h="154500" fill="none">
                  <a:moveTo>
                    <a:pt x="0" y="154500"/>
                  </a:moveTo>
                  <a:lnTo>
                    <a:pt x="828000" y="154500"/>
                  </a:lnTo>
                </a:path>
              </a:pathLst>
            </a:custGeom>
            <a:noFill/>
            <a:ln w="12000" cap="flat">
              <a:solidFill>
                <a:srgbClr val="5FB7F1"/>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与人工智能的关系</a:t>
              </a:r>
              <a:endParaRPr lang="en-US" altLang="zh-CN" sz="1100" kern="100">
                <a:latin typeface="等线"/>
                <a:ea typeface="等线"/>
                <a:cs typeface="Times New Roman"/>
                <a:sym typeface="Times New Roman"/>
              </a:endParaRPr>
            </a:p>
          </p:txBody>
        </p:sp>
        <p:sp>
          <p:nvSpPr>
            <p:cNvPr id="170" name="SubTopic">
              <a:extLst>
                <a:ext uri="{FF2B5EF4-FFF2-40B4-BE49-F238E27FC236}">
                  <a16:creationId xmlns:a16="http://schemas.microsoft.com/office/drawing/2014/main" id="{9A6BDAB6-025D-451C-A646-C0C2A12A8B90}"/>
                </a:ext>
              </a:extLst>
            </p:cNvPr>
            <p:cNvSpPr/>
            <p:nvPr/>
          </p:nvSpPr>
          <p:spPr>
            <a:xfrm>
              <a:off x="4379560" y="3228000"/>
              <a:ext cx="2988000" cy="154500"/>
            </a:xfrm>
            <a:custGeom>
              <a:avLst/>
              <a:gdLst>
                <a:gd name="rtl" fmla="*/ 34200 w 2988000"/>
                <a:gd name="rtt" fmla="*/ 11850 h 154500"/>
                <a:gd name="rtr" fmla="*/ 2955300 w 2988000"/>
                <a:gd name="rtb" fmla="*/ 131850 h 154500"/>
              </a:gdLst>
              <a:ahLst/>
              <a:cxnLst/>
              <a:rect l="rtl" t="rtt" r="rtr" b="rtb"/>
              <a:pathLst>
                <a:path w="2988000" h="154500" stroke="0">
                  <a:moveTo>
                    <a:pt x="0" y="0"/>
                  </a:moveTo>
                  <a:lnTo>
                    <a:pt x="2988000" y="0"/>
                  </a:lnTo>
                  <a:lnTo>
                    <a:pt x="2988000" y="154500"/>
                  </a:lnTo>
                  <a:lnTo>
                    <a:pt x="0" y="154500"/>
                  </a:lnTo>
                  <a:lnTo>
                    <a:pt x="0" y="0"/>
                  </a:lnTo>
                  <a:close/>
                </a:path>
                <a:path w="2988000" h="154500" fill="none">
                  <a:moveTo>
                    <a:pt x="0" y="154500"/>
                  </a:moveTo>
                  <a:lnTo>
                    <a:pt x="2988000" y="154500"/>
                  </a:lnTo>
                </a:path>
              </a:pathLst>
            </a:custGeom>
            <a:noFill/>
            <a:ln w="12000" cap="flat">
              <a:solidFill>
                <a:srgbClr val="5FB7F1"/>
              </a:solidFill>
              <a:round/>
            </a:ln>
          </p:spPr>
          <p:txBody>
            <a:bodyPr wrap="square" lIns="0" tIns="0" rIns="0" bIns="0" rtlCol="0" anchor="ctr"/>
            <a:lstStyle/>
            <a:p>
              <a:pPr algn="ctr"/>
              <a:r>
                <a:rPr lang="en-US" altLang="zh-CN" sz="900" kern="100">
                  <a:solidFill>
                    <a:srgbClr val="454545"/>
                  </a:solidFill>
                  <a:latin typeface="微软雅黑"/>
                  <a:ea typeface="微软雅黑"/>
                  <a:cs typeface="微软雅黑"/>
                  <a:sym typeface="Times New Roman"/>
                </a:rPr>
                <a:t>人工智能的基础计算平台，人工智能的能力集成到千万应用中的便捷途径</a:t>
              </a:r>
              <a:endParaRPr lang="en-US" altLang="zh-CN" sz="1100" kern="100">
                <a:latin typeface="等线"/>
                <a:ea typeface="等线"/>
                <a:cs typeface="Times New Roman"/>
                <a:sym typeface="Times New Roman"/>
              </a:endParaRPr>
            </a:p>
          </p:txBody>
        </p:sp>
        <p:sp>
          <p:nvSpPr>
            <p:cNvPr id="171" name="SubTopic">
              <a:extLst>
                <a:ext uri="{FF2B5EF4-FFF2-40B4-BE49-F238E27FC236}">
                  <a16:creationId xmlns:a16="http://schemas.microsoft.com/office/drawing/2014/main" id="{2DE45FEC-6D0F-4311-8FCC-2A1258723BF2}"/>
                </a:ext>
              </a:extLst>
            </p:cNvPr>
            <p:cNvSpPr/>
            <p:nvPr/>
          </p:nvSpPr>
          <p:spPr>
            <a:xfrm>
              <a:off x="3869560" y="3412500"/>
              <a:ext cx="3258000" cy="154500"/>
            </a:xfrm>
            <a:custGeom>
              <a:avLst/>
              <a:gdLst>
                <a:gd name="rtl" fmla="*/ 123800 w 3258000"/>
                <a:gd name="rtt" fmla="*/ 11850 h 154500"/>
                <a:gd name="rtr" fmla="*/ 3209700 w 3258000"/>
                <a:gd name="rtb" fmla="*/ 131850 h 154500"/>
              </a:gdLst>
              <a:ahLst/>
              <a:cxnLst/>
              <a:rect l="rtl" t="rtt" r="rtr" b="rtb"/>
              <a:pathLst>
                <a:path w="3258000" h="154500" stroke="0">
                  <a:moveTo>
                    <a:pt x="0" y="0"/>
                  </a:moveTo>
                  <a:lnTo>
                    <a:pt x="3258000" y="0"/>
                  </a:lnTo>
                  <a:lnTo>
                    <a:pt x="3258000" y="154500"/>
                  </a:lnTo>
                  <a:lnTo>
                    <a:pt x="0" y="154500"/>
                  </a:lnTo>
                  <a:lnTo>
                    <a:pt x="0" y="0"/>
                  </a:lnTo>
                  <a:close/>
                </a:path>
                <a:path w="3258000" h="154500" fill="none">
                  <a:moveTo>
                    <a:pt x="0" y="154500"/>
                  </a:moveTo>
                  <a:lnTo>
                    <a:pt x="3258000" y="154500"/>
                  </a:lnTo>
                </a:path>
              </a:pathLst>
            </a:custGeom>
            <a:noFill/>
            <a:ln w="12000" cap="flat">
              <a:solidFill>
                <a:srgbClr val="5FB7F1"/>
              </a:solidFill>
              <a:round/>
            </a:ln>
          </p:spPr>
          <p:txBody>
            <a:bodyPr wrap="square" lIns="0" tIns="0" rIns="0" bIns="0" rtlCol="0" anchor="ctr"/>
            <a:lstStyle/>
            <a:p>
              <a:pPr algn="l"/>
              <a:r>
                <a:rPr lang="en-US" altLang="zh-CN" sz="900" kern="100">
                  <a:solidFill>
                    <a:srgbClr val="454545"/>
                  </a:solidFill>
                  <a:latin typeface="微软雅黑"/>
                  <a:ea typeface="微软雅黑"/>
                  <a:cs typeface="微软雅黑"/>
                  <a:sym typeface="Times New Roman"/>
                </a:rPr>
                <a:t>高数据速率、减少延迟、节省能源、降低成本、提高系统容量和大规模设备连接</a:t>
              </a:r>
              <a:endParaRPr lang="en-US" altLang="zh-CN" sz="1100" kern="100">
                <a:latin typeface="等线"/>
                <a:ea typeface="等线"/>
                <a:cs typeface="Times New Roman"/>
                <a:sym typeface="Times New Roman"/>
              </a:endParaRPr>
            </a:p>
          </p:txBody>
        </p:sp>
      </p:grpSp>
    </p:spTree>
    <p:extLst>
      <p:ext uri="{BB962C8B-B14F-4D97-AF65-F5344CB8AC3E}">
        <p14:creationId xmlns:p14="http://schemas.microsoft.com/office/powerpoint/2010/main" val="233817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3" y="1466163"/>
            <a:ext cx="3570288" cy="4800082"/>
          </a:xfrm>
        </p:spPr>
        <p:txBody>
          <a:bodyPr>
            <a:normAutofit/>
          </a:bodyPr>
          <a:lstStyle/>
          <a:p>
            <a:pPr marL="0" indent="0">
              <a:buNone/>
            </a:pPr>
            <a:r>
              <a:rPr lang="zh-CN" altLang="en-US" b="1" dirty="0">
                <a:solidFill>
                  <a:schemeClr val="bg1"/>
                </a:solidFill>
                <a:latin typeface="宋体" panose="02010600030101010101" pitchFamily="2" charset="-122"/>
                <a:ea typeface="宋体" panose="02010600030101010101" pitchFamily="2" charset="-122"/>
              </a:rPr>
              <a:t>人工智能的核心驱动力</a:t>
            </a:r>
            <a:endParaRPr lang="en-US" altLang="zh-CN" b="1" dirty="0">
              <a:solidFill>
                <a:schemeClr val="bg1"/>
              </a:solidFill>
              <a:latin typeface="宋体" panose="02010600030101010101" pitchFamily="2" charset="-122"/>
              <a:ea typeface="宋体" panose="02010600030101010101" pitchFamily="2" charset="-122"/>
            </a:endParaRPr>
          </a:p>
          <a:p>
            <a:r>
              <a:rPr lang="zh-CN" altLang="en-US" sz="2000" dirty="0">
                <a:solidFill>
                  <a:schemeClr val="bg1"/>
                </a:solidFill>
                <a:latin typeface="宋体" panose="02010600030101010101" pitchFamily="2" charset="-122"/>
                <a:ea typeface="宋体" panose="02010600030101010101" pitchFamily="2" charset="-122"/>
              </a:rPr>
              <a:t>人工智能的核心驱动力包括：大数据、算法、算力。</a:t>
            </a:r>
          </a:p>
          <a:p>
            <a:r>
              <a:rPr lang="zh-CN" altLang="en-US" sz="2000" dirty="0">
                <a:solidFill>
                  <a:schemeClr val="bg1"/>
                </a:solidFill>
                <a:latin typeface="宋体" panose="02010600030101010101" pitchFamily="2" charset="-122"/>
                <a:ea typeface="宋体" panose="02010600030101010101" pitchFamily="2" charset="-122"/>
              </a:rPr>
              <a:t>大数据可以比作人工智能的燃料，算法是发动机，算力则是支撑发动机高速运转的加速器。</a:t>
            </a:r>
          </a:p>
          <a:p>
            <a:r>
              <a:rPr lang="zh-CN" altLang="en-US" sz="2000" dirty="0">
                <a:solidFill>
                  <a:schemeClr val="bg1"/>
                </a:solidFill>
                <a:latin typeface="宋体" panose="02010600030101010101" pitchFamily="2" charset="-122"/>
                <a:ea typeface="宋体" panose="02010600030101010101" pitchFamily="2" charset="-122"/>
              </a:rPr>
              <a:t>三者相辅相成，数据量的上涨、运算力的提升和深度学习算法的出现才能极大地促进人工智能行业的发展。</a:t>
            </a: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相关知识</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6" name="图片 5">
            <a:extLst>
              <a:ext uri="{FF2B5EF4-FFF2-40B4-BE49-F238E27FC236}">
                <a16:creationId xmlns:a16="http://schemas.microsoft.com/office/drawing/2014/main" id="{83289A66-C916-45E6-BE0E-8A9E4EACCE95}"/>
              </a:ext>
            </a:extLst>
          </p:cNvPr>
          <p:cNvPicPr>
            <a:picLocks noChangeAspect="1"/>
          </p:cNvPicPr>
          <p:nvPr/>
        </p:nvPicPr>
        <p:blipFill>
          <a:blip r:embed="rId2">
            <a:extLst>
              <a:ext uri="{28A0092B-C50C-407E-A947-70E740481C1C}">
                <a14:useLocalDpi xmlns:a14="http://schemas.microsoft.com/office/drawing/2010/main" val="0"/>
              </a:ext>
            </a:extLst>
          </a:blip>
          <a:srcRect l="9722" t="23464" r="9894" b="10340"/>
          <a:stretch>
            <a:fillRect/>
          </a:stretch>
        </p:blipFill>
        <p:spPr>
          <a:xfrm>
            <a:off x="4882709" y="1846838"/>
            <a:ext cx="6541524" cy="3791962"/>
          </a:xfrm>
          <a:prstGeom prst="rect">
            <a:avLst/>
          </a:prstGeom>
          <a:ln>
            <a:noFill/>
          </a:ln>
        </p:spPr>
      </p:pic>
      <p:sp>
        <p:nvSpPr>
          <p:cNvPr id="2" name="矩形 1">
            <a:extLst>
              <a:ext uri="{FF2B5EF4-FFF2-40B4-BE49-F238E27FC236}">
                <a16:creationId xmlns:a16="http://schemas.microsoft.com/office/drawing/2014/main" id="{6DC6C644-D3BD-4D95-A763-DE6BED662447}"/>
              </a:ext>
            </a:extLst>
          </p:cNvPr>
          <p:cNvSpPr/>
          <p:nvPr/>
        </p:nvSpPr>
        <p:spPr>
          <a:xfrm>
            <a:off x="7253224" y="5826738"/>
            <a:ext cx="1800493" cy="369332"/>
          </a:xfrm>
          <a:prstGeom prst="rect">
            <a:avLst/>
          </a:prstGeom>
        </p:spPr>
        <p:txBody>
          <a:bodyPr wrap="none">
            <a:spAutoFit/>
          </a:bodyPr>
          <a:lstStyle/>
          <a:p>
            <a:pPr algn="just"/>
            <a:r>
              <a:rPr lang="zh-CN" altLang="en-US"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人工智能三要素</a:t>
            </a:r>
          </a:p>
        </p:txBody>
      </p:sp>
    </p:spTree>
    <p:extLst>
      <p:ext uri="{BB962C8B-B14F-4D97-AF65-F5344CB8AC3E}">
        <p14:creationId xmlns:p14="http://schemas.microsoft.com/office/powerpoint/2010/main" val="3124611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2" y="1651518"/>
            <a:ext cx="9615488" cy="4525347"/>
          </a:xfrm>
        </p:spPr>
        <p:txBody>
          <a:bodyPr>
            <a:normAutofit/>
          </a:bodyPr>
          <a:lstStyle/>
          <a:p>
            <a:pPr marL="360363" indent="-360363" algn="just">
              <a:lnSpc>
                <a:spcPct val="150000"/>
              </a:lnSpc>
              <a:buClr>
                <a:srgbClr val="0070C0"/>
              </a:buClr>
              <a:buFont typeface="Wingdings" panose="05000000000000000000" pitchFamily="2" charset="2"/>
              <a:buChar char="n"/>
            </a:pPr>
            <a:r>
              <a:rPr lang="zh-CN" altLang="en-US" b="1" dirty="0">
                <a:solidFill>
                  <a:schemeClr val="bg1"/>
                </a:solidFill>
                <a:latin typeface="宋体" panose="02010600030101010101" pitchFamily="2" charset="-122"/>
                <a:ea typeface="宋体" panose="02010600030101010101" pitchFamily="2" charset="-122"/>
              </a:rPr>
              <a:t>大数据</a:t>
            </a:r>
            <a:r>
              <a:rPr lang="en-US" altLang="zh-CN" dirty="0">
                <a:solidFill>
                  <a:schemeClr val="bg1"/>
                </a:solidFill>
                <a:latin typeface="宋体" panose="02010600030101010101" pitchFamily="2" charset="-122"/>
                <a:ea typeface="宋体" panose="02010600030101010101" pitchFamily="2" charset="-122"/>
              </a:rPr>
              <a:t>——</a:t>
            </a:r>
            <a:r>
              <a:rPr lang="zh-CN" altLang="en-US" dirty="0">
                <a:solidFill>
                  <a:schemeClr val="bg1"/>
                </a:solidFill>
                <a:latin typeface="宋体" panose="02010600030101010101" pitchFamily="2" charset="-122"/>
                <a:ea typeface="宋体" panose="02010600030101010101" pitchFamily="2" charset="-122"/>
              </a:rPr>
              <a:t>这是让计算机获得智能的钥匙，具有三大特征：体量大、多维度、全面性；</a:t>
            </a:r>
          </a:p>
          <a:p>
            <a:pPr marL="360363" indent="-360363" algn="just">
              <a:lnSpc>
                <a:spcPct val="150000"/>
              </a:lnSpc>
              <a:buClr>
                <a:srgbClr val="0070C0"/>
              </a:buClr>
              <a:buFont typeface="Wingdings" panose="05000000000000000000" pitchFamily="2" charset="2"/>
              <a:buChar char="n"/>
            </a:pPr>
            <a:r>
              <a:rPr lang="zh-CN" altLang="en-US" b="1" dirty="0">
                <a:solidFill>
                  <a:schemeClr val="bg1"/>
                </a:solidFill>
                <a:latin typeface="宋体" panose="02010600030101010101" pitchFamily="2" charset="-122"/>
                <a:ea typeface="宋体" panose="02010600030101010101" pitchFamily="2" charset="-122"/>
              </a:rPr>
              <a:t>算法</a:t>
            </a:r>
            <a:r>
              <a:rPr lang="en-US" altLang="zh-CN" dirty="0">
                <a:solidFill>
                  <a:schemeClr val="bg1"/>
                </a:solidFill>
                <a:latin typeface="宋体" panose="02010600030101010101" pitchFamily="2" charset="-122"/>
                <a:ea typeface="宋体" panose="02010600030101010101" pitchFamily="2" charset="-122"/>
              </a:rPr>
              <a:t>——</a:t>
            </a:r>
            <a:r>
              <a:rPr lang="zh-CN" altLang="en-US" dirty="0">
                <a:solidFill>
                  <a:schemeClr val="bg1"/>
                </a:solidFill>
                <a:latin typeface="宋体" panose="02010600030101010101" pitchFamily="2" charset="-122"/>
                <a:ea typeface="宋体" panose="02010600030101010101" pitchFamily="2" charset="-122"/>
              </a:rPr>
              <a:t>如深度学习、机器学习等，就是让计算机通过大量的数据具备学习能力；</a:t>
            </a:r>
          </a:p>
          <a:p>
            <a:pPr marL="360363" indent="-360363" algn="just">
              <a:lnSpc>
                <a:spcPct val="150000"/>
              </a:lnSpc>
              <a:buClr>
                <a:srgbClr val="0070C0"/>
              </a:buClr>
              <a:buFont typeface="Wingdings" panose="05000000000000000000" pitchFamily="2" charset="2"/>
              <a:buChar char="n"/>
            </a:pPr>
            <a:r>
              <a:rPr lang="zh-CN" altLang="en-US" b="1" dirty="0">
                <a:solidFill>
                  <a:schemeClr val="bg1"/>
                </a:solidFill>
                <a:latin typeface="宋体" panose="02010600030101010101" pitchFamily="2" charset="-122"/>
                <a:ea typeface="宋体" panose="02010600030101010101" pitchFamily="2" charset="-122"/>
              </a:rPr>
              <a:t>算力</a:t>
            </a:r>
            <a:r>
              <a:rPr lang="en-US" altLang="zh-CN" dirty="0">
                <a:solidFill>
                  <a:schemeClr val="bg1"/>
                </a:solidFill>
                <a:latin typeface="宋体" panose="02010600030101010101" pitchFamily="2" charset="-122"/>
                <a:ea typeface="宋体" panose="02010600030101010101" pitchFamily="2" charset="-122"/>
              </a:rPr>
              <a:t>——</a:t>
            </a:r>
            <a:r>
              <a:rPr lang="zh-CN" altLang="en-US" dirty="0">
                <a:solidFill>
                  <a:schemeClr val="bg1"/>
                </a:solidFill>
                <a:latin typeface="宋体" panose="02010600030101010101" pitchFamily="2" charset="-122"/>
                <a:ea typeface="宋体" panose="02010600030101010101" pitchFamily="2" charset="-122"/>
              </a:rPr>
              <a:t>每个聪明的人工智能系统背后都有一套强大的硬件系统，用于计算处理大数据和执行先进算法的能力。</a:t>
            </a: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一、人工智能的核心驱动力</a:t>
            </a:r>
          </a:p>
        </p:txBody>
      </p:sp>
    </p:spTree>
    <p:extLst>
      <p:ext uri="{BB962C8B-B14F-4D97-AF65-F5344CB8AC3E}">
        <p14:creationId xmlns:p14="http://schemas.microsoft.com/office/powerpoint/2010/main" val="398812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2" y="1295399"/>
            <a:ext cx="9781961" cy="5649097"/>
          </a:xfrm>
        </p:spPr>
        <p:txBody>
          <a:bodyPr>
            <a:normAutofit fontScale="55000" lnSpcReduction="20000"/>
          </a:bodyPr>
          <a:lstStyle/>
          <a:p>
            <a:pPr marL="0" indent="0" algn="just">
              <a:lnSpc>
                <a:spcPct val="150000"/>
              </a:lnSpc>
              <a:buClr>
                <a:srgbClr val="0070C0"/>
              </a:buClr>
              <a:buNone/>
            </a:pPr>
            <a:r>
              <a:rPr lang="zh-CN" altLang="en-US" sz="4400" b="1" dirty="0">
                <a:solidFill>
                  <a:schemeClr val="bg1"/>
                </a:solidFill>
                <a:latin typeface="黑体" panose="02010609060101010101" pitchFamily="49" charset="-122"/>
                <a:ea typeface="黑体" panose="02010609060101010101" pitchFamily="49" charset="-122"/>
              </a:rPr>
              <a:t>（一）人工智能的“加速器”</a:t>
            </a:r>
            <a:r>
              <a:rPr lang="en-US" altLang="zh-CN" sz="4400" b="1" dirty="0">
                <a:solidFill>
                  <a:schemeClr val="bg1"/>
                </a:solidFill>
                <a:latin typeface="黑体" panose="02010609060101010101" pitchFamily="49" charset="-122"/>
                <a:ea typeface="黑体" panose="02010609060101010101" pitchFamily="49" charset="-122"/>
              </a:rPr>
              <a:t>——</a:t>
            </a:r>
            <a:r>
              <a:rPr lang="zh-CN" altLang="en-US" sz="4400" b="1" dirty="0">
                <a:solidFill>
                  <a:schemeClr val="bg1"/>
                </a:solidFill>
                <a:latin typeface="黑体" panose="02010609060101010101" pitchFamily="49" charset="-122"/>
                <a:ea typeface="黑体" panose="02010609060101010101" pitchFamily="49" charset="-122"/>
              </a:rPr>
              <a:t>算力</a:t>
            </a:r>
          </a:p>
          <a:p>
            <a:pPr algn="just">
              <a:lnSpc>
                <a:spcPct val="150000"/>
              </a:lnSpc>
              <a:buClr>
                <a:srgbClr val="0070C0"/>
              </a:buClr>
              <a:buFont typeface="Wingdings" panose="05000000000000000000" pitchFamily="2" charset="2"/>
              <a:buChar char="n"/>
            </a:pPr>
            <a:r>
              <a:rPr lang="zh-CN" altLang="en-US" sz="3500" b="1" dirty="0">
                <a:solidFill>
                  <a:schemeClr val="bg1"/>
                </a:solidFill>
                <a:latin typeface="宋体" panose="02010600030101010101" pitchFamily="2" charset="-122"/>
                <a:ea typeface="宋体" panose="02010600030101010101" pitchFamily="2" charset="-122"/>
              </a:rPr>
              <a:t> 什么是算力？</a:t>
            </a:r>
          </a:p>
          <a:p>
            <a:pPr marL="0" indent="0" algn="just">
              <a:lnSpc>
                <a:spcPct val="150000"/>
              </a:lnSpc>
              <a:buClr>
                <a:srgbClr val="0070C0"/>
              </a:buClr>
              <a:buNone/>
            </a:pPr>
            <a:r>
              <a:rPr lang="zh-CN" altLang="en-US" sz="3500" dirty="0">
                <a:solidFill>
                  <a:schemeClr val="bg1"/>
                </a:solidFill>
                <a:latin typeface="宋体" panose="02010600030101010101" pitchFamily="2" charset="-122"/>
                <a:ea typeface="宋体" panose="02010600030101010101" pitchFamily="2" charset="-122"/>
              </a:rPr>
              <a:t>算力是人工智能的基础硬件层，为算法提供基础计算能力。涵盖：</a:t>
            </a:r>
            <a:r>
              <a:rPr lang="en-US" altLang="zh-CN" sz="3500" dirty="0">
                <a:solidFill>
                  <a:schemeClr val="bg1"/>
                </a:solidFill>
                <a:latin typeface="宋体" panose="02010600030101010101" pitchFamily="2" charset="-122"/>
                <a:ea typeface="宋体" panose="02010600030101010101" pitchFamily="2" charset="-122"/>
              </a:rPr>
              <a:t>GPU</a:t>
            </a:r>
            <a:r>
              <a:rPr lang="zh-CN" altLang="en-US" sz="3500" dirty="0">
                <a:solidFill>
                  <a:schemeClr val="bg1"/>
                </a:solidFill>
                <a:latin typeface="宋体" panose="02010600030101010101" pitchFamily="2" charset="-122"/>
                <a:ea typeface="宋体" panose="02010600030101010101" pitchFamily="2" charset="-122"/>
              </a:rPr>
              <a:t>、</a:t>
            </a:r>
            <a:r>
              <a:rPr lang="en-US" altLang="zh-CN" sz="3500" dirty="0">
                <a:solidFill>
                  <a:schemeClr val="bg1"/>
                </a:solidFill>
                <a:latin typeface="宋体" panose="02010600030101010101" pitchFamily="2" charset="-122"/>
                <a:ea typeface="宋体" panose="02010600030101010101" pitchFamily="2" charset="-122"/>
              </a:rPr>
              <a:t>CPU</a:t>
            </a:r>
            <a:r>
              <a:rPr lang="zh-CN" altLang="en-US" sz="3500" dirty="0">
                <a:solidFill>
                  <a:schemeClr val="bg1"/>
                </a:solidFill>
                <a:latin typeface="宋体" panose="02010600030101010101" pitchFamily="2" charset="-122"/>
                <a:ea typeface="宋体" panose="02010600030101010101" pitchFamily="2" charset="-122"/>
              </a:rPr>
              <a:t>、</a:t>
            </a:r>
            <a:r>
              <a:rPr lang="en-US" altLang="zh-CN" sz="3500" dirty="0">
                <a:solidFill>
                  <a:schemeClr val="bg1"/>
                </a:solidFill>
                <a:latin typeface="宋体" panose="02010600030101010101" pitchFamily="2" charset="-122"/>
                <a:ea typeface="宋体" panose="02010600030101010101" pitchFamily="2" charset="-122"/>
              </a:rPr>
              <a:t>FPGA</a:t>
            </a:r>
            <a:r>
              <a:rPr lang="zh-CN" altLang="en-US" sz="3500" dirty="0">
                <a:solidFill>
                  <a:schemeClr val="bg1"/>
                </a:solidFill>
                <a:latin typeface="宋体" panose="02010600030101010101" pitchFamily="2" charset="-122"/>
                <a:ea typeface="宋体" panose="02010600030101010101" pitchFamily="2" charset="-122"/>
              </a:rPr>
              <a:t>和各种各样的</a:t>
            </a:r>
            <a:r>
              <a:rPr lang="en-US" altLang="zh-CN" sz="3500" dirty="0">
                <a:solidFill>
                  <a:schemeClr val="bg1"/>
                </a:solidFill>
                <a:latin typeface="宋体" panose="02010600030101010101" pitchFamily="2" charset="-122"/>
                <a:ea typeface="宋体" panose="02010600030101010101" pitchFamily="2" charset="-122"/>
              </a:rPr>
              <a:t>ASIC</a:t>
            </a:r>
            <a:r>
              <a:rPr lang="zh-CN" altLang="en-US" sz="3500" dirty="0">
                <a:solidFill>
                  <a:schemeClr val="bg1"/>
                </a:solidFill>
                <a:latin typeface="宋体" panose="02010600030101010101" pitchFamily="2" charset="-122"/>
                <a:ea typeface="宋体" panose="02010600030101010101" pitchFamily="2" charset="-122"/>
              </a:rPr>
              <a:t>专用芯片。</a:t>
            </a:r>
          </a:p>
          <a:p>
            <a:pPr algn="just">
              <a:lnSpc>
                <a:spcPct val="150000"/>
              </a:lnSpc>
              <a:buClr>
                <a:srgbClr val="0070C0"/>
              </a:buClr>
              <a:buFont typeface="Wingdings" panose="05000000000000000000" pitchFamily="2" charset="2"/>
              <a:buChar char="n"/>
            </a:pPr>
            <a:r>
              <a:rPr lang="zh-CN" altLang="en-US" sz="3500" b="1" dirty="0">
                <a:solidFill>
                  <a:schemeClr val="bg1"/>
                </a:solidFill>
                <a:latin typeface="宋体" panose="02010600030101010101" pitchFamily="2" charset="-122"/>
                <a:ea typeface="宋体" panose="02010600030101010101" pitchFamily="2" charset="-122"/>
              </a:rPr>
              <a:t> 芯片的发展历程？</a:t>
            </a:r>
          </a:p>
          <a:p>
            <a:pPr algn="just">
              <a:lnSpc>
                <a:spcPct val="150000"/>
              </a:lnSpc>
              <a:buClr>
                <a:srgbClr val="0070C0"/>
              </a:buClr>
            </a:pPr>
            <a:r>
              <a:rPr lang="zh-CN" altLang="en-US" sz="3500" dirty="0">
                <a:solidFill>
                  <a:schemeClr val="bg1"/>
                </a:solidFill>
                <a:latin typeface="宋体" panose="02010600030101010101" pitchFamily="2" charset="-122"/>
                <a:ea typeface="宋体" panose="02010600030101010101" pitchFamily="2" charset="-122"/>
              </a:rPr>
              <a:t>传统计算机芯片为</a:t>
            </a:r>
            <a:r>
              <a:rPr lang="en-US" altLang="zh-CN" sz="3500" dirty="0">
                <a:solidFill>
                  <a:schemeClr val="bg1"/>
                </a:solidFill>
                <a:latin typeface="宋体" panose="02010600030101010101" pitchFamily="2" charset="-122"/>
                <a:ea typeface="宋体" panose="02010600030101010101" pitchFamily="2" charset="-122"/>
              </a:rPr>
              <a:t>CPU, </a:t>
            </a:r>
            <a:r>
              <a:rPr lang="zh-CN" altLang="en-US" sz="3500" dirty="0">
                <a:solidFill>
                  <a:schemeClr val="bg1"/>
                </a:solidFill>
                <a:latin typeface="宋体" panose="02010600030101010101" pitchFamily="2" charset="-122"/>
                <a:ea typeface="宋体" panose="02010600030101010101" pitchFamily="2" charset="-122"/>
              </a:rPr>
              <a:t>但这种传统计算架构无法支撑深度学习的大规模并行计算需求。</a:t>
            </a:r>
          </a:p>
          <a:p>
            <a:pPr algn="just">
              <a:lnSpc>
                <a:spcPct val="150000"/>
              </a:lnSpc>
              <a:buClr>
                <a:srgbClr val="0070C0"/>
              </a:buClr>
            </a:pPr>
            <a:r>
              <a:rPr lang="en-US" altLang="zh-CN" sz="3500" dirty="0">
                <a:solidFill>
                  <a:schemeClr val="bg1"/>
                </a:solidFill>
                <a:latin typeface="宋体" panose="02010600030101010101" pitchFamily="2" charset="-122"/>
                <a:ea typeface="宋体" panose="02010600030101010101" pitchFamily="2" charset="-122"/>
              </a:rPr>
              <a:t>GPU</a:t>
            </a:r>
            <a:r>
              <a:rPr lang="zh-CN" altLang="en-US" sz="3500" dirty="0">
                <a:solidFill>
                  <a:schemeClr val="bg1"/>
                </a:solidFill>
                <a:latin typeface="宋体" panose="02010600030101010101" pitchFamily="2" charset="-122"/>
                <a:ea typeface="宋体" panose="02010600030101010101" pitchFamily="2" charset="-122"/>
              </a:rPr>
              <a:t>（图像处理器） 作为应对图像处理需求而出现的芯片，其海量数据并行运算的能力与深度学习需求不谋而合，因此，被最先引入深度学习。</a:t>
            </a:r>
          </a:p>
          <a:p>
            <a:pPr algn="just">
              <a:lnSpc>
                <a:spcPct val="150000"/>
              </a:lnSpc>
              <a:buClr>
                <a:srgbClr val="0070C0"/>
              </a:buClr>
            </a:pPr>
            <a:r>
              <a:rPr lang="en-US" altLang="zh-CN" sz="3500" dirty="0">
                <a:solidFill>
                  <a:schemeClr val="bg1"/>
                </a:solidFill>
                <a:latin typeface="宋体" panose="02010600030101010101" pitchFamily="2" charset="-122"/>
                <a:ea typeface="宋体" panose="02010600030101010101" pitchFamily="2" charset="-122"/>
              </a:rPr>
              <a:t>GPU</a:t>
            </a:r>
            <a:r>
              <a:rPr lang="zh-CN" altLang="en-US" sz="3500" dirty="0">
                <a:solidFill>
                  <a:schemeClr val="bg1"/>
                </a:solidFill>
                <a:latin typeface="宋体" panose="02010600030101010101" pitchFamily="2" charset="-122"/>
                <a:ea typeface="宋体" panose="02010600030101010101" pitchFamily="2" charset="-122"/>
              </a:rPr>
              <a:t>的优点：让并行计算成为可能，对数据处理规模、数据运算速度带来了指数级的增长。和使用传统双核 </a:t>
            </a:r>
            <a:r>
              <a:rPr lang="en-US" altLang="zh-CN" sz="3500" dirty="0">
                <a:solidFill>
                  <a:schemeClr val="bg1"/>
                </a:solidFill>
                <a:latin typeface="宋体" panose="02010600030101010101" pitchFamily="2" charset="-122"/>
                <a:ea typeface="宋体" panose="02010600030101010101" pitchFamily="2" charset="-122"/>
              </a:rPr>
              <a:t>CPU </a:t>
            </a:r>
            <a:r>
              <a:rPr lang="zh-CN" altLang="en-US" sz="3500" dirty="0">
                <a:solidFill>
                  <a:schemeClr val="bg1"/>
                </a:solidFill>
                <a:latin typeface="宋体" panose="02010600030101010101" pitchFamily="2" charset="-122"/>
                <a:ea typeface="宋体" panose="02010600030101010101" pitchFamily="2" charset="-122"/>
              </a:rPr>
              <a:t>在运算速度上的差距最大会达到近七十倍，解决了制约计算机视觉发展的主要瓶颈。</a:t>
            </a: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一、人工智能的核心驱动力</a:t>
            </a:r>
          </a:p>
        </p:txBody>
      </p:sp>
    </p:spTree>
    <p:extLst>
      <p:ext uri="{BB962C8B-B14F-4D97-AF65-F5344CB8AC3E}">
        <p14:creationId xmlns:p14="http://schemas.microsoft.com/office/powerpoint/2010/main" val="106058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E01126-CE76-40DB-A3A2-62C159F2B36D}"/>
              </a:ext>
            </a:extLst>
          </p:cNvPr>
          <p:cNvSpPr>
            <a:spLocks noGrp="1"/>
          </p:cNvSpPr>
          <p:nvPr>
            <p:ph idx="1"/>
          </p:nvPr>
        </p:nvSpPr>
        <p:spPr>
          <a:xfrm>
            <a:off x="1141412" y="1295400"/>
            <a:ext cx="9905998" cy="2133600"/>
          </a:xfrm>
        </p:spPr>
        <p:txBody>
          <a:bodyPr>
            <a:normAutofit/>
          </a:bodyPr>
          <a:lstStyle/>
          <a:p>
            <a:pPr marL="0" indent="0" algn="just">
              <a:lnSpc>
                <a:spcPct val="150000"/>
              </a:lnSpc>
              <a:buClr>
                <a:srgbClr val="0070C0"/>
              </a:buClr>
              <a:buNone/>
            </a:pPr>
            <a:r>
              <a:rPr lang="zh-CN" altLang="en-US" b="1" dirty="0">
                <a:solidFill>
                  <a:schemeClr val="bg1"/>
                </a:solidFill>
                <a:latin typeface="黑体" panose="02010609060101010101" pitchFamily="49" charset="-122"/>
                <a:ea typeface="黑体" panose="02010609060101010101" pitchFamily="49" charset="-122"/>
              </a:rPr>
              <a:t>（一）人工智能的“加速器”</a:t>
            </a:r>
            <a:r>
              <a:rPr lang="en-US" altLang="zh-CN" b="1" dirty="0">
                <a:solidFill>
                  <a:schemeClr val="bg1"/>
                </a:solidFill>
                <a:latin typeface="黑体" panose="02010609060101010101" pitchFamily="49" charset="-122"/>
                <a:ea typeface="黑体" panose="02010609060101010101" pitchFamily="49" charset="-122"/>
              </a:rPr>
              <a:t>——</a:t>
            </a:r>
            <a:r>
              <a:rPr lang="zh-CN" altLang="en-US" b="1" dirty="0">
                <a:solidFill>
                  <a:schemeClr val="bg1"/>
                </a:solidFill>
                <a:latin typeface="黑体" panose="02010609060101010101" pitchFamily="49" charset="-122"/>
                <a:ea typeface="黑体" panose="02010609060101010101" pitchFamily="49" charset="-122"/>
              </a:rPr>
              <a:t>算力</a:t>
            </a:r>
          </a:p>
          <a:p>
            <a:pPr algn="just">
              <a:lnSpc>
                <a:spcPct val="100000"/>
              </a:lnSpc>
              <a:buClr>
                <a:srgbClr val="0070C0"/>
              </a:buClr>
              <a:buFont typeface="Wingdings" panose="05000000000000000000" pitchFamily="2" charset="2"/>
              <a:buChar char="n"/>
            </a:pPr>
            <a:r>
              <a:rPr lang="zh-CN" altLang="en-US" sz="2000" b="1" dirty="0">
                <a:solidFill>
                  <a:schemeClr val="bg1"/>
                </a:solidFill>
                <a:latin typeface="宋体" panose="02010600030101010101" pitchFamily="2" charset="-122"/>
                <a:ea typeface="宋体" panose="02010600030101010101" pitchFamily="2" charset="-122"/>
              </a:rPr>
              <a:t> 人工智能芯片的发展路径</a:t>
            </a:r>
          </a:p>
          <a:p>
            <a:pPr marL="0" indent="0" algn="just">
              <a:lnSpc>
                <a:spcPct val="100000"/>
              </a:lnSpc>
              <a:buClr>
                <a:srgbClr val="0070C0"/>
              </a:buClr>
              <a:buNone/>
            </a:pPr>
            <a:r>
              <a:rPr lang="zh-CN" altLang="en-US" sz="2000" dirty="0">
                <a:solidFill>
                  <a:schemeClr val="bg1"/>
                </a:solidFill>
                <a:latin typeface="宋体" panose="02010600030101010101" pitchFamily="2" charset="-122"/>
                <a:ea typeface="宋体" panose="02010600030101010101" pitchFamily="2" charset="-122"/>
              </a:rPr>
              <a:t>两种发展路径：一种是延续传统计算架构，加速硬件计算能力，主要以 </a:t>
            </a:r>
            <a:r>
              <a:rPr lang="en-US" altLang="zh-CN" sz="2000" dirty="0">
                <a:solidFill>
                  <a:schemeClr val="bg1"/>
                </a:solidFill>
                <a:latin typeface="宋体" panose="02010600030101010101" pitchFamily="2" charset="-122"/>
                <a:ea typeface="宋体" panose="02010600030101010101" pitchFamily="2" charset="-122"/>
              </a:rPr>
              <a:t>3 </a:t>
            </a:r>
            <a:r>
              <a:rPr lang="zh-CN" altLang="en-US" sz="2000" dirty="0">
                <a:solidFill>
                  <a:schemeClr val="bg1"/>
                </a:solidFill>
                <a:latin typeface="宋体" panose="02010600030101010101" pitchFamily="2" charset="-122"/>
                <a:ea typeface="宋体" panose="02010600030101010101" pitchFamily="2" charset="-122"/>
              </a:rPr>
              <a:t>种类型的芯片为代表，即 </a:t>
            </a:r>
            <a:r>
              <a:rPr lang="en-US" altLang="zh-CN" sz="2000" dirty="0">
                <a:solidFill>
                  <a:schemeClr val="bg1"/>
                </a:solidFill>
                <a:latin typeface="宋体" panose="02010600030101010101" pitchFamily="2" charset="-122"/>
                <a:ea typeface="宋体" panose="02010600030101010101" pitchFamily="2" charset="-122"/>
              </a:rPr>
              <a:t>GPU</a:t>
            </a:r>
            <a:r>
              <a:rPr lang="zh-CN" altLang="en-US" sz="2000" dirty="0">
                <a:solidFill>
                  <a:schemeClr val="bg1"/>
                </a:solidFill>
                <a:latin typeface="宋体" panose="02010600030101010101" pitchFamily="2" charset="-122"/>
                <a:ea typeface="宋体" panose="02010600030101010101" pitchFamily="2" charset="-122"/>
              </a:rPr>
              <a:t>、</a:t>
            </a:r>
            <a:r>
              <a:rPr lang="en-US" altLang="zh-CN" sz="2000" dirty="0">
                <a:solidFill>
                  <a:schemeClr val="bg1"/>
                </a:solidFill>
                <a:latin typeface="宋体" panose="02010600030101010101" pitchFamily="2" charset="-122"/>
                <a:ea typeface="宋体" panose="02010600030101010101" pitchFamily="2" charset="-122"/>
              </a:rPr>
              <a:t>FPGA</a:t>
            </a:r>
            <a:r>
              <a:rPr lang="zh-CN" altLang="en-US" sz="2000" dirty="0">
                <a:solidFill>
                  <a:schemeClr val="bg1"/>
                </a:solidFill>
                <a:latin typeface="宋体" panose="02010600030101010101" pitchFamily="2" charset="-122"/>
                <a:ea typeface="宋体" panose="02010600030101010101" pitchFamily="2" charset="-122"/>
              </a:rPr>
              <a:t>、</a:t>
            </a:r>
            <a:r>
              <a:rPr lang="en-US" altLang="zh-CN" sz="2000" dirty="0">
                <a:solidFill>
                  <a:schemeClr val="bg1"/>
                </a:solidFill>
                <a:latin typeface="宋体" panose="02010600030101010101" pitchFamily="2" charset="-122"/>
                <a:ea typeface="宋体" panose="02010600030101010101" pitchFamily="2" charset="-122"/>
              </a:rPr>
              <a:t>ASIC</a:t>
            </a:r>
            <a:r>
              <a:rPr lang="zh-CN" altLang="en-US" sz="2000" dirty="0">
                <a:solidFill>
                  <a:schemeClr val="bg1"/>
                </a:solidFill>
                <a:latin typeface="宋体" panose="02010600030101010101" pitchFamily="2" charset="-122"/>
                <a:ea typeface="宋体" panose="02010600030101010101" pitchFamily="2" charset="-122"/>
              </a:rPr>
              <a:t>，但 </a:t>
            </a:r>
            <a:r>
              <a:rPr lang="en-US" altLang="zh-CN" sz="2000" dirty="0">
                <a:solidFill>
                  <a:schemeClr val="bg1"/>
                </a:solidFill>
                <a:latin typeface="宋体" panose="02010600030101010101" pitchFamily="2" charset="-122"/>
                <a:ea typeface="宋体" panose="02010600030101010101" pitchFamily="2" charset="-122"/>
              </a:rPr>
              <a:t>CPU</a:t>
            </a:r>
            <a:r>
              <a:rPr lang="zh-CN" altLang="en-US" sz="2000" dirty="0">
                <a:solidFill>
                  <a:schemeClr val="bg1"/>
                </a:solidFill>
                <a:latin typeface="宋体" panose="02010600030101010101" pitchFamily="2" charset="-122"/>
                <a:ea typeface="宋体" panose="02010600030101010101" pitchFamily="2" charset="-122"/>
              </a:rPr>
              <a:t>依旧发挥着不可替代的作用；另一种是采用类脑神经结构来提升计算能力，以</a:t>
            </a:r>
            <a:r>
              <a:rPr lang="en-US" altLang="zh-CN" sz="2000" dirty="0">
                <a:solidFill>
                  <a:schemeClr val="bg1"/>
                </a:solidFill>
                <a:latin typeface="宋体" panose="02010600030101010101" pitchFamily="2" charset="-122"/>
                <a:ea typeface="宋体" panose="02010600030101010101" pitchFamily="2" charset="-122"/>
              </a:rPr>
              <a:t>IBM </a:t>
            </a:r>
            <a:r>
              <a:rPr lang="en-US" altLang="zh-CN" sz="2000" dirty="0" err="1">
                <a:solidFill>
                  <a:schemeClr val="bg1"/>
                </a:solidFill>
                <a:latin typeface="宋体" panose="02010600030101010101" pitchFamily="2" charset="-122"/>
                <a:ea typeface="宋体" panose="02010600030101010101" pitchFamily="2" charset="-122"/>
              </a:rPr>
              <a:t>TrueNorth</a:t>
            </a:r>
            <a:r>
              <a:rPr lang="zh-CN" altLang="en-US" sz="2000" dirty="0">
                <a:solidFill>
                  <a:schemeClr val="bg1"/>
                </a:solidFill>
                <a:latin typeface="宋体" panose="02010600030101010101" pitchFamily="2" charset="-122"/>
                <a:ea typeface="宋体" panose="02010600030101010101" pitchFamily="2" charset="-122"/>
              </a:rPr>
              <a:t>芯片为代表。</a:t>
            </a:r>
          </a:p>
        </p:txBody>
      </p:sp>
      <p:sp>
        <p:nvSpPr>
          <p:cNvPr id="4" name="标题 1">
            <a:extLst>
              <a:ext uri="{FF2B5EF4-FFF2-40B4-BE49-F238E27FC236}">
                <a16:creationId xmlns:a16="http://schemas.microsoft.com/office/drawing/2014/main" id="{572B05F3-C857-4E9D-84A0-6645EBE45AC5}"/>
              </a:ext>
            </a:extLst>
          </p:cNvPr>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一、人工智能的核心驱动力</a:t>
            </a:r>
          </a:p>
        </p:txBody>
      </p:sp>
      <p:graphicFrame>
        <p:nvGraphicFramePr>
          <p:cNvPr id="6" name="表格 5">
            <a:extLst>
              <a:ext uri="{FF2B5EF4-FFF2-40B4-BE49-F238E27FC236}">
                <a16:creationId xmlns:a16="http://schemas.microsoft.com/office/drawing/2014/main" id="{514D3303-5FB5-447E-B6E0-48CBFE0564A3}"/>
              </a:ext>
            </a:extLst>
          </p:cNvPr>
          <p:cNvGraphicFramePr>
            <a:graphicFrameLocks noGrp="1"/>
          </p:cNvGraphicFramePr>
          <p:nvPr>
            <p:extLst>
              <p:ext uri="{D42A27DB-BD31-4B8C-83A1-F6EECF244321}">
                <p14:modId xmlns:p14="http://schemas.microsoft.com/office/powerpoint/2010/main" val="1485263389"/>
              </p:ext>
            </p:extLst>
          </p:nvPr>
        </p:nvGraphicFramePr>
        <p:xfrm>
          <a:off x="1244601" y="3944144"/>
          <a:ext cx="9802811" cy="2164080"/>
        </p:xfrm>
        <a:graphic>
          <a:graphicData uri="http://schemas.openxmlformats.org/drawingml/2006/table">
            <a:tbl>
              <a:tblPr/>
              <a:tblGrid>
                <a:gridCol w="1015999">
                  <a:extLst>
                    <a:ext uri="{9D8B030D-6E8A-4147-A177-3AD203B41FA5}">
                      <a16:colId xmlns:a16="http://schemas.microsoft.com/office/drawing/2014/main" val="3868430277"/>
                    </a:ext>
                  </a:extLst>
                </a:gridCol>
                <a:gridCol w="1447800">
                  <a:extLst>
                    <a:ext uri="{9D8B030D-6E8A-4147-A177-3AD203B41FA5}">
                      <a16:colId xmlns:a16="http://schemas.microsoft.com/office/drawing/2014/main" val="3132957720"/>
                    </a:ext>
                  </a:extLst>
                </a:gridCol>
                <a:gridCol w="1466442">
                  <a:extLst>
                    <a:ext uri="{9D8B030D-6E8A-4147-A177-3AD203B41FA5}">
                      <a16:colId xmlns:a16="http://schemas.microsoft.com/office/drawing/2014/main" val="1503089021"/>
                    </a:ext>
                  </a:extLst>
                </a:gridCol>
                <a:gridCol w="1321821">
                  <a:extLst>
                    <a:ext uri="{9D8B030D-6E8A-4147-A177-3AD203B41FA5}">
                      <a16:colId xmlns:a16="http://schemas.microsoft.com/office/drawing/2014/main" val="3745224933"/>
                    </a:ext>
                  </a:extLst>
                </a:gridCol>
                <a:gridCol w="1467883">
                  <a:extLst>
                    <a:ext uri="{9D8B030D-6E8A-4147-A177-3AD203B41FA5}">
                      <a16:colId xmlns:a16="http://schemas.microsoft.com/office/drawing/2014/main" val="1834095486"/>
                    </a:ext>
                  </a:extLst>
                </a:gridCol>
                <a:gridCol w="1467883">
                  <a:extLst>
                    <a:ext uri="{9D8B030D-6E8A-4147-A177-3AD203B41FA5}">
                      <a16:colId xmlns:a16="http://schemas.microsoft.com/office/drawing/2014/main" val="1002736948"/>
                    </a:ext>
                  </a:extLst>
                </a:gridCol>
                <a:gridCol w="1614983">
                  <a:extLst>
                    <a:ext uri="{9D8B030D-6E8A-4147-A177-3AD203B41FA5}">
                      <a16:colId xmlns:a16="http://schemas.microsoft.com/office/drawing/2014/main" val="1364769584"/>
                    </a:ext>
                  </a:extLst>
                </a:gridCol>
              </a:tblGrid>
              <a:tr h="176530">
                <a:tc rowSpan="2">
                  <a:txBody>
                    <a:bodyPr/>
                    <a:lstStyle/>
                    <a:p>
                      <a:pPr marL="0" marR="0" algn="ctr">
                        <a:spcBef>
                          <a:spcPts val="0"/>
                        </a:spcBef>
                        <a:spcAft>
                          <a:spcPts val="0"/>
                        </a:spcAft>
                      </a:pPr>
                      <a:r>
                        <a:rPr lang="zh-CN" altLang="en-US" sz="1400" b="1"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种类</a:t>
                      </a:r>
                      <a:endParaRPr lang="zh-CN" alt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w="12700" cap="flat" cmpd="sng" algn="ctr">
                      <a:solidFill>
                        <a:srgbClr val="84B4DF"/>
                      </a:solidFill>
                      <a:prstDash val="solid"/>
                      <a:round/>
                      <a:headEnd type="none" w="med" len="med"/>
                      <a:tailEnd type="none" w="med" len="med"/>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solidFill>
                      <a:srgbClr val="5B9BD5"/>
                    </a:solidFill>
                  </a:tcPr>
                </a:tc>
                <a:tc gridSpan="5">
                  <a:txBody>
                    <a:bodyPr/>
                    <a:lstStyle/>
                    <a:p>
                      <a:pPr marL="0" marR="0" algn="ctr">
                        <a:spcBef>
                          <a:spcPts val="0"/>
                        </a:spcBef>
                        <a:spcAft>
                          <a:spcPts val="0"/>
                        </a:spcAft>
                      </a:pPr>
                      <a:r>
                        <a:rPr lang="zh-CN" altLang="en-US" sz="1400" b="1" kern="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传统芯片</a:t>
                      </a:r>
                      <a:endParaRPr lang="zh-CN" altLang="en-US" sz="16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solidFill>
                      <a:srgbClr val="5B9BD5"/>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marL="0" marR="0" algn="ctr">
                        <a:spcBef>
                          <a:spcPts val="0"/>
                        </a:spcBef>
                        <a:spcAft>
                          <a:spcPts val="0"/>
                        </a:spcAft>
                      </a:pPr>
                      <a:r>
                        <a:rPr lang="zh-CN" altLang="en-US" sz="1400" b="1" kern="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类脑芯片</a:t>
                      </a:r>
                      <a:endParaRPr lang="zh-CN" altLang="en-US" sz="16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w="12700" cap="flat" cmpd="sng" algn="ctr">
                      <a:solidFill>
                        <a:srgbClr val="84B4DF"/>
                      </a:solidFill>
                      <a:prstDash val="solid"/>
                      <a:round/>
                      <a:headEnd type="none" w="med" len="med"/>
                      <a:tailEnd type="none" w="med" len="med"/>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solidFill>
                      <a:srgbClr val="5B9BD5"/>
                    </a:solidFill>
                  </a:tcPr>
                </a:tc>
                <a:extLst>
                  <a:ext uri="{0D108BD9-81ED-4DB2-BD59-A6C34878D82A}">
                    <a16:rowId xmlns:a16="http://schemas.microsoft.com/office/drawing/2014/main" val="3174170711"/>
                  </a:ext>
                </a:extLst>
              </a:tr>
              <a:tr h="176530">
                <a:tc vMerge="1">
                  <a:txBody>
                    <a:bodyPr/>
                    <a:lstStyle/>
                    <a:p>
                      <a:endParaRPr lang="zh-CN" altLang="en-US"/>
                    </a:p>
                  </a:txBody>
                  <a:tcPr/>
                </a:tc>
                <a:tc>
                  <a:txBody>
                    <a:bodyPr/>
                    <a:lstStyle/>
                    <a:p>
                      <a:pPr marL="0" marR="0" algn="ctr">
                        <a:spcBef>
                          <a:spcPts val="0"/>
                        </a:spcBef>
                        <a:spcAft>
                          <a:spcPts val="0"/>
                        </a:spcAft>
                      </a:pPr>
                      <a:r>
                        <a:rPr lang="en-US" sz="1400" b="1"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CPU</a:t>
                      </a:r>
                      <a:endParaRPr 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solidFill>
                      <a:srgbClr val="D6E6F4"/>
                    </a:solidFill>
                  </a:tcPr>
                </a:tc>
                <a:tc>
                  <a:txBody>
                    <a:bodyPr/>
                    <a:lstStyle/>
                    <a:p>
                      <a:pPr marL="0" marR="0" algn="ctr">
                        <a:spcBef>
                          <a:spcPts val="0"/>
                        </a:spcBef>
                        <a:spcAft>
                          <a:spcPts val="0"/>
                        </a:spcAft>
                      </a:pPr>
                      <a:r>
                        <a:rPr lang="en-US" sz="1400" b="1"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GPU</a:t>
                      </a:r>
                      <a:endParaRPr 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solidFill>
                      <a:srgbClr val="D6E6F4"/>
                    </a:solidFill>
                  </a:tcPr>
                </a:tc>
                <a:tc>
                  <a:txBody>
                    <a:bodyPr/>
                    <a:lstStyle/>
                    <a:p>
                      <a:pPr marL="0" marR="0" algn="ctr">
                        <a:spcBef>
                          <a:spcPts val="0"/>
                        </a:spcBef>
                        <a:spcAft>
                          <a:spcPts val="0"/>
                        </a:spcAft>
                      </a:pPr>
                      <a:r>
                        <a:rPr lang="en-US" sz="1400" b="1"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DSP</a:t>
                      </a:r>
                      <a:endParaRPr 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solidFill>
                      <a:srgbClr val="D6E6F4"/>
                    </a:solidFill>
                  </a:tcPr>
                </a:tc>
                <a:tc>
                  <a:txBody>
                    <a:bodyPr/>
                    <a:lstStyle/>
                    <a:p>
                      <a:pPr marL="0" marR="0" algn="ctr">
                        <a:spcBef>
                          <a:spcPts val="0"/>
                        </a:spcBef>
                        <a:spcAft>
                          <a:spcPts val="0"/>
                        </a:spcAft>
                      </a:pPr>
                      <a:r>
                        <a:rPr lang="en-US" sz="1400" b="1"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FPGA</a:t>
                      </a:r>
                      <a:endParaRPr 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solidFill>
                      <a:srgbClr val="D6E6F4"/>
                    </a:solidFill>
                  </a:tcPr>
                </a:tc>
                <a:tc>
                  <a:txBody>
                    <a:bodyPr/>
                    <a:lstStyle/>
                    <a:p>
                      <a:pPr marL="0" marR="0" algn="ctr">
                        <a:spcBef>
                          <a:spcPts val="0"/>
                        </a:spcBef>
                        <a:spcAft>
                          <a:spcPts val="0"/>
                        </a:spcAft>
                      </a:pPr>
                      <a:r>
                        <a:rPr lang="en-US" sz="1400" b="1"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ASIC</a:t>
                      </a:r>
                      <a:endParaRPr 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solidFill>
                      <a:srgbClr val="D6E6F4"/>
                    </a:solidFill>
                  </a:tcPr>
                </a:tc>
                <a:tc vMerge="1">
                  <a:txBody>
                    <a:bodyPr/>
                    <a:lstStyle/>
                    <a:p>
                      <a:endParaRPr lang="zh-CN" altLang="en-US"/>
                    </a:p>
                  </a:txBody>
                  <a:tcPr/>
                </a:tc>
                <a:extLst>
                  <a:ext uri="{0D108BD9-81ED-4DB2-BD59-A6C34878D82A}">
                    <a16:rowId xmlns:a16="http://schemas.microsoft.com/office/drawing/2014/main" val="3140301928"/>
                  </a:ext>
                </a:extLst>
              </a:tr>
              <a:tr h="563880">
                <a:tc>
                  <a:txBody>
                    <a:bodyPr/>
                    <a:lstStyle/>
                    <a:p>
                      <a:pPr marL="0" marR="0" algn="ctr">
                        <a:spcBef>
                          <a:spcPts val="0"/>
                        </a:spcBef>
                        <a:spcAft>
                          <a:spcPts val="0"/>
                        </a:spcAft>
                      </a:pPr>
                      <a:r>
                        <a:rPr lang="zh-CN" altLang="en-US" sz="1400" b="1" kern="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特征</a:t>
                      </a:r>
                      <a:endParaRPr lang="zh-CN" altLang="en-US" sz="16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w="12700" cap="flat" cmpd="sng" algn="ctr">
                      <a:solidFill>
                        <a:srgbClr val="84B4DF"/>
                      </a:solidFill>
                      <a:prstDash val="solid"/>
                      <a:round/>
                      <a:headEnd type="none" w="med" len="med"/>
                      <a:tailEnd type="none" w="med" len="med"/>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tcPr>
                </a:tc>
                <a:tc>
                  <a:txBody>
                    <a:bodyPr/>
                    <a:lstStyle/>
                    <a:p>
                      <a:pPr marL="0" marR="0" algn="l">
                        <a:spcBef>
                          <a:spcPts val="0"/>
                        </a:spcBef>
                        <a:spcAft>
                          <a:spcPts val="0"/>
                        </a:spcAft>
                      </a:pPr>
                      <a: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逻辑控制、串行运算等通用计算</a:t>
                      </a:r>
                      <a:endParaRPr lang="zh-CN" alt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tcPr>
                </a:tc>
                <a:tc>
                  <a:txBody>
                    <a:bodyPr/>
                    <a:lstStyle/>
                    <a:p>
                      <a:pPr marL="0" marR="0" algn="l">
                        <a:spcBef>
                          <a:spcPts val="0"/>
                        </a:spcBef>
                        <a:spcAft>
                          <a:spcPts val="0"/>
                        </a:spcAft>
                      </a:pPr>
                      <a:r>
                        <a:rPr lang="en-US" altLang="zh-CN"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3D</a:t>
                      </a:r>
                      <a: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图像处理、密集型并行运算</a:t>
                      </a:r>
                      <a:endParaRPr lang="zh-CN" alt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tcPr>
                </a:tc>
                <a:tc>
                  <a:txBody>
                    <a:bodyPr/>
                    <a:lstStyle/>
                    <a:p>
                      <a:pPr marL="0" marR="0" algn="l">
                        <a:spcBef>
                          <a:spcPts val="0"/>
                        </a:spcBef>
                        <a:spcAft>
                          <a:spcPts val="0"/>
                        </a:spcAft>
                      </a:pPr>
                      <a: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实现各种数字信号处理算法</a:t>
                      </a:r>
                      <a:endParaRPr lang="zh-CN" alt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tcPr>
                </a:tc>
                <a:tc>
                  <a:txBody>
                    <a:bodyPr/>
                    <a:lstStyle/>
                    <a:p>
                      <a:pPr marL="0" marR="0" algn="l">
                        <a:spcBef>
                          <a:spcPts val="0"/>
                        </a:spcBef>
                        <a:spcAft>
                          <a:spcPts val="0"/>
                        </a:spcAft>
                      </a:pPr>
                      <a: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半定制</a:t>
                      </a:r>
                      <a:r>
                        <a:rPr lang="en-US" altLang="zh-CN"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IC</a:t>
                      </a:r>
                      <a: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、可编程芯片</a:t>
                      </a:r>
                      <a:endParaRPr lang="zh-CN" alt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tcPr>
                </a:tc>
                <a:tc>
                  <a:txBody>
                    <a:bodyPr/>
                    <a:lstStyle/>
                    <a:p>
                      <a:pPr marL="0" marR="0" algn="l">
                        <a:spcBef>
                          <a:spcPts val="0"/>
                        </a:spcBef>
                        <a:spcAft>
                          <a:spcPts val="0"/>
                        </a:spcAft>
                      </a:pPr>
                      <a: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计算能力和效率可根据算法需要定制</a:t>
                      </a:r>
                      <a:endParaRPr lang="zh-CN" alt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tcPr>
                </a:tc>
                <a:tc>
                  <a:txBody>
                    <a:bodyPr/>
                    <a:lstStyle/>
                    <a:p>
                      <a:pPr marL="0" marR="0" algn="l">
                        <a:spcBef>
                          <a:spcPts val="0"/>
                        </a:spcBef>
                        <a:spcAft>
                          <a:spcPts val="0"/>
                        </a:spcAft>
                      </a:pPr>
                      <a:r>
                        <a:rPr lang="zh-CN" altLang="en-US" sz="1400" kern="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模拟人脑进行异步、并行和分布式信息处理</a:t>
                      </a:r>
                      <a:endParaRPr lang="zh-CN" altLang="en-US" sz="16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w="12700" cap="flat" cmpd="sng" algn="ctr">
                      <a:solidFill>
                        <a:srgbClr val="84B4DF"/>
                      </a:solidFill>
                      <a:prstDash val="solid"/>
                      <a:round/>
                      <a:headEnd type="none" w="med" len="med"/>
                      <a:tailEnd type="none" w="med" len="med"/>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tcPr>
                </a:tc>
                <a:extLst>
                  <a:ext uri="{0D108BD9-81ED-4DB2-BD59-A6C34878D82A}">
                    <a16:rowId xmlns:a16="http://schemas.microsoft.com/office/drawing/2014/main" val="3096866633"/>
                  </a:ext>
                </a:extLst>
              </a:tr>
              <a:tr h="262255">
                <a:tc>
                  <a:txBody>
                    <a:bodyPr/>
                    <a:lstStyle/>
                    <a:p>
                      <a:pPr marL="0" marR="0" algn="ctr">
                        <a:spcBef>
                          <a:spcPts val="0"/>
                        </a:spcBef>
                        <a:spcAft>
                          <a:spcPts val="0"/>
                        </a:spcAft>
                      </a:pPr>
                      <a:r>
                        <a:rPr lang="zh-CN" altLang="en-US" sz="1400" b="1" kern="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领域</a:t>
                      </a:r>
                      <a:endParaRPr lang="zh-CN" altLang="en-US" sz="16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w="12700" cap="flat" cmpd="sng" algn="ctr">
                      <a:solidFill>
                        <a:srgbClr val="84B4DF"/>
                      </a:solidFill>
                      <a:prstDash val="solid"/>
                      <a:round/>
                      <a:headEnd type="none" w="med" len="med"/>
                      <a:tailEnd type="none" w="med" len="med"/>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solidFill>
                      <a:srgbClr val="D6E6F4"/>
                    </a:solidFill>
                  </a:tcPr>
                </a:tc>
                <a:tc>
                  <a:txBody>
                    <a:bodyPr/>
                    <a:lstStyle/>
                    <a:p>
                      <a:pPr marL="0" marR="0" algn="l">
                        <a:spcBef>
                          <a:spcPts val="0"/>
                        </a:spcBef>
                        <a:spcAft>
                          <a:spcPts val="0"/>
                        </a:spcAft>
                      </a:pPr>
                      <a: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云端</a:t>
                      </a:r>
                      <a:r>
                        <a:rPr lang="en-US" altLang="zh-CN"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终端推理</a:t>
                      </a:r>
                      <a:endParaRPr lang="zh-CN" alt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solidFill>
                      <a:srgbClr val="D6E6F4"/>
                    </a:solidFill>
                  </a:tcPr>
                </a:tc>
                <a:tc>
                  <a:txBody>
                    <a:bodyPr/>
                    <a:lstStyle/>
                    <a:p>
                      <a:pPr marL="0" marR="0" algn="l">
                        <a:spcBef>
                          <a:spcPts val="0"/>
                        </a:spcBef>
                        <a:spcAft>
                          <a:spcPts val="0"/>
                        </a:spcAft>
                      </a:pPr>
                      <a:r>
                        <a:rPr lang="zh-CN" altLang="en-US" sz="1400" kern="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云端训练</a:t>
                      </a:r>
                      <a:endParaRPr lang="zh-CN" altLang="en-US" sz="16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solidFill>
                      <a:srgbClr val="D6E6F4"/>
                    </a:solidFill>
                  </a:tcPr>
                </a:tc>
                <a:tc>
                  <a:txBody>
                    <a:bodyPr/>
                    <a:lstStyle/>
                    <a:p>
                      <a:pPr marL="0" marR="0" algn="l">
                        <a:spcBef>
                          <a:spcPts val="0"/>
                        </a:spcBef>
                        <a:spcAft>
                          <a:spcPts val="0"/>
                        </a:spcAft>
                      </a:pPr>
                      <a: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端侧推理</a:t>
                      </a:r>
                      <a:endParaRPr lang="zh-CN" alt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solidFill>
                      <a:srgbClr val="D6E6F4"/>
                    </a:solidFill>
                  </a:tcPr>
                </a:tc>
                <a:tc>
                  <a:txBody>
                    <a:bodyPr/>
                    <a:lstStyle/>
                    <a:p>
                      <a:pPr marL="0" marR="0" algn="l">
                        <a:spcBef>
                          <a:spcPts val="0"/>
                        </a:spcBef>
                        <a:spcAft>
                          <a:spcPts val="0"/>
                        </a:spcAft>
                      </a:pPr>
                      <a: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云端</a:t>
                      </a:r>
                      <a:r>
                        <a:rPr lang="en-US" altLang="zh-CN"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终端推理</a:t>
                      </a:r>
                      <a:endParaRPr lang="zh-CN" alt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solidFill>
                      <a:srgbClr val="D6E6F4"/>
                    </a:solidFill>
                  </a:tcPr>
                </a:tc>
                <a:tc>
                  <a:txBody>
                    <a:bodyPr/>
                    <a:lstStyle/>
                    <a:p>
                      <a:pPr marL="0" marR="0" algn="l">
                        <a:spcBef>
                          <a:spcPts val="0"/>
                        </a:spcBef>
                        <a:spcAft>
                          <a:spcPts val="0"/>
                        </a:spcAft>
                      </a:pPr>
                      <a: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训练</a:t>
                      </a:r>
                      <a:r>
                        <a:rPr lang="en-US" altLang="zh-CN"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&amp;</a:t>
                      </a:r>
                      <a: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推理</a:t>
                      </a:r>
                      <a:endParaRPr lang="zh-CN" alt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solidFill>
                      <a:srgbClr val="D6E6F4"/>
                    </a:solidFill>
                  </a:tcPr>
                </a:tc>
                <a:tc>
                  <a:txBody>
                    <a:bodyPr/>
                    <a:lstStyle/>
                    <a:p>
                      <a:pPr marL="0" marR="0" algn="l">
                        <a:spcBef>
                          <a:spcPts val="0"/>
                        </a:spcBef>
                        <a:spcAft>
                          <a:spcPts val="0"/>
                        </a:spcAft>
                      </a:pPr>
                      <a:r>
                        <a:rPr lang="zh-CN" altLang="en-US" sz="1400" kern="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端侧推理</a:t>
                      </a:r>
                      <a:endParaRPr lang="zh-CN" altLang="en-US" sz="16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w="12700" cap="flat" cmpd="sng" algn="ctr">
                      <a:solidFill>
                        <a:srgbClr val="84B4DF"/>
                      </a:solidFill>
                      <a:prstDash val="solid"/>
                      <a:round/>
                      <a:headEnd type="none" w="med" len="med"/>
                      <a:tailEnd type="none" w="med" len="med"/>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solidFill>
                      <a:srgbClr val="D6E6F4"/>
                    </a:solidFill>
                  </a:tcPr>
                </a:tc>
                <a:extLst>
                  <a:ext uri="{0D108BD9-81ED-4DB2-BD59-A6C34878D82A}">
                    <a16:rowId xmlns:a16="http://schemas.microsoft.com/office/drawing/2014/main" val="43471749"/>
                  </a:ext>
                </a:extLst>
              </a:tr>
              <a:tr h="384810">
                <a:tc>
                  <a:txBody>
                    <a:bodyPr/>
                    <a:lstStyle/>
                    <a:p>
                      <a:pPr marL="0" marR="0" algn="ctr">
                        <a:spcBef>
                          <a:spcPts val="0"/>
                        </a:spcBef>
                        <a:spcAft>
                          <a:spcPts val="0"/>
                        </a:spcAft>
                      </a:pPr>
                      <a:r>
                        <a:rPr lang="zh-CN" altLang="en-US" sz="1400" b="1"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企业</a:t>
                      </a:r>
                      <a:endParaRPr lang="zh-CN" alt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w="12700" cap="flat" cmpd="sng" algn="ctr">
                      <a:solidFill>
                        <a:srgbClr val="84B4DF"/>
                      </a:solidFill>
                      <a:prstDash val="solid"/>
                      <a:round/>
                      <a:headEnd type="none" w="med" len="med"/>
                      <a:tailEnd type="none" w="med" len="med"/>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tcPr>
                </a:tc>
                <a:tc>
                  <a:txBody>
                    <a:bodyPr/>
                    <a:lstStyle/>
                    <a:p>
                      <a:pPr marL="0" marR="0" algn="l">
                        <a:spcBef>
                          <a:spcPts val="0"/>
                        </a:spcBef>
                        <a:spcAft>
                          <a:spcPts val="0"/>
                        </a:spcAft>
                      </a:pPr>
                      <a:r>
                        <a:rPr lang="zh-CN" altLang="en-US" sz="1400" kern="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英特尔</a:t>
                      </a:r>
                      <a:endParaRPr lang="zh-CN" altLang="en-US" sz="16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tcPr>
                </a:tc>
                <a:tc>
                  <a:txBody>
                    <a:bodyPr/>
                    <a:lstStyle/>
                    <a:p>
                      <a:pPr marL="0" marR="0" algn="l">
                        <a:spcBef>
                          <a:spcPts val="0"/>
                        </a:spcBef>
                        <a:spcAft>
                          <a:spcPts val="0"/>
                        </a:spcAft>
                      </a:pPr>
                      <a: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英伟达</a:t>
                      </a:r>
                      <a:r>
                        <a:rPr 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Imagination</a:t>
                      </a:r>
                      <a:endParaRPr 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tcPr>
                </a:tc>
                <a:tc>
                  <a:txBody>
                    <a:bodyPr/>
                    <a:lstStyle/>
                    <a:p>
                      <a:pPr marL="0" marR="0" algn="l">
                        <a:spcBef>
                          <a:spcPts val="0"/>
                        </a:spcBef>
                        <a:spcAft>
                          <a:spcPts val="0"/>
                        </a:spcAft>
                      </a:pPr>
                      <a:r>
                        <a:rPr lang="en-US" sz="1400" kern="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CEVA</a:t>
                      </a:r>
                      <a:br>
                        <a:rPr lang="en-US" sz="1400" kern="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br>
                      <a:r>
                        <a:rPr lang="zh-CN" altLang="en-US" sz="1400" kern="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中星微</a:t>
                      </a:r>
                      <a:endParaRPr lang="zh-CN" altLang="en-US" sz="16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tcPr>
                </a:tc>
                <a:tc>
                  <a:txBody>
                    <a:bodyPr/>
                    <a:lstStyle/>
                    <a:p>
                      <a:pPr marL="0" marR="0" algn="l">
                        <a:spcBef>
                          <a:spcPts val="0"/>
                        </a:spcBef>
                        <a:spcAft>
                          <a:spcPts val="0"/>
                        </a:spcAft>
                      </a:pPr>
                      <a:r>
                        <a:rPr 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Xilinx</a:t>
                      </a:r>
                      <a:br>
                        <a:rPr 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br>
                      <a: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深鉴科技</a:t>
                      </a:r>
                      <a:endParaRPr lang="zh-CN" alt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tcPr>
                </a:tc>
                <a:tc>
                  <a:txBody>
                    <a:bodyPr/>
                    <a:lstStyle/>
                    <a:p>
                      <a:pPr marL="0" marR="0" algn="l">
                        <a:spcBef>
                          <a:spcPts val="0"/>
                        </a:spcBef>
                        <a:spcAft>
                          <a:spcPts val="0"/>
                        </a:spcAft>
                      </a:pPr>
                      <a: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谷歌</a:t>
                      </a:r>
                      <a:b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br>
                      <a:r>
                        <a:rPr lang="zh-CN" alt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寒武纪</a:t>
                      </a:r>
                      <a:endParaRPr lang="zh-CN" alt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a:noFill/>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tcPr>
                </a:tc>
                <a:tc>
                  <a:txBody>
                    <a:bodyPr/>
                    <a:lstStyle/>
                    <a:p>
                      <a:pPr marL="0" marR="0" algn="l">
                        <a:spcBef>
                          <a:spcPts val="0"/>
                        </a:spcBef>
                        <a:spcAft>
                          <a:spcPts val="0"/>
                        </a:spcAft>
                      </a:pPr>
                      <a:r>
                        <a:rPr lang="en-US" sz="1400"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IBM</a:t>
                      </a:r>
                      <a:endParaRPr lang="en-US" sz="16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nchor="ctr">
                    <a:lnL>
                      <a:noFill/>
                    </a:lnL>
                    <a:lnR w="12700" cap="flat" cmpd="sng" algn="ctr">
                      <a:solidFill>
                        <a:srgbClr val="84B4DF"/>
                      </a:solidFill>
                      <a:prstDash val="solid"/>
                      <a:round/>
                      <a:headEnd type="none" w="med" len="med"/>
                      <a:tailEnd type="none" w="med" len="med"/>
                    </a:lnR>
                    <a:lnT w="12700" cap="flat" cmpd="sng" algn="ctr">
                      <a:solidFill>
                        <a:srgbClr val="84B4DF"/>
                      </a:solidFill>
                      <a:prstDash val="solid"/>
                      <a:round/>
                      <a:headEnd type="none" w="med" len="med"/>
                      <a:tailEnd type="none" w="med" len="med"/>
                    </a:lnT>
                    <a:lnB w="12700" cap="flat" cmpd="sng" algn="ctr">
                      <a:solidFill>
                        <a:srgbClr val="84B4DF"/>
                      </a:solidFill>
                      <a:prstDash val="solid"/>
                      <a:round/>
                      <a:headEnd type="none" w="med" len="med"/>
                      <a:tailEnd type="none" w="med" len="med"/>
                    </a:lnB>
                  </a:tcPr>
                </a:tc>
                <a:extLst>
                  <a:ext uri="{0D108BD9-81ED-4DB2-BD59-A6C34878D82A}">
                    <a16:rowId xmlns:a16="http://schemas.microsoft.com/office/drawing/2014/main" val="2727790643"/>
                  </a:ext>
                </a:extLst>
              </a:tr>
            </a:tbl>
          </a:graphicData>
        </a:graphic>
      </p:graphicFrame>
      <p:sp>
        <p:nvSpPr>
          <p:cNvPr id="7" name="矩形 6">
            <a:extLst>
              <a:ext uri="{FF2B5EF4-FFF2-40B4-BE49-F238E27FC236}">
                <a16:creationId xmlns:a16="http://schemas.microsoft.com/office/drawing/2014/main" id="{B2334999-9A52-4605-9555-690C9BD3B913}"/>
              </a:ext>
            </a:extLst>
          </p:cNvPr>
          <p:cNvSpPr/>
          <p:nvPr/>
        </p:nvSpPr>
        <p:spPr>
          <a:xfrm>
            <a:off x="4107324" y="3552706"/>
            <a:ext cx="3647152" cy="369332"/>
          </a:xfrm>
          <a:prstGeom prst="rect">
            <a:avLst/>
          </a:prstGeom>
        </p:spPr>
        <p:txBody>
          <a:bodyPr wrap="none">
            <a:spAutoFit/>
          </a:bodyPr>
          <a:lstStyle/>
          <a:p>
            <a:r>
              <a:rPr lang="zh-CN" altLang="en-US" dirty="0">
                <a:solidFill>
                  <a:schemeClr val="bg1"/>
                </a:solidFill>
                <a:latin typeface="宋体" panose="02010600030101010101" pitchFamily="2" charset="-122"/>
                <a:ea typeface="宋体" panose="02010600030101010101" pitchFamily="2" charset="-122"/>
              </a:rPr>
              <a:t>传统芯片及类脑芯片硬件信息比较</a:t>
            </a:r>
          </a:p>
        </p:txBody>
      </p:sp>
    </p:spTree>
    <p:extLst>
      <p:ext uri="{BB962C8B-B14F-4D97-AF65-F5344CB8AC3E}">
        <p14:creationId xmlns:p14="http://schemas.microsoft.com/office/powerpoint/2010/main" val="41032131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电路">
  <a:themeElements>
    <a:clrScheme name="电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电路">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电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TM04033919[[fn=电路]]</Template>
  <TotalTime>502</TotalTime>
  <Words>4153</Words>
  <Application>Microsoft Office PowerPoint</Application>
  <PresentationFormat>宽屏</PresentationFormat>
  <Paragraphs>329</Paragraphs>
  <Slides>41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41</vt:i4>
      </vt:variant>
    </vt:vector>
  </HeadingPairs>
  <TitlesOfParts>
    <vt:vector size="52" baseType="lpstr">
      <vt:lpstr>等线</vt:lpstr>
      <vt:lpstr>黑体</vt:lpstr>
      <vt:lpstr>华文细黑</vt:lpstr>
      <vt:lpstr>华文中宋</vt:lpstr>
      <vt:lpstr>思源黑体</vt:lpstr>
      <vt:lpstr>宋体</vt:lpstr>
      <vt:lpstr>微软雅黑</vt:lpstr>
      <vt:lpstr>Arial</vt:lpstr>
      <vt:lpstr>Tw Cen MT</vt:lpstr>
      <vt:lpstr>Wingdings</vt:lpstr>
      <vt:lpstr>电路</vt:lpstr>
      <vt:lpstr>人工智能基础与应用 项目二 认知人工智能        的基础支撑</vt:lpstr>
      <vt:lpstr>目 录</vt:lpstr>
      <vt:lpstr>【教学目标】</vt:lpstr>
      <vt:lpstr>【教学要求】</vt:lpstr>
      <vt:lpstr>【内容概览】</vt:lpstr>
      <vt:lpstr>【相关知识】</vt:lpstr>
      <vt:lpstr>一、人工智能的核心驱动力</vt:lpstr>
      <vt:lpstr>一、人工智能的核心驱动力</vt:lpstr>
      <vt:lpstr>一、人工智能的核心驱动力</vt:lpstr>
      <vt:lpstr>一、人工智能的核心驱动力</vt:lpstr>
      <vt:lpstr>一、人工智能的核心驱动力</vt:lpstr>
      <vt:lpstr>一、人工智能的核心驱动力</vt:lpstr>
      <vt:lpstr>一、人工智能的核心驱动力</vt:lpstr>
      <vt:lpstr>一、人工智能的核心驱动力</vt:lpstr>
      <vt:lpstr>一、人工智能的核心驱动力</vt:lpstr>
      <vt:lpstr>一、人工智能的核心驱动力</vt:lpstr>
      <vt:lpstr>一、人工智能的核心驱动力</vt:lpstr>
      <vt:lpstr>一、人工智能的核心驱动力</vt:lpstr>
      <vt:lpstr>一、人工智能的核心驱动力</vt:lpstr>
      <vt:lpstr>一、人工智能的核心驱动力</vt:lpstr>
      <vt:lpstr>一、人工智能的核心驱动力</vt:lpstr>
      <vt:lpstr>一、人工智能的核心驱动力</vt:lpstr>
      <vt:lpstr>二、人工智能的其他支撑技术</vt:lpstr>
      <vt:lpstr>二、人工智能的其他支撑技术</vt:lpstr>
      <vt:lpstr>二、人工智能的其他支撑技术</vt:lpstr>
      <vt:lpstr>二、人工智能的其他支撑技术</vt:lpstr>
      <vt:lpstr>二、人工智能的其他支撑技术</vt:lpstr>
      <vt:lpstr>二、人工智能的其他支撑技术</vt:lpstr>
      <vt:lpstr>二、人工智能的其他支撑技术</vt:lpstr>
      <vt:lpstr>二、人工智能的其他支撑技术</vt:lpstr>
      <vt:lpstr>二、人工智能的其他支撑技术</vt:lpstr>
      <vt:lpstr>三、了解人工智能的数据服务</vt:lpstr>
      <vt:lpstr>三、了解人工智能的数据服务</vt:lpstr>
      <vt:lpstr>三、了解人工智能的数据服务</vt:lpstr>
      <vt:lpstr>三、了解人工智能的数据服务</vt:lpstr>
      <vt:lpstr>【练习与思考】</vt:lpstr>
      <vt:lpstr>【练习与思考】</vt:lpstr>
      <vt:lpstr>【练习与思考】</vt:lpstr>
      <vt:lpstr>【练习与思考】</vt:lpstr>
      <vt:lpstr>【练习与思考】</vt:lpstr>
      <vt:lpstr>人工智能基础与应用 项目二 认知人工智能的基础支撑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人工智能基础与应用</dc:title>
  <dc:creator>skygao2020@outlook.com</dc:creator>
  <cp:lastModifiedBy>skygao2020@outlook.com</cp:lastModifiedBy>
  <cp:revision>62</cp:revision>
  <dcterms:created xsi:type="dcterms:W3CDTF">2020-06-16T02:39:12Z</dcterms:created>
  <dcterms:modified xsi:type="dcterms:W3CDTF">2020-06-19T07:17:23Z</dcterms:modified>
</cp:coreProperties>
</file>