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48" r:id="rId3"/>
    <p:sldId id="482" r:id="rId4"/>
    <p:sldId id="483" r:id="rId5"/>
    <p:sldId id="484" r:id="rId6"/>
    <p:sldId id="485" r:id="rId7"/>
    <p:sldId id="486" r:id="rId8"/>
    <p:sldId id="487" r:id="rId9"/>
    <p:sldId id="488"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60" r:id="rId23"/>
    <p:sldId id="561" r:id="rId24"/>
    <p:sldId id="490" r:id="rId25"/>
    <p:sldId id="493" r:id="rId26"/>
    <p:sldId id="347" r:id="rId27"/>
    <p:sldId id="257" r:id="rId28"/>
    <p:sldId id="258" r:id="rId29"/>
    <p:sldId id="259" r:id="rId30"/>
    <p:sldId id="261" r:id="rId31"/>
    <p:sldId id="262" r:id="rId32"/>
    <p:sldId id="293" r:id="rId33"/>
    <p:sldId id="562" r:id="rId34"/>
    <p:sldId id="563" r:id="rId35"/>
    <p:sldId id="564" r:id="rId36"/>
    <p:sldId id="565" r:id="rId37"/>
    <p:sldId id="363" r:id="rId38"/>
    <p:sldId id="566" r:id="rId39"/>
    <p:sldId id="567" r:id="rId40"/>
    <p:sldId id="568" r:id="rId41"/>
    <p:sldId id="582" r:id="rId42"/>
    <p:sldId id="291" r:id="rId43"/>
    <p:sldId id="430" r:id="rId44"/>
    <p:sldId id="431" r:id="rId45"/>
    <p:sldId id="432" r:id="rId46"/>
    <p:sldId id="433" r:id="rId47"/>
    <p:sldId id="434" r:id="rId48"/>
    <p:sldId id="435" r:id="rId49"/>
    <p:sldId id="436" r:id="rId50"/>
    <p:sldId id="569" r:id="rId51"/>
    <p:sldId id="437" r:id="rId52"/>
    <p:sldId id="570" r:id="rId53"/>
    <p:sldId id="571" r:id="rId54"/>
    <p:sldId id="572" r:id="rId55"/>
    <p:sldId id="573" r:id="rId56"/>
    <p:sldId id="574" r:id="rId57"/>
    <p:sldId id="575" r:id="rId58"/>
    <p:sldId id="576" r:id="rId59"/>
    <p:sldId id="577" r:id="rId60"/>
    <p:sldId id="578" r:id="rId61"/>
    <p:sldId id="579" r:id="rId62"/>
    <p:sldId id="580" r:id="rId63"/>
    <p:sldId id="581" r:id="rId64"/>
    <p:sldId id="583" r:id="rId65"/>
    <p:sldId id="441" r:id="rId66"/>
    <p:sldId id="443" r:id="rId67"/>
    <p:sldId id="444" r:id="rId68"/>
    <p:sldId id="445" r:id="rId69"/>
    <p:sldId id="446" r:id="rId70"/>
    <p:sldId id="447" r:id="rId71"/>
    <p:sldId id="448" r:id="rId72"/>
    <p:sldId id="449" r:id="rId73"/>
    <p:sldId id="628" r:id="rId74"/>
    <p:sldId id="629" r:id="rId75"/>
    <p:sldId id="450" r:id="rId76"/>
    <p:sldId id="630" r:id="rId77"/>
    <p:sldId id="631" r:id="rId78"/>
    <p:sldId id="632" r:id="rId79"/>
    <p:sldId id="633" r:id="rId80"/>
    <p:sldId id="634" r:id="rId81"/>
    <p:sldId id="635" r:id="rId82"/>
    <p:sldId id="584" r:id="rId83"/>
    <p:sldId id="454" r:id="rId84"/>
    <p:sldId id="456" r:id="rId85"/>
    <p:sldId id="457" r:id="rId86"/>
    <p:sldId id="458" r:id="rId87"/>
    <p:sldId id="459" r:id="rId88"/>
    <p:sldId id="460" r:id="rId89"/>
    <p:sldId id="461" r:id="rId90"/>
    <p:sldId id="462" r:id="rId91"/>
    <p:sldId id="636" r:id="rId92"/>
    <p:sldId id="463" r:id="rId93"/>
    <p:sldId id="637" r:id="rId94"/>
    <p:sldId id="638" r:id="rId95"/>
    <p:sldId id="639" r:id="rId96"/>
    <p:sldId id="640" r:id="rId97"/>
    <p:sldId id="585" r:id="rId98"/>
    <p:sldId id="467" r:id="rId99"/>
    <p:sldId id="260" r:id="rId1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6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a:xfrm>
            <a:off x="1876424" y="5410201"/>
            <a:ext cx="5124886" cy="365125"/>
          </a:xfrm>
        </p:spPr>
        <p:txBody>
          <a:bodyPr/>
          <a:lstStyle/>
          <a:p>
            <a:endParaRPr lang="zh-CN" altLang="en-US"/>
          </a:p>
        </p:txBody>
      </p:sp>
      <p:sp>
        <p:nvSpPr>
          <p:cNvPr id="6" name="Slide Number Placeholder 5"/>
          <p:cNvSpPr>
            <a:spLocks noGrp="1"/>
          </p:cNvSpPr>
          <p:nvPr>
            <p:ph type="sldNum" sz="quarter" idx="12"/>
          </p:nvPr>
        </p:nvSpPr>
        <p:spPr>
          <a:xfrm>
            <a:off x="9896911" y="5410199"/>
            <a:ext cx="771089" cy="365125"/>
          </a:xfrm>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2294A0-B2E9-4196-862D-98F93450757E}"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png"/></Relationships>
</file>

<file path=ppt/slides/_rels/slide9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1571624" y="1851229"/>
            <a:ext cx="6189890" cy="2894942"/>
          </a:xfrm>
        </p:spPr>
        <p:txBody>
          <a:bodyPr>
            <a:normAutofit fontScale="90000"/>
          </a:bodyPr>
          <a:lstStyle/>
          <a:p>
            <a:pPr>
              <a:lnSpc>
                <a:spcPct val="150000"/>
              </a:lnSpc>
            </a:pPr>
            <a:r>
              <a:rPr lang="zh-CN" altLang="en-US" sz="4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br>
              <a:rPr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sz="53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的行业应用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10064115" cy="1109345"/>
          </a:xfrm>
        </p:spPr>
        <p:txBody>
          <a:bodyPr>
            <a:noAutofit/>
          </a:bodyPr>
          <a:lstStyle/>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制造系统是否智能的两个特征：</a:t>
            </a:r>
          </a:p>
          <a:p>
            <a:pPr marL="0" indent="0" algn="just">
              <a:lnSpc>
                <a:spcPct val="130000"/>
              </a:lnSpc>
              <a:buClr>
                <a:srgbClr val="0070C0"/>
              </a:buClr>
              <a:buNone/>
            </a:pPr>
            <a:r>
              <a:rPr sz="1800" dirty="0">
                <a:solidFill>
                  <a:schemeClr val="bg1"/>
                </a:solidFill>
                <a:latin typeface="宋体" panose="02010600030101010101" pitchFamily="2" charset="-122"/>
                <a:ea typeface="宋体" panose="02010600030101010101" pitchFamily="2" charset="-122"/>
              </a:rPr>
              <a:t>（1）是否能够学习人的经验，从而替代人来分析问题和形成决策。</a:t>
            </a:r>
          </a:p>
          <a:p>
            <a:pPr marL="0" indent="0" algn="just">
              <a:lnSpc>
                <a:spcPct val="130000"/>
              </a:lnSpc>
              <a:buClr>
                <a:srgbClr val="0070C0"/>
              </a:buClr>
              <a:buNone/>
            </a:pPr>
            <a:r>
              <a:rPr sz="1800" dirty="0">
                <a:solidFill>
                  <a:schemeClr val="bg1"/>
                </a:solidFill>
                <a:latin typeface="宋体" panose="02010600030101010101" pitchFamily="2" charset="-122"/>
                <a:ea typeface="宋体" panose="02010600030101010101" pitchFamily="2" charset="-122"/>
              </a:rPr>
              <a:t>（2）能否从新的问题中积累经验，从而避免问题的再次发生。</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智能制造系统运行的逻辑是：发生问题→模型（或在人的帮助下）分析问题→模型调整5个要素→解决问题→模型积累经验，并分析问题的根源→模型调整5个要素→避免问题。</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一、什么是“智能制造”？何谓智能制造的核心？</a:t>
            </a:r>
          </a:p>
        </p:txBody>
      </p:sp>
      <p:sp>
        <p:nvSpPr>
          <p:cNvPr id="2" name="文本框 1"/>
          <p:cNvSpPr txBox="1"/>
          <p:nvPr/>
        </p:nvSpPr>
        <p:spPr>
          <a:xfrm>
            <a:off x="991235" y="1154430"/>
            <a:ext cx="324358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智能制造的内涵</a:t>
            </a:r>
          </a:p>
        </p:txBody>
      </p:sp>
      <p:sp>
        <p:nvSpPr>
          <p:cNvPr id="5" name="文本框 4"/>
          <p:cNvSpPr txBox="1"/>
          <p:nvPr/>
        </p:nvSpPr>
        <p:spPr>
          <a:xfrm>
            <a:off x="4903470" y="6019800"/>
            <a:ext cx="2540000" cy="337185"/>
          </a:xfrm>
          <a:prstGeom prst="rect">
            <a:avLst/>
          </a:prstGeom>
          <a:noFill/>
        </p:spPr>
        <p:txBody>
          <a:bodyPr wrap="square" rtlCol="0" anchor="t">
            <a:spAutoFit/>
          </a:bodyPr>
          <a:lstStyle/>
          <a:p>
            <a:pPr algn="ctr"/>
            <a:r>
              <a:rPr lang="zh-CN" altLang="en-US" sz="1600">
                <a:solidFill>
                  <a:schemeClr val="bg1"/>
                </a:solidFill>
              </a:rPr>
              <a:t>智能制造系统运行逻辑图</a:t>
            </a:r>
          </a:p>
        </p:txBody>
      </p:sp>
      <p:pic>
        <p:nvPicPr>
          <p:cNvPr id="889" name="图片 889" descr="D:\智慧教学\01课程-AI通识课教材《人工智能基础及应用》\教材\领导修正\定稿\教材配图：项目四 任务一 智能制造的转型与升级\自己软件绘制\图4.1.3 智能制造系统运行逻辑图.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31060" y="3776980"/>
            <a:ext cx="7926705" cy="24841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3975735" cy="3754755"/>
          </a:xfrm>
        </p:spPr>
        <p:txBody>
          <a:bodyPr>
            <a:noAutofit/>
          </a:bodyPr>
          <a:lstStyle/>
          <a:p>
            <a:pPr algn="just">
              <a:lnSpc>
                <a:spcPct val="15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智能制造的系统流程</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一、什么是“智能制造”？何谓智能制造的核心？</a:t>
            </a:r>
          </a:p>
        </p:txBody>
      </p:sp>
      <p:sp>
        <p:nvSpPr>
          <p:cNvPr id="2" name="文本框 1"/>
          <p:cNvSpPr txBox="1"/>
          <p:nvPr/>
        </p:nvSpPr>
        <p:spPr>
          <a:xfrm>
            <a:off x="991235" y="1154430"/>
            <a:ext cx="538607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智能制造的基本流程及技术组成</a:t>
            </a:r>
          </a:p>
        </p:txBody>
      </p:sp>
      <p:pic>
        <p:nvPicPr>
          <p:cNvPr id="890" name="图片 890" descr="D:\智慧教学\01课程-AI通识课教材《人工智能基础及应用》\教材\领导修正\定稿\教材配图：项目四 任务一 智能制造的转型与升级\自己软件绘制\图4.1.4 智能制造系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19070" y="2279015"/>
            <a:ext cx="6753860" cy="38747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9805312" cy="3754755"/>
          </a:xfrm>
        </p:spPr>
        <p:txBody>
          <a:bodyPr>
            <a:noAutofit/>
          </a:bodyPr>
          <a:lstStyle/>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在智能制造的整个系统和流程中，每个环节中都涉及了很多的细分技术及具体应用。我们重点认识如下四项技术：</a:t>
            </a:r>
          </a:p>
          <a:p>
            <a:pPr marL="0" indent="0" algn="just">
              <a:lnSpc>
                <a:spcPct val="15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1. 人工智能技术</a:t>
            </a:r>
          </a:p>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其应用主要有三个方面：</a:t>
            </a:r>
          </a:p>
          <a:p>
            <a:pPr lvl="1"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智能装备</a:t>
            </a:r>
            <a:r>
              <a:rPr sz="2000" dirty="0">
                <a:solidFill>
                  <a:schemeClr val="bg1"/>
                </a:solidFill>
                <a:latin typeface="宋体" panose="02010600030101010101" pitchFamily="2" charset="-122"/>
                <a:ea typeface="宋体" panose="02010600030101010101" pitchFamily="2" charset="-122"/>
              </a:rPr>
              <a:t>，包括自动识别设备、人机交互系统、工业机器人以及数控机床等具体设备；</a:t>
            </a:r>
          </a:p>
          <a:p>
            <a:pPr lvl="1"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智能工厂</a:t>
            </a:r>
            <a:r>
              <a:rPr sz="2000" dirty="0">
                <a:solidFill>
                  <a:schemeClr val="bg1"/>
                </a:solidFill>
                <a:latin typeface="宋体" panose="02010600030101010101" pitchFamily="2" charset="-122"/>
                <a:ea typeface="宋体" panose="02010600030101010101" pitchFamily="2" charset="-122"/>
              </a:rPr>
              <a:t>，包括智能设计、智能生产、智能管理以及集成优化等具体内容；</a:t>
            </a:r>
          </a:p>
          <a:p>
            <a:pPr lvl="1"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智能服务</a:t>
            </a:r>
            <a:r>
              <a:rPr sz="2000" dirty="0">
                <a:solidFill>
                  <a:schemeClr val="bg1"/>
                </a:solidFill>
                <a:latin typeface="宋体" panose="02010600030101010101" pitchFamily="2" charset="-122"/>
                <a:ea typeface="宋体" panose="02010600030101010101" pitchFamily="2" charset="-122"/>
              </a:rPr>
              <a:t>，包括大规模个性化定制、远程运维以及预测性维护等具体服务模式。</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一、什么是“智能制造”？何谓智能制造的核心？</a:t>
            </a:r>
          </a:p>
        </p:txBody>
      </p:sp>
      <p:sp>
        <p:nvSpPr>
          <p:cNvPr id="2" name="文本框 1"/>
          <p:cNvSpPr txBox="1"/>
          <p:nvPr/>
        </p:nvSpPr>
        <p:spPr>
          <a:xfrm>
            <a:off x="991235" y="1154430"/>
            <a:ext cx="538607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智能制造的基本流程及技术组成</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94130" y="1991995"/>
            <a:ext cx="9752965" cy="4379595"/>
          </a:xfrm>
        </p:spPr>
        <p:txBody>
          <a:bodyPr>
            <a:noAutofit/>
          </a:bodyPr>
          <a:lstStyle/>
          <a:p>
            <a:pPr marL="0" indent="0" algn="just">
              <a:lnSpc>
                <a:spcPct val="12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2. 信息网络技术</a:t>
            </a:r>
          </a:p>
          <a:p>
            <a:pPr marL="0" indent="0" algn="just">
              <a:lnSpc>
                <a:spcPct val="12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信息网络技术是制造过程中各个环节的智能集成，随着5G时代的来临，对开启万物互联、人机深度交互提供了重要的技术支撑。</a:t>
            </a:r>
          </a:p>
          <a:p>
            <a:pPr marL="0" indent="0" algn="just">
              <a:lnSpc>
                <a:spcPct val="12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3. 虚拟制造技术</a:t>
            </a:r>
          </a:p>
          <a:p>
            <a:pPr marL="0" indent="0" algn="just">
              <a:lnSpc>
                <a:spcPct val="12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可以在产品设计阶段就模拟出该产品的整个生命周期，从而更有效、更经济、更灵活的组织生产。</a:t>
            </a:r>
          </a:p>
          <a:p>
            <a:pPr marL="0" indent="0" algn="just">
              <a:lnSpc>
                <a:spcPct val="12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4. 人机一体化</a:t>
            </a:r>
          </a:p>
          <a:p>
            <a:pPr marL="0" indent="0" algn="just">
              <a:lnSpc>
                <a:spcPct val="12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一种混合智能。一方面突出人在制造系统中的核心地位，同时在智能机器的配合下，更好地发挥人的潜能，使得人机在不同的层次上各显其能</a:t>
            </a:r>
            <a:r>
              <a:rPr lang="zh-CN" sz="2000" dirty="0">
                <a:solidFill>
                  <a:schemeClr val="bg1"/>
                </a:solidFill>
                <a:latin typeface="宋体" panose="02010600030101010101" pitchFamily="2" charset="-122"/>
                <a:ea typeface="宋体" panose="02010600030101010101" pitchFamily="2" charset="-122"/>
              </a:rPr>
              <a:t>相辅相成</a:t>
            </a:r>
            <a:r>
              <a:rPr sz="2000" dirty="0">
                <a:solidFill>
                  <a:schemeClr val="bg1"/>
                </a:solidFill>
                <a:latin typeface="宋体" panose="02010600030101010101" pitchFamily="2" charset="-122"/>
                <a:ea typeface="宋体" panose="02010600030101010101" pitchFamily="2" charset="-122"/>
              </a:rPr>
              <a:t>。</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一、什么是“智能制造”？何谓智能制造的核心？</a:t>
            </a:r>
          </a:p>
        </p:txBody>
      </p:sp>
      <p:sp>
        <p:nvSpPr>
          <p:cNvPr id="2" name="文本框 1"/>
          <p:cNvSpPr txBox="1"/>
          <p:nvPr/>
        </p:nvSpPr>
        <p:spPr>
          <a:xfrm>
            <a:off x="991235" y="1154430"/>
            <a:ext cx="538607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智能制造的基本流程及技术组成</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7929" y="1277620"/>
            <a:ext cx="4371502" cy="4751070"/>
          </a:xfrm>
        </p:spPr>
        <p:txBody>
          <a:bodyPr>
            <a:noAutofit/>
          </a:bodyPr>
          <a:lstStyle/>
          <a:p>
            <a:pPr algn="just">
              <a:lnSpc>
                <a:spcPct val="12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背景：2018年9月由麦肯锡与世界经济论坛联合出版的报告中，评选出了目前世界上第一批先进的“灯塔工厂”名单，共9家，代表了全球先进的智能制造企业。其中5家位于欧洲，1家位于北美，3家位于中国。</a:t>
            </a:r>
          </a:p>
          <a:p>
            <a:pPr algn="just">
              <a:lnSpc>
                <a:spcPct val="12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定义：“灯塔工厂”是指率先大规模地运用先进的技术与创新管理方式，打造出一批标杆级的智能工厂，引领第四次工业革命发展潮流的智能工厂。</a:t>
            </a:r>
          </a:p>
          <a:p>
            <a:pPr algn="just">
              <a:lnSpc>
                <a:spcPct val="12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目标：降本（降低成本）、减存（减少库存）、提质（提升质量）、增效（增加效率）。</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二、什么是“灯塔工厂”？</a:t>
            </a:r>
          </a:p>
        </p:txBody>
      </p:sp>
      <p:pic>
        <p:nvPicPr>
          <p:cNvPr id="892" name="图片 3" descr="IMG_256"/>
          <p:cNvPicPr>
            <a:picLocks noChangeAspect="1"/>
          </p:cNvPicPr>
          <p:nvPr/>
        </p:nvPicPr>
        <p:blipFill>
          <a:blip r:embed="rId2"/>
          <a:srcRect l="3443" t="13237"/>
          <a:stretch>
            <a:fillRect/>
          </a:stretch>
        </p:blipFill>
        <p:spPr>
          <a:xfrm>
            <a:off x="5456555" y="1697990"/>
            <a:ext cx="5868035" cy="3462020"/>
          </a:xfrm>
          <a:prstGeom prst="rect">
            <a:avLst/>
          </a:prstGeom>
          <a:noFill/>
          <a:ln w="9525">
            <a:noFill/>
          </a:ln>
        </p:spPr>
      </p:pic>
      <p:sp>
        <p:nvSpPr>
          <p:cNvPr id="5" name="文本框 4"/>
          <p:cNvSpPr txBox="1"/>
          <p:nvPr/>
        </p:nvSpPr>
        <p:spPr>
          <a:xfrm>
            <a:off x="7225030" y="5515610"/>
            <a:ext cx="2540000" cy="337185"/>
          </a:xfrm>
          <a:prstGeom prst="rect">
            <a:avLst/>
          </a:prstGeom>
          <a:noFill/>
        </p:spPr>
        <p:txBody>
          <a:bodyPr wrap="square" rtlCol="0" anchor="t">
            <a:spAutoFit/>
          </a:bodyPr>
          <a:lstStyle/>
          <a:p>
            <a:pPr algn="ctr"/>
            <a:r>
              <a:rPr lang="zh-CN" altLang="en-US" sz="1600">
                <a:solidFill>
                  <a:schemeClr val="bg1"/>
                </a:solidFill>
              </a:rPr>
              <a:t>全球灯塔工厂网络</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7930" y="1277620"/>
            <a:ext cx="9712325" cy="1442720"/>
          </a:xfrm>
        </p:spPr>
        <p:txBody>
          <a:bodyPr>
            <a:noAutofit/>
          </a:bodyPr>
          <a:lstStyle/>
          <a:p>
            <a:pPr algn="just">
              <a:lnSpc>
                <a:spcPct val="12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工业富联灯塔工厂——成效如何？</a:t>
            </a:r>
          </a:p>
          <a:p>
            <a:pPr marL="0" indent="0" algn="just">
              <a:lnSpc>
                <a:spcPct val="120000"/>
              </a:lnSpc>
              <a:buClr>
                <a:srgbClr val="0070C0"/>
              </a:buClr>
              <a:buNone/>
            </a:pPr>
            <a:r>
              <a:rPr sz="2000" dirty="0">
                <a:solidFill>
                  <a:schemeClr val="bg1"/>
                </a:solidFill>
                <a:latin typeface="宋体" panose="02010600030101010101" pitchFamily="2" charset="-122"/>
                <a:ea typeface="宋体" panose="02010600030101010101" pitchFamily="2" charset="-122"/>
              </a:rPr>
              <a:t>富士康工业互联网：从过去的代工厂到如今首屈一指的工业4.0企业，作为首批入选的“黑灯工厂”，在降本减存提质增效方面取得很好成效。</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二、什么是“灯塔工厂”？</a:t>
            </a:r>
          </a:p>
        </p:txBody>
      </p:sp>
      <p:pic>
        <p:nvPicPr>
          <p:cNvPr id="894" name="图片 894" descr="C:\Users\weiyuan.lu\Desktop\图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38120" y="2720340"/>
            <a:ext cx="6716395" cy="33667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01420" y="1277620"/>
            <a:ext cx="5526405" cy="5071110"/>
          </a:xfrm>
        </p:spPr>
        <p:txBody>
          <a:bodyPr>
            <a:noAutofit/>
          </a:bodyPr>
          <a:lstStyle/>
          <a:p>
            <a:pPr algn="just">
              <a:lnSpc>
                <a:spcPct val="120000"/>
              </a:lnSpc>
              <a:buClr>
                <a:srgbClr val="0070C0"/>
              </a:buClr>
              <a:buFont typeface="Wingdings" panose="05000000000000000000" charset="0"/>
              <a:buChar char="n"/>
            </a:pPr>
            <a:r>
              <a:rPr lang="en-US" sz="1900" b="1" dirty="0">
                <a:solidFill>
                  <a:schemeClr val="bg1"/>
                </a:solidFill>
                <a:latin typeface="宋体" panose="02010600030101010101" pitchFamily="2" charset="-122"/>
                <a:ea typeface="宋体" panose="02010600030101010101" pitchFamily="2" charset="-122"/>
              </a:rPr>
              <a:t> 工业富联灯塔工厂——</a:t>
            </a:r>
            <a:r>
              <a:rPr sz="1900" b="1" dirty="0">
                <a:solidFill>
                  <a:schemeClr val="bg1"/>
                </a:solidFill>
                <a:latin typeface="宋体" panose="02010600030101010101" pitchFamily="2" charset="-122"/>
                <a:ea typeface="宋体" panose="02010600030101010101" pitchFamily="2" charset="-122"/>
              </a:rPr>
              <a:t>人工智能如何应用？</a:t>
            </a:r>
          </a:p>
          <a:p>
            <a:pPr algn="just">
              <a:lnSpc>
                <a:spcPct val="120000"/>
              </a:lnSpc>
              <a:buClr>
                <a:srgbClr val="0070C0"/>
              </a:buClr>
              <a:buFont typeface="Arial" panose="020B0604020202020204" pitchFamily="34" charset="0"/>
              <a:buChar char="•"/>
            </a:pPr>
            <a:r>
              <a:rPr sz="1900" dirty="0">
                <a:solidFill>
                  <a:schemeClr val="bg1"/>
                </a:solidFill>
                <a:latin typeface="宋体" panose="02010600030101010101" pitchFamily="2" charset="-122"/>
                <a:ea typeface="宋体" panose="02010600030101010101" pitchFamily="2" charset="-122"/>
              </a:rPr>
              <a:t>状态：工业富联的深圳熄灯工厂已基本做到熄灯状态下的无人自主作业</a:t>
            </a:r>
          </a:p>
          <a:p>
            <a:pPr algn="just">
              <a:lnSpc>
                <a:spcPct val="120000"/>
              </a:lnSpc>
              <a:buClr>
                <a:srgbClr val="0070C0"/>
              </a:buClr>
              <a:buFont typeface="Arial" panose="020B0604020202020204" pitchFamily="34" charset="0"/>
              <a:buChar char="•"/>
            </a:pPr>
            <a:r>
              <a:rPr sz="1900" dirty="0">
                <a:solidFill>
                  <a:schemeClr val="bg1"/>
                </a:solidFill>
                <a:latin typeface="宋体" panose="02010600030101010101" pitchFamily="2" charset="-122"/>
                <a:ea typeface="宋体" panose="02010600030101010101" pitchFamily="2" charset="-122"/>
              </a:rPr>
              <a:t>云物大智新技术在熄灯工厂的典型应用过程：</a:t>
            </a:r>
          </a:p>
          <a:p>
            <a:pPr marL="740410" lvl="1" indent="-282575" algn="just">
              <a:lnSpc>
                <a:spcPct val="12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通过物联网获取数据；</a:t>
            </a:r>
          </a:p>
          <a:p>
            <a:pPr marL="740410" lvl="1" indent="-282575" algn="just">
              <a:lnSpc>
                <a:spcPct val="12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云计算为海量工业数据提供强大的承载能力；</a:t>
            </a:r>
          </a:p>
          <a:p>
            <a:pPr marL="740410" lvl="1" indent="-282575" algn="just">
              <a:lnSpc>
                <a:spcPct val="12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大数据对海量数据进行挖掘和分析，实现工业大数据到信息的转换；</a:t>
            </a:r>
          </a:p>
          <a:p>
            <a:pPr marL="740410" lvl="1" indent="-282575" algn="just">
              <a:lnSpc>
                <a:spcPct val="12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人工智能对工业大数据进行学习，并不断修复改进； </a:t>
            </a:r>
          </a:p>
          <a:p>
            <a:pPr marL="740410" lvl="1" indent="-282575" algn="just">
              <a:lnSpc>
                <a:spcPct val="12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实现装备、生产、管理智能化，最终实现产品和服务智能化。</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二、什么是“灯塔工厂”？</a:t>
            </a:r>
          </a:p>
        </p:txBody>
      </p:sp>
      <p:sp>
        <p:nvSpPr>
          <p:cNvPr id="5" name="文本框 4"/>
          <p:cNvSpPr txBox="1"/>
          <p:nvPr/>
        </p:nvSpPr>
        <p:spPr>
          <a:xfrm>
            <a:off x="6880225" y="5662930"/>
            <a:ext cx="4033520" cy="337185"/>
          </a:xfrm>
          <a:prstGeom prst="rect">
            <a:avLst/>
          </a:prstGeom>
          <a:noFill/>
        </p:spPr>
        <p:txBody>
          <a:bodyPr wrap="square" rtlCol="0" anchor="t">
            <a:spAutoFit/>
          </a:bodyPr>
          <a:lstStyle/>
          <a:p>
            <a:pPr algn="ctr"/>
            <a:r>
              <a:rPr lang="zh-CN" altLang="en-US" sz="1600">
                <a:solidFill>
                  <a:schemeClr val="bg1"/>
                </a:solidFill>
              </a:rPr>
              <a:t>人工智能在制造业的应用目标</a:t>
            </a:r>
          </a:p>
        </p:txBody>
      </p:sp>
      <p:pic>
        <p:nvPicPr>
          <p:cNvPr id="895" name="图片 895" descr="D:\智慧教学\01课程-AI通识课教材《人工智能基础及应用》\教材\领导修正\定稿\教材配图：项目四 任务一 智能制造的转型与升级\自己软件绘制\图4.1.7 人工智能在制造业的应用目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27825" y="1473835"/>
            <a:ext cx="4580890" cy="43408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29" y="1852295"/>
            <a:ext cx="3159815" cy="4872355"/>
          </a:xfrm>
        </p:spPr>
        <p:txBody>
          <a:bodyPr>
            <a:noAutofit/>
          </a:bodyPr>
          <a:lstStyle/>
          <a:p>
            <a:pPr marL="0" indent="0" algn="just">
              <a:lnSpc>
                <a:spcPct val="150000"/>
              </a:lnSpc>
              <a:buClr>
                <a:srgbClr val="0070C0"/>
              </a:buClr>
              <a:buFont typeface="Arial" panose="020B0604020202020204" pitchFamily="34" charset="0"/>
              <a:buNone/>
            </a:pPr>
            <a:r>
              <a:rPr sz="1900" dirty="0">
                <a:solidFill>
                  <a:schemeClr val="bg1"/>
                </a:solidFill>
                <a:latin typeface="宋体" panose="02010600030101010101" pitchFamily="2" charset="-122"/>
                <a:ea typeface="宋体" panose="02010600030101010101" pitchFamily="2" charset="-122"/>
              </a:rPr>
              <a:t>传统制造业正朝着精益化、自动化、信息化、智能化方向迈进，亟需懂得行业新技术、新工艺、新规范和新流程的智能制造工程技术人员、网络工程师、自动化工程师等各类各层次的复合型技术技能人才。</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三、人工智能在制造业中的应用</a:t>
            </a:r>
          </a:p>
        </p:txBody>
      </p:sp>
      <p:sp>
        <p:nvSpPr>
          <p:cNvPr id="2" name="文本框 1"/>
          <p:cNvSpPr txBox="1"/>
          <p:nvPr/>
        </p:nvSpPr>
        <p:spPr>
          <a:xfrm>
            <a:off x="991235" y="1154430"/>
            <a:ext cx="446786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智能制造背后的岗位</a:t>
            </a:r>
            <a:r>
              <a:rPr lang="zh-CN" sz="2400" b="1" dirty="0">
                <a:solidFill>
                  <a:schemeClr val="bg1"/>
                </a:solidFill>
                <a:latin typeface="黑体" panose="02010609060101010101" pitchFamily="49" charset="-122"/>
                <a:ea typeface="黑体" panose="02010609060101010101" pitchFamily="49" charset="-122"/>
                <a:sym typeface="+mn-ea"/>
              </a:rPr>
              <a:t>变化</a:t>
            </a:r>
          </a:p>
        </p:txBody>
      </p:sp>
      <p:sp>
        <p:nvSpPr>
          <p:cNvPr id="5" name="文本框 4"/>
          <p:cNvSpPr txBox="1"/>
          <p:nvPr/>
        </p:nvSpPr>
        <p:spPr>
          <a:xfrm>
            <a:off x="6210935" y="5034280"/>
            <a:ext cx="4081145" cy="337185"/>
          </a:xfrm>
          <a:prstGeom prst="rect">
            <a:avLst/>
          </a:prstGeom>
          <a:noFill/>
        </p:spPr>
        <p:txBody>
          <a:bodyPr wrap="square" rtlCol="0" anchor="t">
            <a:spAutoFit/>
          </a:bodyPr>
          <a:lstStyle/>
          <a:p>
            <a:pPr algn="ctr"/>
            <a:r>
              <a:rPr lang="zh-CN" altLang="en-US" sz="1600">
                <a:solidFill>
                  <a:schemeClr val="bg1"/>
                </a:solidFill>
              </a:rPr>
              <a:t>智能制造亟需复合型技术技能人才</a:t>
            </a:r>
          </a:p>
        </p:txBody>
      </p:sp>
      <p:pic>
        <p:nvPicPr>
          <p:cNvPr id="897" name="图片 897" descr="D:\智慧教学\01课程-AI通识课教材《人工智能基础及应用》\教材\领导修正\定稿\教材配图：项目四 任务一 智能制造的转型与升级\自己软件绘制\图4.1.8 智能制造亟需复合型技术技能人才.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28515" y="2251075"/>
            <a:ext cx="6762750" cy="25380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3616960" cy="4872355"/>
          </a:xfrm>
        </p:spPr>
        <p:txBody>
          <a:bodyPr>
            <a:noAutofit/>
          </a:bodyPr>
          <a:lstStyle/>
          <a:p>
            <a:pPr algn="just">
              <a:lnSpc>
                <a:spcPct val="150000"/>
              </a:lnSpc>
              <a:buClr>
                <a:srgbClr val="0070C0"/>
              </a:buClr>
              <a:buFont typeface="Wingdings" panose="05000000000000000000" charset="0"/>
              <a:buChar char="n"/>
            </a:pPr>
            <a:r>
              <a:rPr lang="en-US" sz="1900" b="1" dirty="0">
                <a:solidFill>
                  <a:schemeClr val="bg1"/>
                </a:solidFill>
                <a:latin typeface="宋体" panose="02010600030101010101" pitchFamily="2" charset="-122"/>
                <a:ea typeface="宋体" panose="02010600030101010101" pitchFamily="2" charset="-122"/>
              </a:rPr>
              <a:t> </a:t>
            </a:r>
            <a:r>
              <a:rPr sz="1900" b="1" dirty="0">
                <a:solidFill>
                  <a:schemeClr val="bg1"/>
                </a:solidFill>
                <a:latin typeface="宋体" panose="02010600030101010101" pitchFamily="2" charset="-122"/>
                <a:ea typeface="宋体" panose="02010600030101010101" pitchFamily="2" charset="-122"/>
              </a:rPr>
              <a:t>智能制造产业岗位要求</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三、人工智能在制造业中的应用</a:t>
            </a:r>
          </a:p>
        </p:txBody>
      </p:sp>
      <p:sp>
        <p:nvSpPr>
          <p:cNvPr id="2" name="文本框 1"/>
          <p:cNvSpPr txBox="1"/>
          <p:nvPr/>
        </p:nvSpPr>
        <p:spPr>
          <a:xfrm>
            <a:off x="991235" y="1154430"/>
            <a:ext cx="446786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智能制造背后的岗位</a:t>
            </a:r>
            <a:r>
              <a:rPr lang="zh-CN" sz="2400" b="1" dirty="0">
                <a:solidFill>
                  <a:schemeClr val="bg1"/>
                </a:solidFill>
                <a:latin typeface="黑体" panose="02010609060101010101" pitchFamily="49" charset="-122"/>
                <a:ea typeface="黑体" panose="02010609060101010101" pitchFamily="49" charset="-122"/>
                <a:sym typeface="+mn-ea"/>
              </a:rPr>
              <a:t>变化</a:t>
            </a:r>
          </a:p>
        </p:txBody>
      </p:sp>
      <p:pic>
        <p:nvPicPr>
          <p:cNvPr id="898" name="图片 898" descr="D:\智慧教学\01课程-AI通识课教材《人工智能基础及应用》\教材\领导修正\定稿\教材配图：项目四 任务一 智能制造的转型与升级\自己软件绘制\图4.1.9 产业岗位要求（亟需复合型技术技能人才）.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88160" y="2471420"/>
            <a:ext cx="8461375" cy="33578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1" y="1852295"/>
            <a:ext cx="9676524" cy="3260090"/>
          </a:xfrm>
        </p:spPr>
        <p:txBody>
          <a:bodyPr>
            <a:noAutofit/>
          </a:bodyPr>
          <a:lstStyle/>
          <a:p>
            <a:pPr algn="just">
              <a:lnSpc>
                <a:spcPct val="100000"/>
              </a:lnSpc>
              <a:buClr>
                <a:srgbClr val="0070C0"/>
              </a:buClr>
              <a:buFont typeface="Wingdings" panose="05000000000000000000" charset="0"/>
              <a:buChar char="n"/>
            </a:pPr>
            <a:r>
              <a:rPr lang="en-US" sz="1800" b="1" dirty="0">
                <a:solidFill>
                  <a:schemeClr val="bg1"/>
                </a:solidFill>
                <a:latin typeface="宋体" panose="02010600030101010101" pitchFamily="2" charset="-122"/>
                <a:ea typeface="宋体" panose="02010600030101010101" pitchFamily="2" charset="-122"/>
              </a:rPr>
              <a:t> </a:t>
            </a:r>
            <a:r>
              <a:rPr sz="1800" b="1" dirty="0">
                <a:solidFill>
                  <a:schemeClr val="bg1"/>
                </a:solidFill>
                <a:latin typeface="宋体" panose="02010600030101010101" pitchFamily="2" charset="-122"/>
                <a:ea typeface="宋体" panose="02010600030101010101" pitchFamily="2" charset="-122"/>
              </a:rPr>
              <a:t>认识智能制造工程技术人员</a:t>
            </a:r>
          </a:p>
          <a:p>
            <a:pPr algn="just">
              <a:lnSpc>
                <a:spcPct val="10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诞生背景：2020年3月，人社部向社会发布未来紧需的16个新职业之一。</a:t>
            </a:r>
          </a:p>
          <a:p>
            <a:pPr algn="just">
              <a:lnSpc>
                <a:spcPct val="10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定义：指从事智能制造相关技术的研究、开发，对智能制造装备、生产线进行设计、安装、调试、管控和应用的工程技术人员。</a:t>
            </a:r>
          </a:p>
          <a:p>
            <a:pPr algn="just">
              <a:lnSpc>
                <a:spcPct val="10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主要工作领域分为9项：</a:t>
            </a:r>
          </a:p>
          <a:p>
            <a:pPr marL="457200" lvl="1" indent="0" algn="just">
              <a:lnSpc>
                <a:spcPct val="100000"/>
              </a:lnSpc>
              <a:buClr>
                <a:srgbClr val="0070C0"/>
              </a:buClr>
              <a:buFont typeface="Arial" panose="020B0604020202020204" pitchFamily="34" charset="0"/>
              <a:buNone/>
            </a:pPr>
            <a:r>
              <a:rPr sz="1600" dirty="0">
                <a:solidFill>
                  <a:schemeClr val="bg1"/>
                </a:solidFill>
                <a:latin typeface="宋体" panose="02010600030101010101" pitchFamily="2" charset="-122"/>
                <a:ea typeface="宋体" panose="02010600030101010101" pitchFamily="2" charset="-122"/>
              </a:rPr>
              <a:t>（1）分析、研究、开发智能制造相关技术；</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（2）研究、设计、开发智能制造装备、生产线；</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（3）研究、开发、应用智能制造虚拟仿真技术；</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（4）设计、操作、应用智能检测系统；</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（5）设计、开发、应用智能生产管控系统；</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（6）安装、调试、部署智能制造装备、生产线；</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（7）操作、应用工业软件进行数字化设计与制造；</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（8）操作、编程、应用智能制造装备、生产线进行智能加工；</a:t>
            </a:r>
          </a:p>
          <a:p>
            <a:pPr marL="457200" lvl="1" indent="0" algn="just">
              <a:lnSpc>
                <a:spcPct val="100000"/>
              </a:lnSpc>
              <a:buClr>
                <a:srgbClr val="0070C0"/>
              </a:buClr>
              <a:buNone/>
            </a:pPr>
            <a:r>
              <a:rPr sz="1600" dirty="0">
                <a:solidFill>
                  <a:schemeClr val="bg1"/>
                </a:solidFill>
                <a:latin typeface="宋体" panose="02010600030101010101" pitchFamily="2" charset="-122"/>
                <a:ea typeface="宋体" panose="02010600030101010101" pitchFamily="2" charset="-122"/>
              </a:rPr>
              <a:t>（9）提供智能制造相关技术咨询和技术服务。</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三、人工智能在制造业中的应用</a:t>
            </a:r>
          </a:p>
        </p:txBody>
      </p:sp>
      <p:sp>
        <p:nvSpPr>
          <p:cNvPr id="2" name="文本框 1"/>
          <p:cNvSpPr txBox="1"/>
          <p:nvPr/>
        </p:nvSpPr>
        <p:spPr>
          <a:xfrm>
            <a:off x="991235" y="1154430"/>
            <a:ext cx="508000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智能制造背后的“神秘”岗位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idx="1"/>
          </p:nvPr>
        </p:nvPicPr>
        <p:blipFill>
          <a:blip r:embed="rId2"/>
          <a:stretch>
            <a:fillRect/>
          </a:stretch>
        </p:blipFill>
        <p:spPr>
          <a:xfrm>
            <a:off x="1711960" y="957205"/>
            <a:ext cx="9218295" cy="50723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9751695" cy="3625850"/>
          </a:xfrm>
        </p:spPr>
        <p:txBody>
          <a:bodyPr>
            <a:noAutofit/>
          </a:bodyPr>
          <a:lstStyle/>
          <a:p>
            <a:pPr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机器视觉识别在制造业的作用：</a:t>
            </a:r>
          </a:p>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主要用于完成定位、识别、检测、测量等任务，可以让机器代替人眼做测量和判断，让机器替人去完成复杂、枯燥的工作。目前机器视觉在半导体及3C电子制造、汽车制造、包装等行业已有广泛应用。</a:t>
            </a:r>
          </a:p>
          <a:p>
            <a:pPr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机器视觉识别带来的价值：</a:t>
            </a:r>
          </a:p>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提高生产的自动化程度，让不适合人工作业的危险工作环境变成可能，让大批量、持续生产变成现实，大大提高生产效率和产品精度。</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三、人工智能在制造业中的应用</a:t>
            </a:r>
          </a:p>
        </p:txBody>
      </p:sp>
      <p:sp>
        <p:nvSpPr>
          <p:cNvPr id="2" name="文本框 1"/>
          <p:cNvSpPr txBox="1"/>
          <p:nvPr/>
        </p:nvSpPr>
        <p:spPr>
          <a:xfrm>
            <a:off x="991235" y="1154430"/>
            <a:ext cx="630428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机器视觉识别在智能检测中的应用流程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9905681" cy="1410970"/>
          </a:xfrm>
        </p:spPr>
        <p:txBody>
          <a:bodyPr>
            <a:noAutofit/>
          </a:bodyPr>
          <a:lstStyle/>
          <a:p>
            <a:pPr algn="just">
              <a:lnSpc>
                <a:spcPct val="120000"/>
              </a:lnSpc>
              <a:buClr>
                <a:srgbClr val="0070C0"/>
              </a:buClr>
              <a:buFont typeface="Arial" panose="020B0604020202020204" pitchFamily="34" charset="0"/>
              <a:buChar char="•"/>
            </a:pPr>
            <a:r>
              <a:rPr sz="1900" dirty="0">
                <a:solidFill>
                  <a:schemeClr val="bg1"/>
                </a:solidFill>
                <a:latin typeface="宋体" panose="02010600030101010101" pitchFamily="2" charset="-122"/>
                <a:ea typeface="宋体" panose="02010600030101010101" pitchFamily="2" charset="-122"/>
              </a:rPr>
              <a:t>机器视觉分为工业视觉、计算机视觉两类。</a:t>
            </a:r>
          </a:p>
          <a:p>
            <a:pPr algn="just">
              <a:lnSpc>
                <a:spcPct val="120000"/>
              </a:lnSpc>
              <a:buClr>
                <a:srgbClr val="0070C0"/>
              </a:buClr>
              <a:buFont typeface="Arial" panose="020B0604020202020204" pitchFamily="34" charset="0"/>
              <a:buChar char="•"/>
            </a:pPr>
            <a:r>
              <a:rPr sz="1900" dirty="0">
                <a:solidFill>
                  <a:schemeClr val="bg1"/>
                </a:solidFill>
                <a:latin typeface="宋体" panose="02010600030101010101" pitchFamily="2" charset="-122"/>
                <a:ea typeface="宋体" panose="02010600030101010101" pitchFamily="2" charset="-122"/>
              </a:rPr>
              <a:t>工业机器视觉系统主要分为：硬件设备和软件算法两部分。硬件设备主要包括光源系统、镜头、摄像机、图像采集卡和视觉处理器；软件核心算法主要包括传统的数字图像处理算法和基于深度学习的图像处理算法。</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三、人工智能在制造业中的应用</a:t>
            </a:r>
          </a:p>
        </p:txBody>
      </p:sp>
      <p:sp>
        <p:nvSpPr>
          <p:cNvPr id="2" name="文本框 1"/>
          <p:cNvSpPr txBox="1"/>
          <p:nvPr/>
        </p:nvSpPr>
        <p:spPr>
          <a:xfrm>
            <a:off x="991235" y="1154430"/>
            <a:ext cx="630428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机器视觉识别在智能检测中的应用流程</a:t>
            </a:r>
          </a:p>
        </p:txBody>
      </p:sp>
      <p:pic>
        <p:nvPicPr>
          <p:cNvPr id="900" name="图片 900" descr="D:\智慧教学\01课程-AI通识课教材《人工智能基础及应用》\教材\领导修正\定稿\教材配图：项目四 任务一 智能制造的转型与升级\自己软件绘制\图4.1.10 机器视觉系统的组成.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60065" y="3564890"/>
            <a:ext cx="6661150" cy="28784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10047605" cy="3260090"/>
          </a:xfrm>
        </p:spPr>
        <p:txBody>
          <a:bodyPr>
            <a:noAutofit/>
          </a:bodyPr>
          <a:lstStyle/>
          <a:p>
            <a:pPr algn="just">
              <a:lnSpc>
                <a:spcPct val="13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机器视觉的应用流程是如何实现的？</a:t>
            </a:r>
          </a:p>
          <a:p>
            <a:pPr marL="457200" lvl="1" indent="0" algn="just">
              <a:lnSpc>
                <a:spcPct val="130000"/>
              </a:lnSpc>
              <a:buClr>
                <a:srgbClr val="0070C0"/>
              </a:buClr>
              <a:buNone/>
            </a:pPr>
            <a:r>
              <a:rPr sz="1800" dirty="0">
                <a:solidFill>
                  <a:schemeClr val="bg1"/>
                </a:solidFill>
                <a:latin typeface="宋体" panose="02010600030101010101" pitchFamily="2" charset="-122"/>
                <a:ea typeface="宋体" panose="02010600030101010101" pitchFamily="2" charset="-122"/>
              </a:rPr>
              <a:t>（1）首先是将被摄取目标转换成图像信号，传送给专用的图像处理系统；</a:t>
            </a:r>
          </a:p>
          <a:p>
            <a:pPr marL="457200" lvl="1" indent="0" algn="just">
              <a:lnSpc>
                <a:spcPct val="130000"/>
              </a:lnSpc>
              <a:buClr>
                <a:srgbClr val="0070C0"/>
              </a:buClr>
              <a:buNone/>
            </a:pPr>
            <a:r>
              <a:rPr sz="1800" dirty="0">
                <a:solidFill>
                  <a:schemeClr val="bg1"/>
                </a:solidFill>
                <a:latin typeface="宋体" panose="02010600030101010101" pitchFamily="2" charset="-122"/>
                <a:ea typeface="宋体" panose="02010600030101010101" pitchFamily="2" charset="-122"/>
              </a:rPr>
              <a:t>（2）根据像素分布和亮度、颜色等信息，转变成数字化信号；</a:t>
            </a:r>
          </a:p>
          <a:p>
            <a:pPr marL="457200" lvl="1" indent="0" algn="just">
              <a:lnSpc>
                <a:spcPct val="130000"/>
              </a:lnSpc>
              <a:buClr>
                <a:srgbClr val="0070C0"/>
              </a:buClr>
              <a:buNone/>
            </a:pPr>
            <a:r>
              <a:rPr sz="1800" dirty="0">
                <a:solidFill>
                  <a:schemeClr val="bg1"/>
                </a:solidFill>
                <a:latin typeface="宋体" panose="02010600030101010101" pitchFamily="2" charset="-122"/>
                <a:ea typeface="宋体" panose="02010600030101010101" pitchFamily="2" charset="-122"/>
              </a:rPr>
              <a:t>（3）图像系统对这些信号进行各种运算来抽取目标的特征，进而根据判别的结果来控制现场的设备动作。</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三、人工智能在制造业中的应用</a:t>
            </a:r>
          </a:p>
        </p:txBody>
      </p:sp>
      <p:sp>
        <p:nvSpPr>
          <p:cNvPr id="2" name="文本框 1"/>
          <p:cNvSpPr txBox="1"/>
          <p:nvPr/>
        </p:nvSpPr>
        <p:spPr>
          <a:xfrm>
            <a:off x="991235" y="1154430"/>
            <a:ext cx="630428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机器视觉识别在智能检测中的应用流程</a:t>
            </a:r>
          </a:p>
        </p:txBody>
      </p:sp>
      <p:pic>
        <p:nvPicPr>
          <p:cNvPr id="901" name="图片 901" descr="D:\智慧教学\01课程-AI通识课教材《人工智能基础及应用》\教材\领导修正\定稿\教材配图：项目四 任务一 智能制造的转型与升级\自己软件绘制\图4.1.11 机器视觉系统的完整工作流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74035" y="3882390"/>
            <a:ext cx="5887085" cy="2555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9800590" cy="3260090"/>
          </a:xfrm>
        </p:spPr>
        <p:txBody>
          <a:bodyPr>
            <a:noAutofit/>
          </a:bodyPr>
          <a:lstStyle/>
          <a:p>
            <a:pPr marL="0" indent="0" algn="just">
              <a:lnSpc>
                <a:spcPct val="90000"/>
              </a:lnSpc>
              <a:buClr>
                <a:srgbClr val="0070C0"/>
              </a:buClr>
              <a:buNone/>
            </a:pPr>
            <a:r>
              <a:rPr sz="1900" dirty="0">
                <a:solidFill>
                  <a:schemeClr val="bg1"/>
                </a:solidFill>
                <a:latin typeface="宋体" panose="02010600030101010101" pitchFamily="2" charset="-122"/>
                <a:ea typeface="宋体" panose="02010600030101010101" pitchFamily="2" charset="-122"/>
              </a:rPr>
              <a:t>了解智能分拣的简要工作流程，并充分思考机器视觉识别的应用：</a:t>
            </a:r>
          </a:p>
          <a:p>
            <a:pPr marL="0" indent="0" algn="just">
              <a:lnSpc>
                <a:spcPct val="90000"/>
              </a:lnSpc>
              <a:buClr>
                <a:srgbClr val="0070C0"/>
              </a:buClr>
              <a:buNone/>
            </a:pPr>
            <a:r>
              <a:rPr sz="1900" b="1" dirty="0">
                <a:solidFill>
                  <a:schemeClr val="bg1"/>
                </a:solidFill>
                <a:latin typeface="宋体" panose="02010600030101010101" pitchFamily="2" charset="-122"/>
                <a:ea typeface="宋体" panose="02010600030101010101" pitchFamily="2" charset="-122"/>
              </a:rPr>
              <a:t>1. 视觉定位应用</a:t>
            </a:r>
          </a:p>
          <a:p>
            <a:pPr marL="0" indent="0" algn="just">
              <a:lnSpc>
                <a:spcPct val="90000"/>
              </a:lnSpc>
              <a:buClr>
                <a:srgbClr val="0070C0"/>
              </a:buClr>
              <a:buNone/>
            </a:pPr>
            <a:r>
              <a:rPr sz="1900" dirty="0">
                <a:solidFill>
                  <a:schemeClr val="bg1"/>
                </a:solidFill>
                <a:latin typeface="宋体" panose="02010600030101010101" pitchFamily="2" charset="-122"/>
                <a:ea typeface="宋体" panose="02010600030101010101" pitchFamily="2" charset="-122"/>
              </a:rPr>
              <a:t>要求机器视觉系统能够快速准确地找到被测零件并确认其位置，这也是视觉定位在机器视觉工业领域最基本的应用。</a:t>
            </a:r>
          </a:p>
          <a:p>
            <a:pPr marL="0" indent="0" algn="just">
              <a:lnSpc>
                <a:spcPct val="90000"/>
              </a:lnSpc>
              <a:buClr>
                <a:srgbClr val="0070C0"/>
              </a:buClr>
              <a:buNone/>
            </a:pPr>
            <a:r>
              <a:rPr sz="1900" b="1" dirty="0">
                <a:solidFill>
                  <a:schemeClr val="bg1"/>
                </a:solidFill>
                <a:latin typeface="宋体" panose="02010600030101010101" pitchFamily="2" charset="-122"/>
                <a:ea typeface="宋体" panose="02010600030101010101" pitchFamily="2" charset="-122"/>
              </a:rPr>
              <a:t>2. 视觉检测应用</a:t>
            </a:r>
          </a:p>
          <a:p>
            <a:pPr marL="0" indent="0" algn="just">
              <a:lnSpc>
                <a:spcPct val="90000"/>
              </a:lnSpc>
              <a:buClr>
                <a:srgbClr val="0070C0"/>
              </a:buClr>
              <a:buNone/>
            </a:pPr>
            <a:r>
              <a:rPr sz="1900" dirty="0">
                <a:solidFill>
                  <a:schemeClr val="bg1"/>
                </a:solidFill>
                <a:latin typeface="宋体" panose="02010600030101010101" pitchFamily="2" charset="-122"/>
                <a:ea typeface="宋体" panose="02010600030101010101" pitchFamily="2" charset="-122"/>
              </a:rPr>
              <a:t>利用机器代替人眼来作各种测量和判断，被广泛应用于自动化生产线系统，主要帮助企业实现零缺陷的质量目标。</a:t>
            </a:r>
          </a:p>
          <a:p>
            <a:pPr marL="0" indent="0" algn="just">
              <a:lnSpc>
                <a:spcPct val="90000"/>
              </a:lnSpc>
              <a:buClr>
                <a:srgbClr val="0070C0"/>
              </a:buClr>
              <a:buNone/>
            </a:pPr>
            <a:r>
              <a:rPr sz="1900" dirty="0">
                <a:solidFill>
                  <a:schemeClr val="bg1"/>
                </a:solidFill>
                <a:latin typeface="宋体" panose="02010600030101010101" pitchFamily="2" charset="-122"/>
                <a:ea typeface="宋体" panose="02010600030101010101" pitchFamily="2" charset="-122"/>
              </a:rPr>
              <a:t>工作原理：实时动态地拍摄物体的图像，对其进行检测并转化为数据供系统处理和分析，确保符合其设定的质量标准，不符合质量标准的对象会被跟踪和剔除。</a:t>
            </a:r>
          </a:p>
          <a:p>
            <a:pPr marL="0" indent="0" algn="just">
              <a:lnSpc>
                <a:spcPct val="90000"/>
              </a:lnSpc>
              <a:buClr>
                <a:srgbClr val="0070C0"/>
              </a:buClr>
              <a:buNone/>
            </a:pPr>
            <a:r>
              <a:rPr sz="1900" b="1" dirty="0">
                <a:solidFill>
                  <a:schemeClr val="bg1"/>
                </a:solidFill>
                <a:latin typeface="宋体" panose="02010600030101010101" pitchFamily="2" charset="-122"/>
                <a:ea typeface="宋体" panose="02010600030101010101" pitchFamily="2" charset="-122"/>
              </a:rPr>
              <a:t>3. 物体分拣应用</a:t>
            </a:r>
          </a:p>
          <a:p>
            <a:pPr marL="0" indent="0" algn="just">
              <a:lnSpc>
                <a:spcPct val="90000"/>
              </a:lnSpc>
              <a:buClr>
                <a:srgbClr val="0070C0"/>
              </a:buClr>
              <a:buNone/>
            </a:pPr>
            <a:r>
              <a:rPr sz="1900" dirty="0">
                <a:solidFill>
                  <a:schemeClr val="bg1"/>
                </a:solidFill>
                <a:latin typeface="宋体" panose="02010600030101010101" pitchFamily="2" charset="-122"/>
                <a:ea typeface="宋体" panose="02010600030101010101" pitchFamily="2" charset="-122"/>
              </a:rPr>
              <a:t>物体分拣应用是在识别、检测之后的一个环节，通过机器视觉系统将图像进行处理，根据输出信号决定机械控制单元，实现分拣。在机器视觉工业应用中常用于物料分拣、零件表面瑕疵自动分拣等。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三、人工智能在制造业中的应用</a:t>
            </a:r>
          </a:p>
        </p:txBody>
      </p:sp>
      <p:sp>
        <p:nvSpPr>
          <p:cNvPr id="2" name="文本框 1"/>
          <p:cNvSpPr txBox="1"/>
          <p:nvPr/>
        </p:nvSpPr>
        <p:spPr>
          <a:xfrm>
            <a:off x="991235" y="1154430"/>
            <a:ext cx="630428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机器视觉识别在智能分拣中的应用场景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a:off x="10599420" y="2795905"/>
            <a:ext cx="1592580" cy="1592580"/>
          </a:xfrm>
          <a:prstGeom prst="rect">
            <a:avLst/>
          </a:prstGeom>
        </p:spPr>
      </p:pic>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aphicFrame>
        <p:nvGraphicFramePr>
          <p:cNvPr id="2" name="表格 1"/>
          <p:cNvGraphicFramePr/>
          <p:nvPr>
            <p:custDataLst>
              <p:tags r:id="rId1"/>
            </p:custDataLst>
            <p:extLst>
              <p:ext uri="{D42A27DB-BD31-4B8C-83A1-F6EECF244321}">
                <p14:modId xmlns:p14="http://schemas.microsoft.com/office/powerpoint/2010/main" val="3818088370"/>
              </p:ext>
            </p:extLst>
          </p:nvPr>
        </p:nvGraphicFramePr>
        <p:xfrm>
          <a:off x="1437958" y="1926590"/>
          <a:ext cx="8967470" cy="3733800"/>
        </p:xfrm>
        <a:graphic>
          <a:graphicData uri="http://schemas.openxmlformats.org/drawingml/2006/table">
            <a:tbl>
              <a:tblPr firstRow="1" bandRow="1">
                <a:tableStyleId>{5940675A-B579-460E-94D1-54222C63F5DA}</a:tableStyleId>
              </a:tblPr>
              <a:tblGrid>
                <a:gridCol w="516255">
                  <a:extLst>
                    <a:ext uri="{9D8B030D-6E8A-4147-A177-3AD203B41FA5}">
                      <a16:colId xmlns:a16="http://schemas.microsoft.com/office/drawing/2014/main" val="20000"/>
                    </a:ext>
                  </a:extLst>
                </a:gridCol>
                <a:gridCol w="8451215">
                  <a:extLst>
                    <a:ext uri="{9D8B030D-6E8A-4147-A177-3AD203B41FA5}">
                      <a16:colId xmlns:a16="http://schemas.microsoft.com/office/drawing/2014/main" val="20001"/>
                    </a:ext>
                  </a:extLst>
                </a:gridCol>
              </a:tblGrid>
              <a:tr h="160464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任务描述</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基于前面对智能制造行业现状需求以及人工智能技术在智能制造行业应用场景的学习了解，依托人工智能实训平台进行硬件组装、硬件联调、数据采集、模型训练、编程运行等一系列实训过程，可完成机械手臂智能分拣场景模拟，将色块物料随机放到传送带，传送带将色块物料运输到电动转盘，摄像头调用算法模型识别色块物料颜色，机械手臂根据识别反馈，抓取不同颜色的色块物料分类到相应区域。</a:t>
                      </a:r>
                      <a:endParaRPr lang="en-US" alt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915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任务目标</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dirty="0" err="1">
                          <a:solidFill>
                            <a:schemeClr val="bg1"/>
                          </a:solidFill>
                          <a:latin typeface="宋体" panose="02010600030101010101" pitchFamily="2" charset="-122"/>
                          <a:ea typeface="宋体" panose="02010600030101010101" pitchFamily="2" charset="-122"/>
                          <a:cs typeface="宋体" panose="02010600030101010101" pitchFamily="2" charset="-122"/>
                        </a:rPr>
                        <a:t>通过机械手臂智能分拣实训项目实践主要到达以下目标</a:t>
                      </a: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p>
                    <a:p>
                      <a:pPr marL="285750" indent="-285750">
                        <a:lnSpc>
                          <a:spcPct val="100000"/>
                        </a:lnSpc>
                        <a:buFont typeface="Arial" panose="020B0604020202020204" pitchFamily="34" charset="0"/>
                        <a:buChar char="•"/>
                      </a:pPr>
                      <a:r>
                        <a:rPr lang="en-US" sz="1600" b="0" dirty="0" err="1">
                          <a:solidFill>
                            <a:schemeClr val="bg1"/>
                          </a:solidFill>
                          <a:latin typeface="宋体" panose="02010600030101010101" pitchFamily="2" charset="-122"/>
                          <a:ea typeface="宋体" panose="02010600030101010101" pitchFamily="2" charset="-122"/>
                          <a:cs typeface="宋体" panose="02010600030101010101" pitchFamily="2" charset="-122"/>
                        </a:rPr>
                        <a:t>深入了解人工智能+机械手臂智能分拣应用场景的设计与实现</a:t>
                      </a: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p>
                    <a:p>
                      <a:pPr marL="285750" indent="-285750">
                        <a:lnSpc>
                          <a:spcPct val="100000"/>
                        </a:lnSpc>
                        <a:buFont typeface="Arial" panose="020B0604020202020204" pitchFamily="34" charset="0"/>
                        <a:buChar char="•"/>
                      </a:pPr>
                      <a:r>
                        <a:rPr lang="en-US" sz="1600" b="0" dirty="0" err="1">
                          <a:solidFill>
                            <a:schemeClr val="bg1"/>
                          </a:solidFill>
                          <a:latin typeface="宋体" panose="02010600030101010101" pitchFamily="2" charset="-122"/>
                          <a:ea typeface="宋体" panose="02010600030101010101" pitchFamily="2" charset="-122"/>
                          <a:cs typeface="宋体" panose="02010600030101010101" pitchFamily="2" charset="-122"/>
                        </a:rPr>
                        <a:t>能够针对颜色分类算法模型需求，完成数据标注、模型训练等</a:t>
                      </a: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p>
                    <a:p>
                      <a:pPr marL="285750" indent="-285750">
                        <a:lnSpc>
                          <a:spcPct val="100000"/>
                        </a:lnSpc>
                        <a:buFont typeface="Arial" panose="020B0604020202020204" pitchFamily="34" charset="0"/>
                        <a:buChar char="•"/>
                      </a:pPr>
                      <a:r>
                        <a:rPr lang="en-US" sz="1600" b="0" dirty="0" err="1">
                          <a:solidFill>
                            <a:schemeClr val="bg1"/>
                          </a:solidFill>
                          <a:latin typeface="宋体" panose="02010600030101010101" pitchFamily="2" charset="-122"/>
                          <a:ea typeface="宋体" panose="02010600030101010101" pitchFamily="2" charset="-122"/>
                          <a:cs typeface="宋体" panose="02010600030101010101" pitchFamily="2" charset="-122"/>
                        </a:rPr>
                        <a:t>清楚智能开发板、机械手臂、摄像头、色块物料等硬件的结构与原理</a:t>
                      </a: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p>
                    <a:p>
                      <a:pPr marL="285750" indent="-285750">
                        <a:lnSpc>
                          <a:spcPct val="100000"/>
                        </a:lnSpc>
                        <a:buFont typeface="Arial" panose="020B0604020202020204" pitchFamily="34" charset="0"/>
                        <a:buChar char="•"/>
                      </a:pPr>
                      <a:r>
                        <a:rPr lang="en-US" sz="1600" b="0" dirty="0" err="1">
                          <a:solidFill>
                            <a:schemeClr val="bg1"/>
                          </a:solidFill>
                          <a:latin typeface="宋体" panose="02010600030101010101" pitchFamily="2" charset="-122"/>
                          <a:ea typeface="宋体" panose="02010600030101010101" pitchFamily="2" charset="-122"/>
                          <a:cs typeface="宋体" panose="02010600030101010101" pitchFamily="2" charset="-122"/>
                        </a:rPr>
                        <a:t>能够创建一个自己的人工智能实训项目，并完成软硬件环境的联调</a:t>
                      </a: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p>
                    <a:p>
                      <a:pPr marL="285750" indent="-285750">
                        <a:lnSpc>
                          <a:spcPct val="100000"/>
                        </a:lnSpc>
                        <a:buFont typeface="Arial" panose="020B0604020202020204" pitchFamily="34" charset="0"/>
                        <a:buChar char="•"/>
                      </a:pPr>
                      <a:r>
                        <a:rPr lang="en-US" sz="1600" b="0" dirty="0" err="1">
                          <a:solidFill>
                            <a:schemeClr val="bg1"/>
                          </a:solidFill>
                          <a:latin typeface="宋体" panose="02010600030101010101" pitchFamily="2" charset="-122"/>
                          <a:ea typeface="宋体" panose="02010600030101010101" pitchFamily="2" charset="-122"/>
                          <a:cs typeface="宋体" panose="02010600030101010101" pitchFamily="2" charset="-122"/>
                        </a:rPr>
                        <a:t>掌握基本的编程逻辑、语法，通过图形化编程实现实训项目预设目标</a:t>
                      </a: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p>
                    <a:p>
                      <a:pPr marL="285750" indent="-285750">
                        <a:lnSpc>
                          <a:spcPct val="100000"/>
                        </a:lnSpc>
                        <a:buFont typeface="Arial" panose="020B0604020202020204" pitchFamily="34" charset="0"/>
                        <a:buChar char="•"/>
                      </a:pPr>
                      <a:r>
                        <a:rPr lang="en-US" sz="1600" b="0" dirty="0" err="1">
                          <a:solidFill>
                            <a:schemeClr val="bg1"/>
                          </a:solidFill>
                          <a:latin typeface="宋体" panose="02010600030101010101" pitchFamily="2" charset="-122"/>
                          <a:ea typeface="宋体" panose="02010600030101010101" pitchFamily="2" charset="-122"/>
                          <a:cs typeface="宋体" panose="02010600030101010101" pitchFamily="2" charset="-122"/>
                        </a:rPr>
                        <a:t>能够从智能制造行业实际场景中，应用人工智能思维发现问题、解决问题</a:t>
                      </a:r>
                      <a:r>
                        <a:rPr 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en-US" alt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文本框 2"/>
          <p:cNvSpPr txBox="1"/>
          <p:nvPr/>
        </p:nvSpPr>
        <p:spPr>
          <a:xfrm>
            <a:off x="1336040" y="1398270"/>
            <a:ext cx="4907915" cy="398780"/>
          </a:xfrm>
          <a:prstGeom prst="rect">
            <a:avLst/>
          </a:prstGeom>
          <a:noFill/>
        </p:spPr>
        <p:txBody>
          <a:bodyPr wrap="square" rtlCol="0" anchor="t">
            <a:spAutoFit/>
          </a:bodyPr>
          <a:lstStyle/>
          <a:p>
            <a:r>
              <a:rPr lang="zh-CN" altLang="en-US" sz="2000" b="1">
                <a:solidFill>
                  <a:srgbClr val="002060"/>
                </a:solidFill>
              </a:rPr>
              <a:t>场景应用实训任务：机械手臂智能分拣</a:t>
            </a:r>
          </a:p>
        </p:txBody>
      </p:sp>
      <p:pic>
        <p:nvPicPr>
          <p:cNvPr id="17" name="图片 16"/>
          <p:cNvPicPr>
            <a:picLocks noChangeAspect="1"/>
          </p:cNvPicPr>
          <p:nvPr/>
        </p:nvPicPr>
        <p:blipFill>
          <a:blip r:embed="rId4"/>
          <a:stretch>
            <a:fillRect/>
          </a:stretch>
        </p:blipFill>
        <p:spPr>
          <a:xfrm>
            <a:off x="1438275" y="5878830"/>
            <a:ext cx="3904615" cy="5892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780145" cy="4677410"/>
          </a:xfrm>
          <a:prstGeom prst="rect">
            <a:avLst/>
          </a:prstGeom>
        </p:spPr>
        <p:txBody>
          <a:bodyPr wrap="square">
            <a:spAutoFit/>
          </a:bodyPr>
          <a:lstStyle/>
          <a:p>
            <a:pPr>
              <a:lnSpc>
                <a:spcPct val="20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1. 通过PLC自动机械手臂的任务实训，我们切实感受到硬件自动化和机器视觉识别给生产带来的智能。请深入思考机器视觉识别在各生产环节的具体应用及呈现形式？为什么在这些环节引入，准备解决什么问题？</a:t>
            </a:r>
          </a:p>
          <a:p>
            <a:pPr>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2. 结合自已所学的专业，查阅资料并分析未来可能出现的智能制造岗位群及新职业要求，与现在的能力要求有什么最大的差别，在哪些方面需要持续学习提升？</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任务二 从岁月飞向未来——别了，快递员！</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4.2.1 什么是“智慧物流”？ 究竟“智慧”在哪？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4.2.2 人工智能在物流行业的典型应用场景有哪些？</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4.2.3 人工智能技术如何赋予AGV更多“智慧”	</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任务二 从岁月飞向未来</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——别了，快递员！</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525270"/>
            <a:ext cx="8728075" cy="3542030"/>
          </a:xfrm>
        </p:spPr>
        <p:txBody>
          <a:bodyPr>
            <a:noAutofit/>
          </a:bodyPr>
          <a:lstStyle/>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1. 了解智慧物流的概念和应用技术</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2. 了解人工智能技术在无人仓储、最后一公里的应用场境</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3. 掌握AGV（无人搬运小车）的构成、原理及工作流程</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4. 掌握无人派送实训项目算法模型创建、训练、校验、发布的原理及流程</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5. 掌握本任务实训所用到代码积木的功能、使用方法、编程逻辑及语法</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1. 知识点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智慧物流  供应链  分拣机器人  无人配送  AGV小车</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2. 技能点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智能硬件组装与调试  算法模型创建与发布 代码积木编程与运行</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3. 重难点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通过学习本任务知识点，重点掌握人工智能如何实现智能化分拣服务及在物流配送中的应用；通过无人派送实训项目，亲身感受AGV小车的基本原理、路径规划及控制设置，主动探索身边更多的智能物流应用，并思考未来人工智能技术在物流领域还有哪些拓展。</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任务一 智能制造：走进“无人工厂”时代</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591" name="Page"/>
          <p:cNvGrpSpPr/>
          <p:nvPr/>
        </p:nvGrpSpPr>
        <p:grpSpPr>
          <a:xfrm>
            <a:off x="1430020" y="1343660"/>
            <a:ext cx="9617710" cy="4832350"/>
            <a:chOff x="393000" y="12000"/>
            <a:chExt cx="5826188" cy="2265375"/>
          </a:xfrm>
        </p:grpSpPr>
        <p:sp>
          <p:nvSpPr>
            <p:cNvPr id="592" name="MMConnector"/>
            <p:cNvSpPr/>
            <p:nvPr/>
          </p:nvSpPr>
          <p:spPr>
            <a:xfrm>
              <a:off x="1227000" y="1497750"/>
              <a:ext cx="601299" cy="509735"/>
            </a:xfrm>
            <a:custGeom>
              <a:avLst/>
              <a:gdLst/>
              <a:ahLst/>
              <a:cxnLst/>
              <a:rect l="0" t="0" r="0" b="0"/>
              <a:pathLst>
                <a:path w="601299" h="509735">
                  <a:moveTo>
                    <a:pt x="-35139" y="-68500"/>
                  </a:moveTo>
                  <a:cubicBezTo>
                    <a:pt x="-27637" y="-56622"/>
                    <a:pt x="-20226" y="-44712"/>
                    <a:pt x="-12834" y="-32804"/>
                  </a:cubicBezTo>
                  <a:cubicBezTo>
                    <a:pt x="-5442" y="-20897"/>
                    <a:pt x="1931" y="-8992"/>
                    <a:pt x="9312" y="2892"/>
                  </a:cubicBezTo>
                  <a:cubicBezTo>
                    <a:pt x="16692" y="14777"/>
                    <a:pt x="24080" y="26641"/>
                    <a:pt x="31513" y="38463"/>
                  </a:cubicBezTo>
                  <a:cubicBezTo>
                    <a:pt x="38947" y="50286"/>
                    <a:pt x="46426" y="62066"/>
                    <a:pt x="53985" y="73781"/>
                  </a:cubicBezTo>
                  <a:cubicBezTo>
                    <a:pt x="61545" y="85496"/>
                    <a:pt x="69185" y="97146"/>
                    <a:pt x="76942" y="108705"/>
                  </a:cubicBezTo>
                  <a:cubicBezTo>
                    <a:pt x="84699" y="120265"/>
                    <a:pt x="92573" y="131733"/>
                    <a:pt x="100602" y="143080"/>
                  </a:cubicBezTo>
                  <a:cubicBezTo>
                    <a:pt x="108631" y="154427"/>
                    <a:pt x="116814" y="165652"/>
                    <a:pt x="125190" y="176720"/>
                  </a:cubicBezTo>
                  <a:cubicBezTo>
                    <a:pt x="133566" y="187788"/>
                    <a:pt x="142135" y="198699"/>
                    <a:pt x="150935" y="209408"/>
                  </a:cubicBezTo>
                  <a:cubicBezTo>
                    <a:pt x="159734" y="220118"/>
                    <a:pt x="168765" y="230626"/>
                    <a:pt x="178063" y="240882"/>
                  </a:cubicBezTo>
                  <a:cubicBezTo>
                    <a:pt x="187362" y="251137"/>
                    <a:pt x="196928" y="261139"/>
                    <a:pt x="206794" y="270826"/>
                  </a:cubicBezTo>
                  <a:cubicBezTo>
                    <a:pt x="216661" y="280513"/>
                    <a:pt x="226828" y="289885"/>
                    <a:pt x="237319" y="298872"/>
                  </a:cubicBezTo>
                  <a:cubicBezTo>
                    <a:pt x="247811" y="307860"/>
                    <a:pt x="258627" y="316462"/>
                    <a:pt x="269777" y="324605"/>
                  </a:cubicBezTo>
                  <a:cubicBezTo>
                    <a:pt x="280927" y="332747"/>
                    <a:pt x="292410" y="340429"/>
                    <a:pt x="304223" y="347579"/>
                  </a:cubicBezTo>
                  <a:cubicBezTo>
                    <a:pt x="316037" y="354729"/>
                    <a:pt x="328180" y="361346"/>
                    <a:pt x="340603" y="367368"/>
                  </a:cubicBezTo>
                  <a:cubicBezTo>
                    <a:pt x="353026" y="373391"/>
                    <a:pt x="365729" y="378818"/>
                    <a:pt x="378733" y="383615"/>
                  </a:cubicBezTo>
                  <a:cubicBezTo>
                    <a:pt x="391738" y="388413"/>
                    <a:pt x="405044" y="392580"/>
                    <a:pt x="418318" y="396093"/>
                  </a:cubicBezTo>
                  <a:cubicBezTo>
                    <a:pt x="431593" y="399605"/>
                    <a:pt x="444836" y="402463"/>
                    <a:pt x="458989" y="404736"/>
                  </a:cubicBezTo>
                  <a:cubicBezTo>
                    <a:pt x="473142" y="407009"/>
                    <a:pt x="488205" y="408698"/>
                    <a:pt x="500359" y="409644"/>
                  </a:cubicBezTo>
                  <a:cubicBezTo>
                    <a:pt x="512512" y="410591"/>
                    <a:pt x="521756" y="410795"/>
                    <a:pt x="531000" y="411000"/>
                  </a:cubicBezTo>
                  <a:cubicBezTo>
                    <a:pt x="533159" y="411048"/>
                    <a:pt x="534600" y="412350"/>
                    <a:pt x="534600" y="414000"/>
                  </a:cubicBezTo>
                  <a:cubicBezTo>
                    <a:pt x="534600" y="415650"/>
                    <a:pt x="533160" y="416985"/>
                    <a:pt x="531000" y="417000"/>
                  </a:cubicBezTo>
                  <a:cubicBezTo>
                    <a:pt x="521646" y="417064"/>
                    <a:pt x="512293" y="417129"/>
                    <a:pt x="499945" y="416526"/>
                  </a:cubicBezTo>
                  <a:cubicBezTo>
                    <a:pt x="487598" y="415923"/>
                    <a:pt x="472256" y="414652"/>
                    <a:pt x="457792" y="412757"/>
                  </a:cubicBezTo>
                  <a:cubicBezTo>
                    <a:pt x="443328" y="410861"/>
                    <a:pt x="429742" y="408341"/>
                    <a:pt x="416082" y="405146"/>
                  </a:cubicBezTo>
                  <a:cubicBezTo>
                    <a:pt x="402421" y="401952"/>
                    <a:pt x="388687" y="398085"/>
                    <a:pt x="375223" y="393556"/>
                  </a:cubicBezTo>
                  <a:cubicBezTo>
                    <a:pt x="361759" y="389027"/>
                    <a:pt x="348566" y="383838"/>
                    <a:pt x="335632" y="378024"/>
                  </a:cubicBezTo>
                  <a:cubicBezTo>
                    <a:pt x="322698" y="372211"/>
                    <a:pt x="310023" y="365773"/>
                    <a:pt x="297668" y="358776"/>
                  </a:cubicBezTo>
                  <a:cubicBezTo>
                    <a:pt x="285313" y="351779"/>
                    <a:pt x="273279" y="344223"/>
                    <a:pt x="261577" y="336186"/>
                  </a:cubicBezTo>
                  <a:cubicBezTo>
                    <a:pt x="249876" y="328150"/>
                    <a:pt x="238507" y="319633"/>
                    <a:pt x="227469" y="310719"/>
                  </a:cubicBezTo>
                  <a:cubicBezTo>
                    <a:pt x="216431" y="301804"/>
                    <a:pt x="205723" y="292491"/>
                    <a:pt x="195324" y="282857"/>
                  </a:cubicBezTo>
                  <a:cubicBezTo>
                    <a:pt x="184925" y="273222"/>
                    <a:pt x="174836" y="263266"/>
                    <a:pt x="165025" y="253056"/>
                  </a:cubicBezTo>
                  <a:cubicBezTo>
                    <a:pt x="155214" y="242846"/>
                    <a:pt x="145681" y="232381"/>
                    <a:pt x="136390" y="221719"/>
                  </a:cubicBezTo>
                  <a:cubicBezTo>
                    <a:pt x="127100" y="211057"/>
                    <a:pt x="118051" y="200198"/>
                    <a:pt x="109206" y="189188"/>
                  </a:cubicBezTo>
                  <a:cubicBezTo>
                    <a:pt x="100362" y="178177"/>
                    <a:pt x="91720" y="167017"/>
                    <a:pt x="83245" y="155745"/>
                  </a:cubicBezTo>
                  <a:cubicBezTo>
                    <a:pt x="74769" y="144474"/>
                    <a:pt x="66458" y="133091"/>
                    <a:pt x="58276" y="121630"/>
                  </a:cubicBezTo>
                  <a:cubicBezTo>
                    <a:pt x="50094" y="110169"/>
                    <a:pt x="42040" y="98629"/>
                    <a:pt x="34077" y="87040"/>
                  </a:cubicBezTo>
                  <a:cubicBezTo>
                    <a:pt x="26115" y="75452"/>
                    <a:pt x="18244" y="63813"/>
                    <a:pt x="10431" y="52151"/>
                  </a:cubicBezTo>
                  <a:cubicBezTo>
                    <a:pt x="2618" y="40488"/>
                    <a:pt x="-5137" y="28801"/>
                    <a:pt x="-12872" y="17115"/>
                  </a:cubicBezTo>
                  <a:cubicBezTo>
                    <a:pt x="-20606" y="5430"/>
                    <a:pt x="-28319" y="-6254"/>
                    <a:pt x="-36038" y="-17919"/>
                  </a:cubicBezTo>
                  <a:cubicBezTo>
                    <a:pt x="-43756" y="-29585"/>
                    <a:pt x="-51480" y="-41232"/>
                    <a:pt x="-59270" y="-52809"/>
                  </a:cubicBezTo>
                  <a:cubicBezTo>
                    <a:pt x="-67060" y="-64387"/>
                    <a:pt x="-74916" y="-75895"/>
                    <a:pt x="-82772" y="-87403"/>
                  </a:cubicBezTo>
                  <a:cubicBezTo>
                    <a:pt x="-88861" y="-96323"/>
                    <a:pt x="-87157" y="-106120"/>
                    <a:pt x="-80297" y="-110703"/>
                  </a:cubicBezTo>
                  <a:cubicBezTo>
                    <a:pt x="-73437" y="-115285"/>
                    <a:pt x="-63654" y="-113159"/>
                    <a:pt x="-57826" y="-104067"/>
                  </a:cubicBezTo>
                  <a:cubicBezTo>
                    <a:pt x="-50233" y="-92222"/>
                    <a:pt x="-42641" y="-80378"/>
                    <a:pt x="-35139" y="-68500"/>
                  </a:cubicBezTo>
                  <a:close/>
                </a:path>
              </a:pathLst>
            </a:custGeom>
            <a:solidFill>
              <a:srgbClr val="01928F"/>
            </a:solidFill>
            <a:ln w="6000" cap="rnd">
              <a:solidFill>
                <a:srgbClr val="01928F"/>
              </a:solidFill>
              <a:round/>
            </a:ln>
          </p:spPr>
        </p:sp>
        <p:sp>
          <p:nvSpPr>
            <p:cNvPr id="593" name="MMConnector"/>
            <p:cNvSpPr/>
            <p:nvPr/>
          </p:nvSpPr>
          <p:spPr>
            <a:xfrm>
              <a:off x="2766188" y="1726875"/>
              <a:ext cx="162000" cy="369750"/>
            </a:xfrm>
            <a:custGeom>
              <a:avLst/>
              <a:gdLst/>
              <a:ahLst/>
              <a:cxnLst/>
              <a:rect l="0" t="0" r="0" b="0"/>
              <a:pathLst>
                <a:path w="162000" h="369750" fill="none">
                  <a:moveTo>
                    <a:pt x="-81000" y="184875"/>
                  </a:moveTo>
                  <a:cubicBezTo>
                    <a:pt x="21758" y="184875"/>
                    <a:pt x="-56168" y="-184875"/>
                    <a:pt x="81000" y="-184875"/>
                  </a:cubicBezTo>
                </a:path>
              </a:pathLst>
            </a:custGeom>
            <a:noFill/>
            <a:ln w="12000" cap="rnd">
              <a:solidFill>
                <a:srgbClr val="01928F"/>
              </a:solidFill>
              <a:round/>
            </a:ln>
          </p:spPr>
        </p:sp>
        <p:sp>
          <p:nvSpPr>
            <p:cNvPr id="594" name="MMConnector"/>
            <p:cNvSpPr/>
            <p:nvPr/>
          </p:nvSpPr>
          <p:spPr>
            <a:xfrm>
              <a:off x="2766188" y="1895250"/>
              <a:ext cx="162000" cy="33000"/>
            </a:xfrm>
            <a:custGeom>
              <a:avLst/>
              <a:gdLst/>
              <a:ahLst/>
              <a:cxnLst/>
              <a:rect l="0" t="0" r="0" b="0"/>
              <a:pathLst>
                <a:path w="162000" h="33000" fill="none">
                  <a:moveTo>
                    <a:pt x="-81000" y="16500"/>
                  </a:moveTo>
                  <a:cubicBezTo>
                    <a:pt x="-12316" y="16500"/>
                    <a:pt x="23338" y="-16500"/>
                    <a:pt x="81000" y="-16500"/>
                  </a:cubicBezTo>
                </a:path>
              </a:pathLst>
            </a:custGeom>
            <a:noFill/>
            <a:ln w="12000" cap="rnd">
              <a:solidFill>
                <a:srgbClr val="01928F"/>
              </a:solidFill>
              <a:round/>
            </a:ln>
          </p:spPr>
        </p:sp>
        <p:sp>
          <p:nvSpPr>
            <p:cNvPr id="595" name="MMConnector"/>
            <p:cNvSpPr/>
            <p:nvPr/>
          </p:nvSpPr>
          <p:spPr>
            <a:xfrm>
              <a:off x="2766188" y="2033625"/>
              <a:ext cx="162000" cy="243750"/>
            </a:xfrm>
            <a:custGeom>
              <a:avLst/>
              <a:gdLst/>
              <a:ahLst/>
              <a:cxnLst/>
              <a:rect l="0" t="0" r="0" b="0"/>
              <a:pathLst>
                <a:path w="162000" h="243750" fill="none">
                  <a:moveTo>
                    <a:pt x="-81000" y="-121875"/>
                  </a:moveTo>
                  <a:cubicBezTo>
                    <a:pt x="10874" y="-121875"/>
                    <a:pt x="-30773" y="121875"/>
                    <a:pt x="81000" y="121875"/>
                  </a:cubicBezTo>
                </a:path>
              </a:pathLst>
            </a:custGeom>
            <a:noFill/>
            <a:ln w="12000" cap="rnd">
              <a:solidFill>
                <a:srgbClr val="01928F"/>
              </a:solidFill>
              <a:round/>
            </a:ln>
          </p:spPr>
        </p:sp>
        <p:sp>
          <p:nvSpPr>
            <p:cNvPr id="596" name="MMConnector"/>
            <p:cNvSpPr/>
            <p:nvPr/>
          </p:nvSpPr>
          <p:spPr>
            <a:xfrm>
              <a:off x="1227000" y="1139625"/>
              <a:ext cx="380296" cy="36362"/>
            </a:xfrm>
            <a:custGeom>
              <a:avLst/>
              <a:gdLst/>
              <a:ahLst/>
              <a:cxnLst/>
              <a:rect l="0" t="0" r="0" b="0"/>
              <a:pathLst>
                <a:path w="380296" h="36362">
                  <a:moveTo>
                    <a:pt x="194269" y="12530"/>
                  </a:moveTo>
                  <a:cubicBezTo>
                    <a:pt x="207999" y="15090"/>
                    <a:pt x="221737" y="17577"/>
                    <a:pt x="235486" y="19985"/>
                  </a:cubicBezTo>
                  <a:cubicBezTo>
                    <a:pt x="249235" y="22393"/>
                    <a:pt x="262995" y="24723"/>
                    <a:pt x="276769" y="26952"/>
                  </a:cubicBezTo>
                  <a:cubicBezTo>
                    <a:pt x="290542" y="29180"/>
                    <a:pt x="304328" y="31308"/>
                    <a:pt x="318138" y="33317"/>
                  </a:cubicBezTo>
                  <a:cubicBezTo>
                    <a:pt x="331947" y="35326"/>
                    <a:pt x="345780" y="37217"/>
                    <a:pt x="359608" y="38974"/>
                  </a:cubicBezTo>
                  <a:cubicBezTo>
                    <a:pt x="373436" y="40731"/>
                    <a:pt x="387260" y="42354"/>
                    <a:pt x="401187" y="43824"/>
                  </a:cubicBezTo>
                  <a:cubicBezTo>
                    <a:pt x="415115" y="45294"/>
                    <a:pt x="429147" y="46612"/>
                    <a:pt x="442876" y="47780"/>
                  </a:cubicBezTo>
                  <a:cubicBezTo>
                    <a:pt x="456605" y="48948"/>
                    <a:pt x="470030" y="49967"/>
                    <a:pt x="484667" y="50768"/>
                  </a:cubicBezTo>
                  <a:cubicBezTo>
                    <a:pt x="499303" y="51569"/>
                    <a:pt x="515152" y="52152"/>
                    <a:pt x="531000" y="52735"/>
                  </a:cubicBezTo>
                  <a:cubicBezTo>
                    <a:pt x="533159" y="52814"/>
                    <a:pt x="534600" y="54225"/>
                    <a:pt x="534600" y="55875"/>
                  </a:cubicBezTo>
                  <a:cubicBezTo>
                    <a:pt x="534600" y="57525"/>
                    <a:pt x="533160" y="58975"/>
                    <a:pt x="531000" y="59015"/>
                  </a:cubicBezTo>
                  <a:cubicBezTo>
                    <a:pt x="515076" y="59310"/>
                    <a:pt x="499152" y="59605"/>
                    <a:pt x="484418" y="59680"/>
                  </a:cubicBezTo>
                  <a:cubicBezTo>
                    <a:pt x="469685" y="59755"/>
                    <a:pt x="456142" y="59611"/>
                    <a:pt x="442278" y="59316"/>
                  </a:cubicBezTo>
                  <a:cubicBezTo>
                    <a:pt x="428414" y="59020"/>
                    <a:pt x="414230" y="58573"/>
                    <a:pt x="400136" y="57972"/>
                  </a:cubicBezTo>
                  <a:cubicBezTo>
                    <a:pt x="386041" y="57370"/>
                    <a:pt x="372037" y="56613"/>
                    <a:pt x="358017" y="55721"/>
                  </a:cubicBezTo>
                  <a:cubicBezTo>
                    <a:pt x="343997" y="54828"/>
                    <a:pt x="329962" y="53799"/>
                    <a:pt x="315943" y="52651"/>
                  </a:cubicBezTo>
                  <a:cubicBezTo>
                    <a:pt x="301924" y="51502"/>
                    <a:pt x="287921" y="50233"/>
                    <a:pt x="273929" y="48862"/>
                  </a:cubicBezTo>
                  <a:cubicBezTo>
                    <a:pt x="259937" y="47490"/>
                    <a:pt x="245955" y="46017"/>
                    <a:pt x="231985" y="44465"/>
                  </a:cubicBezTo>
                  <a:cubicBezTo>
                    <a:pt x="218015" y="42912"/>
                    <a:pt x="204057" y="41281"/>
                    <a:pt x="190114" y="39577"/>
                  </a:cubicBezTo>
                  <a:cubicBezTo>
                    <a:pt x="176171" y="37874"/>
                    <a:pt x="162244" y="36097"/>
                    <a:pt x="148316" y="34321"/>
                  </a:cubicBezTo>
                  <a:cubicBezTo>
                    <a:pt x="137603" y="32955"/>
                    <a:pt x="131620" y="24792"/>
                    <a:pt x="132934" y="16647"/>
                  </a:cubicBezTo>
                  <a:cubicBezTo>
                    <a:pt x="134247" y="8502"/>
                    <a:pt x="142485" y="2669"/>
                    <a:pt x="153092" y="4704"/>
                  </a:cubicBezTo>
                  <a:cubicBezTo>
                    <a:pt x="166815" y="7337"/>
                    <a:pt x="180538" y="9970"/>
                    <a:pt x="194269" y="12530"/>
                  </a:cubicBezTo>
                  <a:close/>
                </a:path>
              </a:pathLst>
            </a:custGeom>
            <a:solidFill>
              <a:srgbClr val="5FB7F1"/>
            </a:solidFill>
            <a:ln w="6000" cap="rnd">
              <a:solidFill>
                <a:srgbClr val="5FB7F1"/>
              </a:solidFill>
              <a:round/>
            </a:ln>
          </p:spPr>
        </p:sp>
        <p:sp>
          <p:nvSpPr>
            <p:cNvPr id="597" name="MMConnector"/>
            <p:cNvSpPr/>
            <p:nvPr/>
          </p:nvSpPr>
          <p:spPr>
            <a:xfrm>
              <a:off x="2814281" y="1069875"/>
              <a:ext cx="162000" cy="251250"/>
            </a:xfrm>
            <a:custGeom>
              <a:avLst/>
              <a:gdLst/>
              <a:ahLst/>
              <a:cxnLst/>
              <a:rect l="0" t="0" r="0" b="0"/>
              <a:pathLst>
                <a:path w="162000" h="251250" fill="none">
                  <a:moveTo>
                    <a:pt x="-81000" y="125625"/>
                  </a:moveTo>
                  <a:cubicBezTo>
                    <a:pt x="11603" y="125625"/>
                    <a:pt x="-32475" y="-125625"/>
                    <a:pt x="81000" y="-125625"/>
                  </a:cubicBezTo>
                </a:path>
              </a:pathLst>
            </a:custGeom>
            <a:noFill/>
            <a:ln w="12000" cap="rnd">
              <a:solidFill>
                <a:srgbClr val="5FB7F1"/>
              </a:solidFill>
              <a:round/>
            </a:ln>
          </p:spPr>
        </p:sp>
        <p:sp>
          <p:nvSpPr>
            <p:cNvPr id="598" name="MMConnector"/>
            <p:cNvSpPr/>
            <p:nvPr/>
          </p:nvSpPr>
          <p:spPr>
            <a:xfrm>
              <a:off x="1227000" y="777750"/>
              <a:ext cx="512915" cy="291000"/>
            </a:xfrm>
            <a:custGeom>
              <a:avLst/>
              <a:gdLst/>
              <a:ahLst/>
              <a:cxnLst/>
              <a:rect l="0" t="0" r="0" b="0"/>
              <a:pathLst>
                <a:path w="512915" h="291000">
                  <a:moveTo>
                    <a:pt x="36559" y="-55355"/>
                  </a:moveTo>
                  <a:cubicBezTo>
                    <a:pt x="46420" y="-65365"/>
                    <a:pt x="56354" y="-75334"/>
                    <a:pt x="66390" y="-85220"/>
                  </a:cubicBezTo>
                  <a:cubicBezTo>
                    <a:pt x="76427" y="-95106"/>
                    <a:pt x="86565" y="-104908"/>
                    <a:pt x="96846" y="-114581"/>
                  </a:cubicBezTo>
                  <a:cubicBezTo>
                    <a:pt x="107127" y="-124254"/>
                    <a:pt x="117550" y="-133798"/>
                    <a:pt x="128150" y="-143160"/>
                  </a:cubicBezTo>
                  <a:cubicBezTo>
                    <a:pt x="138750" y="-152522"/>
                    <a:pt x="149528" y="-161703"/>
                    <a:pt x="160515" y="-170644"/>
                  </a:cubicBezTo>
                  <a:cubicBezTo>
                    <a:pt x="171502" y="-179585"/>
                    <a:pt x="182699" y="-188287"/>
                    <a:pt x="194131" y="-196684"/>
                  </a:cubicBezTo>
                  <a:cubicBezTo>
                    <a:pt x="205562" y="-205081"/>
                    <a:pt x="217229" y="-213173"/>
                    <a:pt x="229145" y="-220891"/>
                  </a:cubicBezTo>
                  <a:cubicBezTo>
                    <a:pt x="241062" y="-228608"/>
                    <a:pt x="253229" y="-235951"/>
                    <a:pt x="265643" y="-242849"/>
                  </a:cubicBezTo>
                  <a:cubicBezTo>
                    <a:pt x="278058" y="-249747"/>
                    <a:pt x="290720" y="-256200"/>
                    <a:pt x="303622" y="-262143"/>
                  </a:cubicBezTo>
                  <a:cubicBezTo>
                    <a:pt x="316524" y="-268085"/>
                    <a:pt x="329666" y="-273518"/>
                    <a:pt x="342976" y="-278391"/>
                  </a:cubicBezTo>
                  <a:cubicBezTo>
                    <a:pt x="356287" y="-283263"/>
                    <a:pt x="369767" y="-287576"/>
                    <a:pt x="383500" y="-291298"/>
                  </a:cubicBezTo>
                  <a:cubicBezTo>
                    <a:pt x="397234" y="-295021"/>
                    <a:pt x="411221" y="-298153"/>
                    <a:pt x="424910" y="-300697"/>
                  </a:cubicBezTo>
                  <a:cubicBezTo>
                    <a:pt x="438600" y="-303242"/>
                    <a:pt x="451991" y="-305199"/>
                    <a:pt x="466886" y="-306564"/>
                  </a:cubicBezTo>
                  <a:cubicBezTo>
                    <a:pt x="481781" y="-307929"/>
                    <a:pt x="498179" y="-308702"/>
                    <a:pt x="509115" y="-309010"/>
                  </a:cubicBezTo>
                  <a:cubicBezTo>
                    <a:pt x="520051" y="-309317"/>
                    <a:pt x="525525" y="-309159"/>
                    <a:pt x="531000" y="-309000"/>
                  </a:cubicBezTo>
                  <a:cubicBezTo>
                    <a:pt x="533159" y="-308937"/>
                    <a:pt x="534600" y="-307650"/>
                    <a:pt x="534600" y="-306000"/>
                  </a:cubicBezTo>
                  <a:cubicBezTo>
                    <a:pt x="534600" y="-304350"/>
                    <a:pt x="533160" y="-303023"/>
                    <a:pt x="531000" y="-303000"/>
                  </a:cubicBezTo>
                  <a:cubicBezTo>
                    <a:pt x="525577" y="-302943"/>
                    <a:pt x="520155" y="-302886"/>
                    <a:pt x="509379" y="-302158"/>
                  </a:cubicBezTo>
                  <a:cubicBezTo>
                    <a:pt x="498603" y="-301430"/>
                    <a:pt x="482473" y="-300031"/>
                    <a:pt x="467880" y="-298112"/>
                  </a:cubicBezTo>
                  <a:cubicBezTo>
                    <a:pt x="453288" y="-296194"/>
                    <a:pt x="440232" y="-293756"/>
                    <a:pt x="426931" y="-290737"/>
                  </a:cubicBezTo>
                  <a:cubicBezTo>
                    <a:pt x="413629" y="-287719"/>
                    <a:pt x="400081" y="-284119"/>
                    <a:pt x="386826" y="-279960"/>
                  </a:cubicBezTo>
                  <a:cubicBezTo>
                    <a:pt x="373571" y="-275801"/>
                    <a:pt x="360609" y="-271083"/>
                    <a:pt x="347846" y="-265833"/>
                  </a:cubicBezTo>
                  <a:cubicBezTo>
                    <a:pt x="335083" y="-260582"/>
                    <a:pt x="322520" y="-254800"/>
                    <a:pt x="310215" y="-248534"/>
                  </a:cubicBezTo>
                  <a:cubicBezTo>
                    <a:pt x="297911" y="-242268"/>
                    <a:pt x="285864" y="-235519"/>
                    <a:pt x="274073" y="-228346"/>
                  </a:cubicBezTo>
                  <a:cubicBezTo>
                    <a:pt x="262282" y="-221173"/>
                    <a:pt x="250747" y="-213577"/>
                    <a:pt x="239461" y="-205620"/>
                  </a:cubicBezTo>
                  <a:cubicBezTo>
                    <a:pt x="228176" y="-197664"/>
                    <a:pt x="217139" y="-189347"/>
                    <a:pt x="206331" y="-180733"/>
                  </a:cubicBezTo>
                  <a:cubicBezTo>
                    <a:pt x="195522" y="-172119"/>
                    <a:pt x="184941" y="-163208"/>
                    <a:pt x="174559" y="-154056"/>
                  </a:cubicBezTo>
                  <a:cubicBezTo>
                    <a:pt x="164176" y="-144905"/>
                    <a:pt x="153992" y="-135514"/>
                    <a:pt x="143971" y="-125935"/>
                  </a:cubicBezTo>
                  <a:cubicBezTo>
                    <a:pt x="133949" y="-116357"/>
                    <a:pt x="124091" y="-106591"/>
                    <a:pt x="114358" y="-96682"/>
                  </a:cubicBezTo>
                  <a:cubicBezTo>
                    <a:pt x="104624" y="-86774"/>
                    <a:pt x="95016" y="-76723"/>
                    <a:pt x="85492" y="-66574"/>
                  </a:cubicBezTo>
                  <a:cubicBezTo>
                    <a:pt x="75968" y="-56424"/>
                    <a:pt x="66529" y="-46176"/>
                    <a:pt x="57136" y="-35857"/>
                  </a:cubicBezTo>
                  <a:cubicBezTo>
                    <a:pt x="47742" y="-25539"/>
                    <a:pt x="38394" y="-15149"/>
                    <a:pt x="29045" y="-4759"/>
                  </a:cubicBezTo>
                  <a:cubicBezTo>
                    <a:pt x="21822" y="3270"/>
                    <a:pt x="11824" y="3785"/>
                    <a:pt x="5796" y="-1848"/>
                  </a:cubicBezTo>
                  <a:cubicBezTo>
                    <a:pt x="-232" y="-7481"/>
                    <a:pt x="-409" y="-17503"/>
                    <a:pt x="7125" y="-25241"/>
                  </a:cubicBezTo>
                  <a:cubicBezTo>
                    <a:pt x="16912" y="-35293"/>
                    <a:pt x="26699" y="-45345"/>
                    <a:pt x="36559" y="-55355"/>
                  </a:cubicBezTo>
                  <a:close/>
                </a:path>
              </a:pathLst>
            </a:custGeom>
            <a:solidFill>
              <a:srgbClr val="FF7575"/>
            </a:solidFill>
            <a:ln w="6000" cap="rnd">
              <a:solidFill>
                <a:srgbClr val="FF7575"/>
              </a:solidFill>
              <a:round/>
            </a:ln>
          </p:spPr>
        </p:sp>
        <p:sp>
          <p:nvSpPr>
            <p:cNvPr id="599" name="MMConnector"/>
            <p:cNvSpPr/>
            <p:nvPr/>
          </p:nvSpPr>
          <p:spPr>
            <a:xfrm>
              <a:off x="2844188" y="379125"/>
              <a:ext cx="162000" cy="185250"/>
            </a:xfrm>
            <a:custGeom>
              <a:avLst/>
              <a:gdLst/>
              <a:ahLst/>
              <a:cxnLst/>
              <a:rect l="0" t="0" r="0" b="0"/>
              <a:pathLst>
                <a:path w="162000" h="185250" fill="none">
                  <a:moveTo>
                    <a:pt x="-81000" y="92625"/>
                  </a:moveTo>
                  <a:cubicBezTo>
                    <a:pt x="4898" y="92625"/>
                    <a:pt x="-16829" y="-92625"/>
                    <a:pt x="81000" y="-92625"/>
                  </a:cubicBezTo>
                </a:path>
              </a:pathLst>
            </a:custGeom>
            <a:noFill/>
            <a:ln w="12000" cap="rnd">
              <a:solidFill>
                <a:srgbClr val="FF7575"/>
              </a:solidFill>
              <a:round/>
            </a:ln>
          </p:spPr>
        </p:sp>
        <p:sp>
          <p:nvSpPr>
            <p:cNvPr id="600" name="MMConnector"/>
            <p:cNvSpPr/>
            <p:nvPr/>
          </p:nvSpPr>
          <p:spPr>
            <a:xfrm>
              <a:off x="2814281" y="1162125"/>
              <a:ext cx="162000" cy="66750"/>
            </a:xfrm>
            <a:custGeom>
              <a:avLst/>
              <a:gdLst/>
              <a:ahLst/>
              <a:cxnLst/>
              <a:rect l="0" t="0" r="0" b="0"/>
              <a:pathLst>
                <a:path w="162000" h="66750" fill="none">
                  <a:moveTo>
                    <a:pt x="-81000" y="33375"/>
                  </a:moveTo>
                  <a:cubicBezTo>
                    <a:pt x="-8370" y="33375"/>
                    <a:pt x="14131" y="-33375"/>
                    <a:pt x="81000" y="-33375"/>
                  </a:cubicBezTo>
                </a:path>
              </a:pathLst>
            </a:custGeom>
            <a:noFill/>
            <a:ln w="12000" cap="rnd">
              <a:solidFill>
                <a:srgbClr val="5FB7F1"/>
              </a:solidFill>
              <a:round/>
            </a:ln>
          </p:spPr>
        </p:sp>
        <p:sp>
          <p:nvSpPr>
            <p:cNvPr id="601" name="MMConnector"/>
            <p:cNvSpPr/>
            <p:nvPr/>
          </p:nvSpPr>
          <p:spPr>
            <a:xfrm>
              <a:off x="4038188" y="1572000"/>
              <a:ext cx="162000" cy="60000"/>
            </a:xfrm>
            <a:custGeom>
              <a:avLst/>
              <a:gdLst/>
              <a:ahLst/>
              <a:cxnLst/>
              <a:rect l="0" t="0" r="0" b="0"/>
              <a:pathLst>
                <a:path w="162000" h="60000" fill="none">
                  <a:moveTo>
                    <a:pt x="-81000" y="-30000"/>
                  </a:moveTo>
                  <a:cubicBezTo>
                    <a:pt x="-9156" y="-30000"/>
                    <a:pt x="15965" y="30000"/>
                    <a:pt x="81000" y="30000"/>
                  </a:cubicBezTo>
                </a:path>
              </a:pathLst>
            </a:custGeom>
            <a:noFill/>
            <a:ln w="12000" cap="rnd">
              <a:solidFill>
                <a:srgbClr val="01928F"/>
              </a:solidFill>
              <a:round/>
            </a:ln>
          </p:spPr>
        </p:sp>
        <p:sp>
          <p:nvSpPr>
            <p:cNvPr id="602" name="MMConnector"/>
            <p:cNvSpPr/>
            <p:nvPr/>
          </p:nvSpPr>
          <p:spPr>
            <a:xfrm>
              <a:off x="3858188" y="18326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603" name="MMConnector"/>
            <p:cNvSpPr/>
            <p:nvPr/>
          </p:nvSpPr>
          <p:spPr>
            <a:xfrm>
              <a:off x="3858188" y="2155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01928F"/>
              </a:solidFill>
              <a:round/>
            </a:ln>
          </p:spPr>
        </p:sp>
        <p:sp>
          <p:nvSpPr>
            <p:cNvPr id="604" name="MMConnector"/>
            <p:cNvSpPr/>
            <p:nvPr/>
          </p:nvSpPr>
          <p:spPr>
            <a:xfrm>
              <a:off x="2844188" y="531375"/>
              <a:ext cx="162000" cy="119250"/>
            </a:xfrm>
            <a:custGeom>
              <a:avLst/>
              <a:gdLst/>
              <a:ahLst/>
              <a:cxnLst/>
              <a:rect l="0" t="0" r="0" b="0"/>
              <a:pathLst>
                <a:path w="162000" h="119250" fill="none">
                  <a:moveTo>
                    <a:pt x="-81000" y="-59625"/>
                  </a:moveTo>
                  <a:cubicBezTo>
                    <a:pt x="-2346" y="-59625"/>
                    <a:pt x="74" y="59625"/>
                    <a:pt x="81000" y="59625"/>
                  </a:cubicBezTo>
                </a:path>
              </a:pathLst>
            </a:custGeom>
            <a:noFill/>
            <a:ln w="12000" cap="rnd">
              <a:solidFill>
                <a:srgbClr val="FF7575"/>
              </a:solidFill>
              <a:round/>
            </a:ln>
          </p:spPr>
        </p:sp>
        <p:sp>
          <p:nvSpPr>
            <p:cNvPr id="605" name="MMConnector"/>
            <p:cNvSpPr/>
            <p:nvPr/>
          </p:nvSpPr>
          <p:spPr>
            <a:xfrm>
              <a:off x="3858188" y="19248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606" name="MainIdea"/>
            <p:cNvSpPr/>
            <p:nvPr/>
          </p:nvSpPr>
          <p:spPr>
            <a:xfrm>
              <a:off x="393000" y="762641"/>
              <a:ext cx="1319057" cy="642000"/>
            </a:xfrm>
            <a:custGeom>
              <a:avLst/>
              <a:gdLst>
                <a:gd name="rtl" fmla="*/ 237840 w 1368000"/>
                <a:gd name="rtt" fmla="*/ 101700 h 642000"/>
                <a:gd name="rtr" fmla="*/ 1310760 w 1368000"/>
                <a:gd name="rtb" fmla="*/ 533700 h 642000"/>
              </a:gdLst>
              <a:ahLst/>
              <a:cxnLst/>
              <a:rect l="rtl" t="rtt" r="rtr" b="rtb"/>
              <a:pathLst>
                <a:path w="1368000" h="642000">
                  <a:moveTo>
                    <a:pt x="429162" y="0"/>
                  </a:moveTo>
                  <a:lnTo>
                    <a:pt x="1368000" y="0"/>
                  </a:lnTo>
                  <a:lnTo>
                    <a:pt x="1368000" y="281853"/>
                  </a:lnTo>
                  <a:lnTo>
                    <a:pt x="1368000" y="360147"/>
                  </a:lnTo>
                  <a:cubicBezTo>
                    <a:pt x="1368000" y="515810"/>
                    <a:pt x="1241810" y="642000"/>
                    <a:pt x="1111200" y="642000"/>
                  </a:cubicBezTo>
                  <a:lnTo>
                    <a:pt x="429162" y="642000"/>
                  </a:lnTo>
                  <a:lnTo>
                    <a:pt x="0" y="642000"/>
                  </a:lnTo>
                  <a:lnTo>
                    <a:pt x="0" y="281853"/>
                  </a:lnTo>
                  <a:cubicBezTo>
                    <a:pt x="0" y="126190"/>
                    <a:pt x="126190" y="0"/>
                    <a:pt x="256800" y="0"/>
                  </a:cubicBezTo>
                  <a:lnTo>
                    <a:pt x="429162" y="0"/>
                  </a:lnTo>
                  <a:close/>
                </a:path>
              </a:pathLst>
            </a:custGeom>
            <a:solidFill>
              <a:srgbClr val="FFFFFF"/>
            </a:solidFill>
            <a:ln w="12000" cap="flat">
              <a:solidFill>
                <a:srgbClr val="00B0F0"/>
              </a:solidFill>
              <a:round/>
            </a:ln>
          </p:spPr>
          <p:txBody>
            <a:bodyPr wrap="square" lIns="0" tIns="0" rIns="0" bIns="0" rtlCol="0" anchor="ctr"/>
            <a:lstStyle/>
            <a:p>
              <a:pPr algn="l">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任务二</a:t>
              </a: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 </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从岁月飞向未来</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别了，快递员</a:t>
              </a: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p>
          </p:txBody>
        </p:sp>
        <p:sp>
          <p:nvSpPr>
            <p:cNvPr id="607" name="MainTopic"/>
            <p:cNvSpPr/>
            <p:nvPr/>
          </p:nvSpPr>
          <p:spPr>
            <a:xfrm>
              <a:off x="1758000" y="1571250"/>
              <a:ext cx="927188" cy="340500"/>
            </a:xfrm>
            <a:custGeom>
              <a:avLst/>
              <a:gdLst>
                <a:gd name="rtl" fmla="*/ 131928 w 927188"/>
                <a:gd name="rtt" fmla="*/ 33600 h 340500"/>
                <a:gd name="rtr" fmla="*/ 871814 w 927188"/>
                <a:gd name="rtb" fmla="*/ 297600 h 340500"/>
              </a:gdLst>
              <a:ahLst/>
              <a:cxnLst/>
              <a:rect l="rtl" t="rtt" r="rtr" b="rtb"/>
              <a:pathLst>
                <a:path w="927188" h="340500" stroke="0">
                  <a:moveTo>
                    <a:pt x="0" y="0"/>
                  </a:moveTo>
                  <a:lnTo>
                    <a:pt x="927188" y="0"/>
                  </a:lnTo>
                  <a:lnTo>
                    <a:pt x="927188" y="340500"/>
                  </a:lnTo>
                  <a:lnTo>
                    <a:pt x="0" y="340500"/>
                  </a:lnTo>
                  <a:lnTo>
                    <a:pt x="0" y="0"/>
                  </a:lnTo>
                  <a:close/>
                </a:path>
                <a:path w="927188" h="340500" fill="none">
                  <a:moveTo>
                    <a:pt x="0" y="340500"/>
                  </a:moveTo>
                  <a:lnTo>
                    <a:pt x="927188" y="340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4.2.3 AGV的应用与工作流程</a:t>
              </a:r>
            </a:p>
          </p:txBody>
        </p:sp>
        <p:sp>
          <p:nvSpPr>
            <p:cNvPr id="676" name="SubTopic"/>
            <p:cNvSpPr/>
            <p:nvPr/>
          </p:nvSpPr>
          <p:spPr>
            <a:xfrm>
              <a:off x="2847188" y="1387500"/>
              <a:ext cx="1110000" cy="154500"/>
            </a:xfrm>
            <a:custGeom>
              <a:avLst/>
              <a:gdLst>
                <a:gd name="rtl" fmla="*/ 34200 w 1110000"/>
                <a:gd name="rtt" fmla="*/ 11850 h 154500"/>
                <a:gd name="rtr" fmla="*/ 1077300 w 1110000"/>
                <a:gd name="rtb" fmla="*/ 131850 h 154500"/>
              </a:gdLst>
              <a:ahLst/>
              <a:cxnLst/>
              <a:rect l="rtl" t="rtt" r="rtr" b="rtb"/>
              <a:pathLst>
                <a:path w="1110000" h="154500" stroke="0">
                  <a:moveTo>
                    <a:pt x="0" y="0"/>
                  </a:moveTo>
                  <a:lnTo>
                    <a:pt x="1110000" y="0"/>
                  </a:lnTo>
                  <a:lnTo>
                    <a:pt x="1110000" y="154500"/>
                  </a:lnTo>
                  <a:lnTo>
                    <a:pt x="0" y="154500"/>
                  </a:lnTo>
                  <a:lnTo>
                    <a:pt x="0" y="0"/>
                  </a:lnTo>
                  <a:close/>
                </a:path>
                <a:path w="1110000" h="154500" fill="none">
                  <a:moveTo>
                    <a:pt x="0" y="154500"/>
                  </a:moveTo>
                  <a:lnTo>
                    <a:pt x="111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图像识别技术与AGV小车</a:t>
              </a:r>
            </a:p>
          </p:txBody>
        </p:sp>
        <p:sp>
          <p:nvSpPr>
            <p:cNvPr id="677" name="SubTopic"/>
            <p:cNvSpPr/>
            <p:nvPr/>
          </p:nvSpPr>
          <p:spPr>
            <a:xfrm>
              <a:off x="2847188" y="1724250"/>
              <a:ext cx="930000" cy="154500"/>
            </a:xfrm>
            <a:custGeom>
              <a:avLst/>
              <a:gdLst>
                <a:gd name="rtl" fmla="*/ 34200 w 930000"/>
                <a:gd name="rtt" fmla="*/ 11850 h 154500"/>
                <a:gd name="rtr" fmla="*/ 897300 w 930000"/>
                <a:gd name="rtb" fmla="*/ 131850 h 154500"/>
              </a:gdLst>
              <a:ahLst/>
              <a:cxnLst/>
              <a:rect l="rtl" t="rtt" r="rtr" b="rtb"/>
              <a:pathLst>
                <a:path w="930000" h="154500" stroke="0">
                  <a:moveTo>
                    <a:pt x="0" y="0"/>
                  </a:moveTo>
                  <a:lnTo>
                    <a:pt x="930000" y="0"/>
                  </a:lnTo>
                  <a:lnTo>
                    <a:pt x="930000" y="154500"/>
                  </a:lnTo>
                  <a:lnTo>
                    <a:pt x="0" y="154500"/>
                  </a:lnTo>
                  <a:lnTo>
                    <a:pt x="0" y="0"/>
                  </a:lnTo>
                  <a:close/>
                </a:path>
                <a:path w="930000" h="154500" fill="none">
                  <a:moveTo>
                    <a:pt x="0" y="154500"/>
                  </a:moveTo>
                  <a:lnTo>
                    <a:pt x="93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AGV小车的关键组成</a:t>
              </a:r>
            </a:p>
          </p:txBody>
        </p:sp>
        <p:sp>
          <p:nvSpPr>
            <p:cNvPr id="678" name="SubTopic"/>
            <p:cNvSpPr/>
            <p:nvPr/>
          </p:nvSpPr>
          <p:spPr>
            <a:xfrm>
              <a:off x="2847188" y="2001000"/>
              <a:ext cx="930000" cy="154500"/>
            </a:xfrm>
            <a:custGeom>
              <a:avLst/>
              <a:gdLst>
                <a:gd name="rtl" fmla="*/ 34200 w 930000"/>
                <a:gd name="rtt" fmla="*/ 11850 h 154500"/>
                <a:gd name="rtr" fmla="*/ 897300 w 930000"/>
                <a:gd name="rtb" fmla="*/ 131850 h 154500"/>
              </a:gdLst>
              <a:ahLst/>
              <a:cxnLst/>
              <a:rect l="rtl" t="rtt" r="rtr" b="rtb"/>
              <a:pathLst>
                <a:path w="930000" h="154500" stroke="0">
                  <a:moveTo>
                    <a:pt x="0" y="0"/>
                  </a:moveTo>
                  <a:lnTo>
                    <a:pt x="930000" y="0"/>
                  </a:lnTo>
                  <a:lnTo>
                    <a:pt x="930000" y="154500"/>
                  </a:lnTo>
                  <a:lnTo>
                    <a:pt x="0" y="154500"/>
                  </a:lnTo>
                  <a:lnTo>
                    <a:pt x="0" y="0"/>
                  </a:lnTo>
                  <a:close/>
                </a:path>
                <a:path w="930000" h="154500" fill="none">
                  <a:moveTo>
                    <a:pt x="0" y="154500"/>
                  </a:moveTo>
                  <a:lnTo>
                    <a:pt x="93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AGV小车的工作流程</a:t>
              </a:r>
            </a:p>
          </p:txBody>
        </p:sp>
        <p:sp>
          <p:nvSpPr>
            <p:cNvPr id="679" name="MainTopic"/>
            <p:cNvSpPr/>
            <p:nvPr/>
          </p:nvSpPr>
          <p:spPr>
            <a:xfrm>
              <a:off x="1758000" y="723000"/>
              <a:ext cx="975281" cy="472500"/>
            </a:xfrm>
            <a:custGeom>
              <a:avLst/>
              <a:gdLst>
                <a:gd name="rtl" fmla="*/ 134867 w 975281"/>
                <a:gd name="rtt" fmla="*/ 33600 h 472500"/>
                <a:gd name="rtr" fmla="*/ 920309 w 975281"/>
                <a:gd name="rtb" fmla="*/ 429600 h 472500"/>
              </a:gdLst>
              <a:ahLst/>
              <a:cxnLst/>
              <a:rect l="rtl" t="rtt" r="rtr" b="rtb"/>
              <a:pathLst>
                <a:path w="975281" h="472500" stroke="0">
                  <a:moveTo>
                    <a:pt x="0" y="0"/>
                  </a:moveTo>
                  <a:lnTo>
                    <a:pt x="975281" y="0"/>
                  </a:lnTo>
                  <a:lnTo>
                    <a:pt x="975281" y="472500"/>
                  </a:lnTo>
                  <a:lnTo>
                    <a:pt x="0" y="472500"/>
                  </a:lnTo>
                  <a:lnTo>
                    <a:pt x="0" y="0"/>
                  </a:lnTo>
                  <a:close/>
                </a:path>
                <a:path w="975281" h="472500" fill="none">
                  <a:moveTo>
                    <a:pt x="0" y="472500"/>
                  </a:moveTo>
                  <a:lnTo>
                    <a:pt x="975281" y="472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4.2.2 </a:t>
              </a:r>
              <a:r>
                <a:rPr lang="en-US" altLang="zh-CN" sz="12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人工智能在物流行业的典型应用场景</a:t>
              </a:r>
              <a:endPar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80" name="SubTopic"/>
            <p:cNvSpPr/>
            <p:nvPr/>
          </p:nvSpPr>
          <p:spPr>
            <a:xfrm>
              <a:off x="2895281" y="789750"/>
              <a:ext cx="3180000" cy="154500"/>
            </a:xfrm>
            <a:custGeom>
              <a:avLst/>
              <a:gdLst>
                <a:gd name="rtl" fmla="*/ 123800 w 3180000"/>
                <a:gd name="rtt" fmla="*/ 11850 h 154500"/>
                <a:gd name="rtr" fmla="*/ 3131700 w 3180000"/>
                <a:gd name="rtb" fmla="*/ 131850 h 154500"/>
              </a:gdLst>
              <a:ahLst/>
              <a:cxnLst/>
              <a:rect l="rtl" t="rtt" r="rtr" b="rtb"/>
              <a:pathLst>
                <a:path w="3180000" h="154500" stroke="0">
                  <a:moveTo>
                    <a:pt x="0" y="0"/>
                  </a:moveTo>
                  <a:lnTo>
                    <a:pt x="3180000" y="0"/>
                  </a:lnTo>
                  <a:lnTo>
                    <a:pt x="3180000" y="154500"/>
                  </a:lnTo>
                  <a:lnTo>
                    <a:pt x="0" y="154500"/>
                  </a:lnTo>
                  <a:lnTo>
                    <a:pt x="0" y="0"/>
                  </a:lnTo>
                  <a:close/>
                </a:path>
                <a:path w="3180000" h="154500" fill="none">
                  <a:moveTo>
                    <a:pt x="0" y="154500"/>
                  </a:moveTo>
                  <a:lnTo>
                    <a:pt x="3180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仓储进入无人时代</a:t>
              </a:r>
              <a:r>
                <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智能分拣（分拣机器人、无人机、无人车、无人舱等</a:t>
              </a:r>
              <a:r>
                <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p>
          </p:txBody>
        </p:sp>
        <p:sp>
          <p:nvSpPr>
            <p:cNvPr id="681" name="MainTopic"/>
            <p:cNvSpPr/>
            <p:nvPr/>
          </p:nvSpPr>
          <p:spPr>
            <a:xfrm>
              <a:off x="1758000" y="131250"/>
              <a:ext cx="1005188" cy="340500"/>
            </a:xfrm>
            <a:custGeom>
              <a:avLst/>
              <a:gdLst>
                <a:gd name="rtl" fmla="*/ 136695 w 1005188"/>
                <a:gd name="rtt" fmla="*/ 33600 h 340500"/>
                <a:gd name="rtr" fmla="*/ 950464 w 1005188"/>
                <a:gd name="rtb" fmla="*/ 297600 h 340500"/>
              </a:gdLst>
              <a:ahLst/>
              <a:cxnLst/>
              <a:rect l="rtl" t="rtt" r="rtr" b="rtb"/>
              <a:pathLst>
                <a:path w="1005188" h="340500" stroke="0">
                  <a:moveTo>
                    <a:pt x="0" y="0"/>
                  </a:moveTo>
                  <a:lnTo>
                    <a:pt x="1005188" y="0"/>
                  </a:lnTo>
                  <a:lnTo>
                    <a:pt x="1005188" y="340500"/>
                  </a:lnTo>
                  <a:lnTo>
                    <a:pt x="0" y="340500"/>
                  </a:lnTo>
                  <a:lnTo>
                    <a:pt x="0" y="0"/>
                  </a:lnTo>
                  <a:close/>
                </a:path>
                <a:path w="1005188" h="340500" fill="none">
                  <a:moveTo>
                    <a:pt x="0" y="340500"/>
                  </a:moveTo>
                  <a:lnTo>
                    <a:pt x="1005188"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4.2.1 什么是“智慧物流”？ </a:t>
              </a:r>
            </a:p>
          </p:txBody>
        </p:sp>
        <p:sp>
          <p:nvSpPr>
            <p:cNvPr id="682" name="SubTopic"/>
            <p:cNvSpPr/>
            <p:nvPr/>
          </p:nvSpPr>
          <p:spPr>
            <a:xfrm>
              <a:off x="2925188" y="12000"/>
              <a:ext cx="3186000" cy="274500"/>
            </a:xfrm>
            <a:custGeom>
              <a:avLst/>
              <a:gdLst>
                <a:gd name="rtl" fmla="*/ 123800 w 3186000"/>
                <a:gd name="rtt" fmla="*/ 11850 h 274500"/>
                <a:gd name="rtr" fmla="*/ 3137700 w 3186000"/>
                <a:gd name="rtb" fmla="*/ 251850 h 274500"/>
              </a:gdLst>
              <a:ahLst/>
              <a:cxnLst/>
              <a:rect l="rtl" t="rtt" r="rtr" b="rtb"/>
              <a:pathLst>
                <a:path w="3186000" h="274500" stroke="0">
                  <a:moveTo>
                    <a:pt x="0" y="0"/>
                  </a:moveTo>
                  <a:lnTo>
                    <a:pt x="3186000" y="0"/>
                  </a:lnTo>
                  <a:lnTo>
                    <a:pt x="3186000" y="274500"/>
                  </a:lnTo>
                  <a:lnTo>
                    <a:pt x="0" y="274500"/>
                  </a:lnTo>
                  <a:lnTo>
                    <a:pt x="0" y="0"/>
                  </a:lnTo>
                  <a:close/>
                </a:path>
                <a:path w="3186000" h="274500" fill="none">
                  <a:moveTo>
                    <a:pt x="0" y="274500"/>
                  </a:moveTo>
                  <a:lnTo>
                    <a:pt x="3186000" y="274500"/>
                  </a:lnTo>
                </a:path>
              </a:pathLst>
            </a:custGeom>
            <a:noFill/>
            <a:ln w="12000" cap="flat">
              <a:solidFill>
                <a:srgbClr val="FF7575"/>
              </a:solidFill>
              <a:round/>
            </a:ln>
          </p:spPr>
          <p:txBody>
            <a:bodyPr wrap="square" lIns="0" tIns="0" rIns="0" bIns="0" rtlCol="0" anchor="ctr"/>
            <a:lstStyle/>
            <a:p>
              <a:pPr algn="just">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定义：指通过智能硬件、人工智能、物联网、大数据等多种技术与手段，提升整个物流系统的智能化、自动化水平</a:t>
              </a:r>
              <a:endPar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83" name="SubTopic"/>
            <p:cNvSpPr/>
            <p:nvPr/>
          </p:nvSpPr>
          <p:spPr>
            <a:xfrm>
              <a:off x="2895281" y="974250"/>
              <a:ext cx="2358000" cy="154500"/>
            </a:xfrm>
            <a:custGeom>
              <a:avLst/>
              <a:gdLst>
                <a:gd name="rtl" fmla="*/ 34200 w 2358000"/>
                <a:gd name="rtt" fmla="*/ 11850 h 154500"/>
                <a:gd name="rtr" fmla="*/ 2325300 w 2358000"/>
                <a:gd name="rtb" fmla="*/ 131850 h 154500"/>
              </a:gdLst>
              <a:ahLst/>
              <a:cxnLst/>
              <a:rect l="rtl" t="rtt" r="rtr" b="rtb"/>
              <a:pathLst>
                <a:path w="2358000" h="154500" stroke="0">
                  <a:moveTo>
                    <a:pt x="0" y="0"/>
                  </a:moveTo>
                  <a:lnTo>
                    <a:pt x="2358000" y="0"/>
                  </a:lnTo>
                  <a:lnTo>
                    <a:pt x="2358000" y="154500"/>
                  </a:lnTo>
                  <a:lnTo>
                    <a:pt x="0" y="154500"/>
                  </a:lnTo>
                  <a:lnTo>
                    <a:pt x="0" y="0"/>
                  </a:lnTo>
                  <a:close/>
                </a:path>
                <a:path w="2358000" h="154500" fill="none">
                  <a:moveTo>
                    <a:pt x="0" y="154500"/>
                  </a:moveTo>
                  <a:lnTo>
                    <a:pt x="2358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无人配送：配送机器人、无人机快递等，解决最后一公里</a:t>
              </a:r>
            </a:p>
          </p:txBody>
        </p:sp>
        <p:sp>
          <p:nvSpPr>
            <p:cNvPr id="684" name="SubTopic"/>
            <p:cNvSpPr/>
            <p:nvPr/>
          </p:nvSpPr>
          <p:spPr>
            <a:xfrm>
              <a:off x="4119188" y="1327500"/>
              <a:ext cx="2076000" cy="274500"/>
            </a:xfrm>
            <a:custGeom>
              <a:avLst/>
              <a:gdLst>
                <a:gd name="rtl" fmla="*/ 123800 w 2076000"/>
                <a:gd name="rtt" fmla="*/ 11850 h 274500"/>
                <a:gd name="rtr" fmla="*/ 2027700 w 2076000"/>
                <a:gd name="rtb" fmla="*/ 251850 h 274500"/>
              </a:gdLst>
              <a:ahLst/>
              <a:cxnLst/>
              <a:rect l="rtl" t="rtt" r="rtr" b="rtb"/>
              <a:pathLst>
                <a:path w="2076000" h="274500" stroke="0">
                  <a:moveTo>
                    <a:pt x="0" y="0"/>
                  </a:moveTo>
                  <a:lnTo>
                    <a:pt x="2076000" y="0"/>
                  </a:lnTo>
                  <a:lnTo>
                    <a:pt x="2076000" y="274500"/>
                  </a:lnTo>
                  <a:lnTo>
                    <a:pt x="0" y="274500"/>
                  </a:lnTo>
                  <a:lnTo>
                    <a:pt x="0" y="0"/>
                  </a:lnTo>
                  <a:close/>
                </a:path>
                <a:path w="2076000" h="274500" fill="none">
                  <a:moveTo>
                    <a:pt x="0" y="274500"/>
                  </a:moveTo>
                  <a:lnTo>
                    <a:pt x="2076000" y="27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用摄像头摄取图片，进行图形识别，确定最优路径，并引导小车行走的一种引导方法</a:t>
              </a:r>
            </a:p>
          </p:txBody>
        </p:sp>
        <p:sp>
          <p:nvSpPr>
            <p:cNvPr id="685" name="SubTopic"/>
            <p:cNvSpPr/>
            <p:nvPr/>
          </p:nvSpPr>
          <p:spPr>
            <a:xfrm>
              <a:off x="3939188" y="1632000"/>
              <a:ext cx="1020000" cy="154500"/>
            </a:xfrm>
            <a:custGeom>
              <a:avLst/>
              <a:gdLst>
                <a:gd name="rtl" fmla="*/ 34200 w 1020000"/>
                <a:gd name="rtt" fmla="*/ 11850 h 154500"/>
                <a:gd name="rtr" fmla="*/ 987300 w 1020000"/>
                <a:gd name="rtb" fmla="*/ 131850 h 154500"/>
              </a:gdLst>
              <a:ahLst/>
              <a:cxnLst/>
              <a:rect l="rtl" t="rtt" r="rtr" b="rtb"/>
              <a:pathLst>
                <a:path w="1020000" h="154500" stroke="0">
                  <a:moveTo>
                    <a:pt x="0" y="0"/>
                  </a:moveTo>
                  <a:lnTo>
                    <a:pt x="1020000" y="0"/>
                  </a:lnTo>
                  <a:lnTo>
                    <a:pt x="1020000" y="154500"/>
                  </a:lnTo>
                  <a:lnTo>
                    <a:pt x="0" y="154500"/>
                  </a:lnTo>
                  <a:lnTo>
                    <a:pt x="0" y="0"/>
                  </a:lnTo>
                  <a:close/>
                </a:path>
                <a:path w="1020000" h="154500" fill="none">
                  <a:moveTo>
                    <a:pt x="0" y="154500"/>
                  </a:moveTo>
                  <a:lnTo>
                    <a:pt x="102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AGV小车管理监控系统</a:t>
              </a:r>
            </a:p>
          </p:txBody>
        </p:sp>
        <p:sp>
          <p:nvSpPr>
            <p:cNvPr id="686" name="SubTopic"/>
            <p:cNvSpPr/>
            <p:nvPr/>
          </p:nvSpPr>
          <p:spPr>
            <a:xfrm>
              <a:off x="3939188" y="2001000"/>
              <a:ext cx="2268000" cy="154500"/>
            </a:xfrm>
            <a:custGeom>
              <a:avLst/>
              <a:gdLst>
                <a:gd name="rtl" fmla="*/ 34200 w 2268000"/>
                <a:gd name="rtt" fmla="*/ 11850 h 154500"/>
                <a:gd name="rtr" fmla="*/ 2235300 w 2268000"/>
                <a:gd name="rtb" fmla="*/ 131850 h 154500"/>
              </a:gdLst>
              <a:ahLst/>
              <a:cxnLst/>
              <a:rect l="rtl" t="rtt" r="rtr" b="rtb"/>
              <a:pathLst>
                <a:path w="2268000" h="154500" stroke="0">
                  <a:moveTo>
                    <a:pt x="0" y="0"/>
                  </a:moveTo>
                  <a:lnTo>
                    <a:pt x="2268000" y="0"/>
                  </a:lnTo>
                  <a:lnTo>
                    <a:pt x="2268000" y="154500"/>
                  </a:lnTo>
                  <a:lnTo>
                    <a:pt x="0" y="154500"/>
                  </a:lnTo>
                  <a:lnTo>
                    <a:pt x="0" y="0"/>
                  </a:lnTo>
                  <a:close/>
                </a:path>
                <a:path w="2268000" h="154500" fill="none">
                  <a:moveTo>
                    <a:pt x="0" y="154500"/>
                  </a:moveTo>
                  <a:lnTo>
                    <a:pt x="226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路线分析、最优路径规划及确定、自动智能控制全过程</a:t>
              </a:r>
            </a:p>
          </p:txBody>
        </p:sp>
        <p:sp>
          <p:nvSpPr>
            <p:cNvPr id="687" name="SubTopic"/>
            <p:cNvSpPr/>
            <p:nvPr/>
          </p:nvSpPr>
          <p:spPr>
            <a:xfrm>
              <a:off x="2925188" y="316500"/>
              <a:ext cx="3198094" cy="274500"/>
            </a:xfrm>
            <a:custGeom>
              <a:avLst/>
              <a:gdLst>
                <a:gd name="rtl" fmla="*/ 123800 w 3198094"/>
                <a:gd name="rtt" fmla="*/ 11850 h 274500"/>
                <a:gd name="rtr" fmla="*/ 3149794 w 3198094"/>
                <a:gd name="rtb" fmla="*/ 251850 h 274500"/>
              </a:gdLst>
              <a:ahLst/>
              <a:cxnLst/>
              <a:rect l="rtl" t="rtt" r="rtr" b="rtb"/>
              <a:pathLst>
                <a:path w="3198094" h="274500" stroke="0">
                  <a:moveTo>
                    <a:pt x="0" y="0"/>
                  </a:moveTo>
                  <a:lnTo>
                    <a:pt x="3198094" y="0"/>
                  </a:lnTo>
                  <a:lnTo>
                    <a:pt x="3198094" y="274500"/>
                  </a:lnTo>
                  <a:lnTo>
                    <a:pt x="0" y="274500"/>
                  </a:lnTo>
                  <a:lnTo>
                    <a:pt x="0" y="0"/>
                  </a:lnTo>
                  <a:close/>
                </a:path>
                <a:path w="3198094" h="274500" fill="none">
                  <a:moveTo>
                    <a:pt x="0" y="274500"/>
                  </a:moveTo>
                  <a:lnTo>
                    <a:pt x="3198094" y="27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应用技术：仓内技术、最后一公里技术、智能数据底盘（大数据技术、人工智能技术、物联网技术）</a:t>
              </a:r>
            </a:p>
          </p:txBody>
        </p:sp>
        <p:sp>
          <p:nvSpPr>
            <p:cNvPr id="688" name="SubTopic"/>
            <p:cNvSpPr/>
            <p:nvPr/>
          </p:nvSpPr>
          <p:spPr>
            <a:xfrm>
              <a:off x="3939188" y="1816500"/>
              <a:ext cx="2280000" cy="154500"/>
            </a:xfrm>
            <a:custGeom>
              <a:avLst/>
              <a:gdLst>
                <a:gd name="rtl" fmla="*/ 34200 w 2280000"/>
                <a:gd name="rtt" fmla="*/ 11850 h 154500"/>
                <a:gd name="rtr" fmla="*/ 2247300 w 2280000"/>
                <a:gd name="rtb" fmla="*/ 131850 h 154500"/>
              </a:gdLst>
              <a:ahLst/>
              <a:cxnLst/>
              <a:rect l="rtl" t="rtt" r="rtr" b="rtb"/>
              <a:pathLst>
                <a:path w="2280000" h="154500" stroke="0">
                  <a:moveTo>
                    <a:pt x="0" y="0"/>
                  </a:moveTo>
                  <a:lnTo>
                    <a:pt x="2280000" y="0"/>
                  </a:lnTo>
                  <a:lnTo>
                    <a:pt x="2280000" y="154500"/>
                  </a:lnTo>
                  <a:lnTo>
                    <a:pt x="0" y="154500"/>
                  </a:lnTo>
                  <a:lnTo>
                    <a:pt x="0" y="0"/>
                  </a:lnTo>
                  <a:close/>
                </a:path>
                <a:path w="2280000" h="154500" fill="none">
                  <a:moveTo>
                    <a:pt x="0" y="154500"/>
                  </a:moveTo>
                  <a:lnTo>
                    <a:pt x="228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AGV小车路径规划：分为静态路径规划和动态路径规划</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101" name="文本框 100"/>
          <p:cNvSpPr txBox="1"/>
          <p:nvPr/>
        </p:nvSpPr>
        <p:spPr>
          <a:xfrm>
            <a:off x="3725545" y="5618480"/>
            <a:ext cx="5080000" cy="337185"/>
          </a:xfrm>
          <a:prstGeom prst="rect">
            <a:avLst/>
          </a:prstGeom>
          <a:noFill/>
          <a:ln w="9525">
            <a:noFill/>
          </a:ln>
        </p:spPr>
        <p:txBody>
          <a:bodyPr>
            <a:spAutoFit/>
          </a:bodyPr>
          <a:lstStyle/>
          <a:p>
            <a:pPr indent="0" algn="ctr"/>
            <a:r>
              <a:rPr lang="zh-CN" sz="1600" b="0">
                <a:solidFill>
                  <a:schemeClr val="bg1"/>
                </a:solidFill>
                <a:latin typeface="Times New Roman" panose="02020603050405020304" pitchFamily="18" charset="0"/>
                <a:ea typeface="宋体" panose="02010600030101010101" pitchFamily="2" charset="-122"/>
              </a:rPr>
              <a:t>人工智能+物流技术体系</a:t>
            </a:r>
          </a:p>
        </p:txBody>
      </p:sp>
      <p:pic>
        <p:nvPicPr>
          <p:cNvPr id="913" name="图片 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4225" y="1250950"/>
            <a:ext cx="8171815" cy="41865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29" y="1473200"/>
            <a:ext cx="3681095" cy="3985895"/>
          </a:xfrm>
        </p:spPr>
        <p:txBody>
          <a:bodyPr>
            <a:noAutofit/>
          </a:bodyPr>
          <a:lstStyle/>
          <a:p>
            <a:pPr algn="just">
              <a:lnSpc>
                <a:spcPct val="150000"/>
              </a:lnSpc>
              <a:buClr>
                <a:srgbClr val="0070C0"/>
              </a:buClr>
              <a:buFont typeface="Arial" panose="020B0604020202020204" pitchFamily="34" charset="0"/>
              <a:buChar char="•"/>
            </a:pPr>
            <a:r>
              <a:rPr sz="1900" b="1" dirty="0">
                <a:solidFill>
                  <a:schemeClr val="bg1"/>
                </a:solidFill>
                <a:latin typeface="宋体" panose="02010600030101010101" pitchFamily="2" charset="-122"/>
                <a:ea typeface="宋体" panose="02010600030101010101" pitchFamily="2" charset="-122"/>
              </a:rPr>
              <a:t>智慧物流</a:t>
            </a:r>
            <a:r>
              <a:rPr sz="1900" dirty="0">
                <a:solidFill>
                  <a:schemeClr val="bg1"/>
                </a:solidFill>
                <a:latin typeface="宋体" panose="02010600030101010101" pitchFamily="2" charset="-122"/>
                <a:ea typeface="宋体" panose="02010600030101010101" pitchFamily="2" charset="-122"/>
              </a:rPr>
              <a:t>是指通过智能硬件、人工智能、物联网、大数据等多种技术与手段，提高物流系统分析决策和智能执行的能力，提升整个物流系统的智能化、自动化水平。智慧物流强调信息流与物质流快速、高效、通畅地运转，从而实现降低社会成本，提高生产效率，整合社会资源的目的。 </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一、什么是“智慧物流”？ 究竟“智慧”在哪？</a:t>
            </a:r>
          </a:p>
        </p:txBody>
      </p:sp>
      <p:pic>
        <p:nvPicPr>
          <p:cNvPr id="914" name="图片 914" descr="D:\智慧教学\01课程-AI通识课教材《人工智能基础及应用》\教材\领导修正\定稿\教材配图：项目四 任务二 从岁月飞向未来— 别了，快速员！\自己软件绘制\图4.2.2 智能设备重组物流生产要素.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822825" y="2164715"/>
            <a:ext cx="6791960" cy="2727325"/>
          </a:xfrm>
          <a:prstGeom prst="rect">
            <a:avLst/>
          </a:prstGeom>
          <a:noFill/>
          <a:ln>
            <a:noFill/>
          </a:ln>
        </p:spPr>
      </p:pic>
      <p:sp>
        <p:nvSpPr>
          <p:cNvPr id="100" name="文本框 99"/>
          <p:cNvSpPr txBox="1"/>
          <p:nvPr/>
        </p:nvSpPr>
        <p:spPr>
          <a:xfrm>
            <a:off x="5678805" y="5121910"/>
            <a:ext cx="5080000" cy="337185"/>
          </a:xfrm>
          <a:prstGeom prst="rect">
            <a:avLst/>
          </a:prstGeom>
          <a:noFill/>
          <a:ln w="9525">
            <a:noFill/>
          </a:ln>
        </p:spPr>
        <p:txBody>
          <a:bodyPr>
            <a:spAutoFit/>
          </a:bodyPr>
          <a:lstStyle/>
          <a:p>
            <a:pPr indent="0" algn="ctr"/>
            <a:r>
              <a:rPr lang="zh-CN" sz="1600" b="0">
                <a:solidFill>
                  <a:schemeClr val="bg1"/>
                </a:solidFill>
                <a:ea typeface="宋体" panose="02010600030101010101" pitchFamily="2" charset="-122"/>
              </a:rPr>
              <a:t>智能设备重组物流生产要素</a:t>
            </a:r>
            <a:endParaRPr lang="zh-CN" altLang="en-US" sz="1600" b="0">
              <a:solidFill>
                <a:schemeClr val="bg1"/>
              </a:solidFill>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473200"/>
            <a:ext cx="10475014" cy="3985895"/>
          </a:xfrm>
        </p:spPr>
        <p:txBody>
          <a:bodyPr>
            <a:noAutofit/>
          </a:bodyPr>
          <a:lstStyle/>
          <a:p>
            <a:pPr algn="just">
              <a:lnSpc>
                <a:spcPct val="150000"/>
              </a:lnSpc>
              <a:buClr>
                <a:srgbClr val="0070C0"/>
              </a:buClr>
              <a:buFont typeface="Arial" panose="020B0604020202020204" pitchFamily="34" charset="0"/>
              <a:buChar char="•"/>
            </a:pPr>
            <a:r>
              <a:rPr sz="1900" dirty="0">
                <a:solidFill>
                  <a:schemeClr val="bg1"/>
                </a:solidFill>
                <a:latin typeface="宋体" panose="02010600030101010101" pitchFamily="2" charset="-122"/>
                <a:ea typeface="宋体" panose="02010600030101010101" pitchFamily="2" charset="-122"/>
              </a:rPr>
              <a:t>所谓</a:t>
            </a:r>
            <a:r>
              <a:rPr sz="1900" b="1" dirty="0">
                <a:solidFill>
                  <a:schemeClr val="bg1"/>
                </a:solidFill>
                <a:latin typeface="宋体" panose="02010600030101010101" pitchFamily="2" charset="-122"/>
                <a:ea typeface="宋体" panose="02010600030101010101" pitchFamily="2" charset="-122"/>
              </a:rPr>
              <a:t>“智慧物流”</a:t>
            </a:r>
            <a:r>
              <a:rPr sz="1900" dirty="0">
                <a:solidFill>
                  <a:schemeClr val="bg1"/>
                </a:solidFill>
                <a:latin typeface="宋体" panose="02010600030101010101" pitchFamily="2" charset="-122"/>
                <a:ea typeface="宋体" panose="02010600030101010101" pitchFamily="2" charset="-122"/>
              </a:rPr>
              <a:t>就是从支撑物流的3大基本要素</a:t>
            </a:r>
            <a:r>
              <a:rPr lang="zh-CN" sz="1900" dirty="0">
                <a:solidFill>
                  <a:schemeClr val="bg1"/>
                </a:solidFill>
                <a:latin typeface="宋体" panose="02010600030101010101" pitchFamily="2" charset="-122"/>
                <a:ea typeface="宋体" panose="02010600030101010101" pitchFamily="2" charset="-122"/>
              </a:rPr>
              <a:t>（基础设施、生产工具和劳动力）</a:t>
            </a:r>
            <a:r>
              <a:rPr sz="1900" dirty="0">
                <a:solidFill>
                  <a:schemeClr val="bg1"/>
                </a:solidFill>
                <a:latin typeface="宋体" panose="02010600030101010101" pitchFamily="2" charset="-122"/>
                <a:ea typeface="宋体" panose="02010600030101010101" pitchFamily="2" charset="-122"/>
              </a:rPr>
              <a:t>进行优化、改善，甚至替代。</a:t>
            </a:r>
          </a:p>
          <a:p>
            <a:pPr algn="just">
              <a:lnSpc>
                <a:spcPct val="150000"/>
              </a:lnSpc>
              <a:buClr>
                <a:srgbClr val="0070C0"/>
              </a:buClr>
              <a:buFont typeface="Arial" panose="020B0604020202020204" pitchFamily="34" charset="0"/>
              <a:buChar char="•"/>
            </a:pPr>
            <a:r>
              <a:rPr sz="1900" dirty="0">
                <a:solidFill>
                  <a:schemeClr val="bg1"/>
                </a:solidFill>
                <a:latin typeface="宋体" panose="02010600030101010101" pitchFamily="2" charset="-122"/>
                <a:ea typeface="宋体" panose="02010600030101010101" pitchFamily="2" charset="-122"/>
              </a:rPr>
              <a:t>所以支撑“智慧物流”的技术可分为：智慧物流应用技术和智慧数据底盘技术。</a:t>
            </a:r>
          </a:p>
          <a:p>
            <a:pPr marL="0" indent="0" algn="just">
              <a:lnSpc>
                <a:spcPct val="150000"/>
              </a:lnSpc>
              <a:buClr>
                <a:srgbClr val="0070C0"/>
              </a:buClr>
              <a:buFont typeface="Arial" panose="020B0604020202020204" pitchFamily="34" charset="0"/>
              <a:buNone/>
            </a:pPr>
            <a:r>
              <a:rPr sz="1900" b="1" dirty="0">
                <a:solidFill>
                  <a:schemeClr val="bg1"/>
                </a:solidFill>
                <a:latin typeface="宋体" panose="02010600030101010101" pitchFamily="2" charset="-122"/>
                <a:ea typeface="宋体" panose="02010600030101010101" pitchFamily="2" charset="-122"/>
              </a:rPr>
              <a:t>1. 智慧物流应用技术</a:t>
            </a:r>
          </a:p>
          <a:p>
            <a:pPr marL="0" indent="0" algn="just">
              <a:lnSpc>
                <a:spcPct val="150000"/>
              </a:lnSpc>
              <a:buClr>
                <a:srgbClr val="0070C0"/>
              </a:buClr>
              <a:buNone/>
            </a:pPr>
            <a:r>
              <a:rPr sz="1900" dirty="0">
                <a:solidFill>
                  <a:schemeClr val="bg1"/>
                </a:solidFill>
                <a:latin typeface="宋体" panose="02010600030101010101" pitchFamily="2" charset="-122"/>
                <a:ea typeface="宋体" panose="02010600030101010101" pitchFamily="2" charset="-122"/>
              </a:rPr>
              <a:t>（1）仓内技术</a:t>
            </a:r>
            <a:r>
              <a:rPr lang="zh-CN" sz="1900" dirty="0">
                <a:solidFill>
                  <a:schemeClr val="bg1"/>
                </a:solidFill>
                <a:latin typeface="宋体" panose="02010600030101010101" pitchFamily="2" charset="-122"/>
                <a:ea typeface="宋体" panose="02010600030101010101" pitchFamily="2" charset="-122"/>
              </a:rPr>
              <a:t>：</a:t>
            </a:r>
            <a:r>
              <a:rPr sz="1900" dirty="0">
                <a:solidFill>
                  <a:schemeClr val="bg1"/>
                </a:solidFill>
                <a:latin typeface="宋体" panose="02010600030101010101" pitchFamily="2" charset="-122"/>
                <a:ea typeface="宋体" panose="02010600030101010101" pitchFamily="2" charset="-122"/>
              </a:rPr>
              <a:t>主要有机器人与自动化分拣、可穿戴设备、无人驾驶叉车、货物识别四类技术。</a:t>
            </a:r>
          </a:p>
          <a:p>
            <a:pPr marL="0" indent="0" algn="just">
              <a:lnSpc>
                <a:spcPct val="150000"/>
              </a:lnSpc>
              <a:buClr>
                <a:srgbClr val="0070C0"/>
              </a:buClr>
              <a:buNone/>
            </a:pPr>
            <a:r>
              <a:rPr sz="1900" dirty="0">
                <a:solidFill>
                  <a:schemeClr val="bg1"/>
                </a:solidFill>
                <a:latin typeface="宋体" panose="02010600030101010101" pitchFamily="2" charset="-122"/>
                <a:ea typeface="宋体" panose="02010600030101010101" pitchFamily="2" charset="-122"/>
              </a:rPr>
              <a:t>（2）干线技术</a:t>
            </a:r>
            <a:r>
              <a:rPr lang="zh-CN" sz="1900" dirty="0">
                <a:solidFill>
                  <a:schemeClr val="bg1"/>
                </a:solidFill>
                <a:latin typeface="宋体" panose="02010600030101010101" pitchFamily="2" charset="-122"/>
                <a:ea typeface="宋体" panose="02010600030101010101" pitchFamily="2" charset="-122"/>
              </a:rPr>
              <a:t>：</a:t>
            </a:r>
            <a:r>
              <a:rPr sz="1900" dirty="0">
                <a:solidFill>
                  <a:schemeClr val="bg1"/>
                </a:solidFill>
                <a:latin typeface="宋体" panose="02010600030101010101" pitchFamily="2" charset="-122"/>
                <a:ea typeface="宋体" panose="02010600030101010101" pitchFamily="2" charset="-122"/>
              </a:rPr>
              <a:t>干线运输主要是无人驾驶卡车技术，无人驾驶卡车将改变干线物流现有格局。</a:t>
            </a:r>
          </a:p>
          <a:p>
            <a:pPr marL="0" indent="0" algn="just">
              <a:lnSpc>
                <a:spcPct val="150000"/>
              </a:lnSpc>
              <a:buClr>
                <a:srgbClr val="0070C0"/>
              </a:buClr>
              <a:buNone/>
            </a:pPr>
            <a:r>
              <a:rPr sz="1900" dirty="0">
                <a:solidFill>
                  <a:schemeClr val="bg1"/>
                </a:solidFill>
                <a:latin typeface="宋体" panose="02010600030101010101" pitchFamily="2" charset="-122"/>
                <a:ea typeface="宋体" panose="02010600030101010101" pitchFamily="2" charset="-122"/>
              </a:rPr>
              <a:t>（3）最后一公里技术</a:t>
            </a:r>
            <a:r>
              <a:rPr lang="zh-CN" sz="1900" dirty="0">
                <a:solidFill>
                  <a:schemeClr val="bg1"/>
                </a:solidFill>
                <a:latin typeface="宋体" panose="02010600030101010101" pitchFamily="2" charset="-122"/>
                <a:ea typeface="宋体" panose="02010600030101010101" pitchFamily="2" charset="-122"/>
              </a:rPr>
              <a:t>：</a:t>
            </a:r>
            <a:r>
              <a:rPr sz="1900" dirty="0">
                <a:solidFill>
                  <a:schemeClr val="bg1"/>
                </a:solidFill>
                <a:latin typeface="宋体" panose="02010600030101010101" pitchFamily="2" charset="-122"/>
                <a:ea typeface="宋体" panose="02010600030101010101" pitchFamily="2" charset="-122"/>
              </a:rPr>
              <a:t>主要包括无人机技术与3D打印技术两大类。</a:t>
            </a:r>
          </a:p>
          <a:p>
            <a:pPr marL="0" indent="0" algn="just">
              <a:lnSpc>
                <a:spcPct val="150000"/>
              </a:lnSpc>
              <a:buClr>
                <a:srgbClr val="0070C0"/>
              </a:buClr>
              <a:buNone/>
            </a:pPr>
            <a:r>
              <a:rPr sz="1900" dirty="0">
                <a:solidFill>
                  <a:schemeClr val="bg1"/>
                </a:solidFill>
                <a:latin typeface="宋体" panose="02010600030101010101" pitchFamily="2" charset="-122"/>
                <a:ea typeface="宋体" panose="02010600030101010101" pitchFamily="2" charset="-122"/>
              </a:rPr>
              <a:t>（4）末端技术</a:t>
            </a:r>
            <a:r>
              <a:rPr lang="zh-CN" sz="1900" dirty="0">
                <a:solidFill>
                  <a:schemeClr val="bg1"/>
                </a:solidFill>
                <a:latin typeface="宋体" panose="02010600030101010101" pitchFamily="2" charset="-122"/>
                <a:ea typeface="宋体" panose="02010600030101010101" pitchFamily="2" charset="-122"/>
              </a:rPr>
              <a:t>：</a:t>
            </a:r>
            <a:r>
              <a:rPr sz="1900" dirty="0">
                <a:solidFill>
                  <a:schemeClr val="bg1"/>
                </a:solidFill>
                <a:latin typeface="宋体" panose="02010600030101010101" pitchFamily="2" charset="-122"/>
                <a:ea typeface="宋体" panose="02010600030101010101" pitchFamily="2" charset="-122"/>
              </a:rPr>
              <a:t>主要是智能快递柜。</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一、什么是“智慧物流”？ 究竟“智慧”在哪？</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473200"/>
            <a:ext cx="3877310" cy="3985895"/>
          </a:xfrm>
        </p:spPr>
        <p:txBody>
          <a:bodyPr>
            <a:noAutofit/>
          </a:bodyPr>
          <a:lstStyle/>
          <a:p>
            <a:pPr marL="0" indent="0" algn="just">
              <a:lnSpc>
                <a:spcPct val="150000"/>
              </a:lnSpc>
              <a:buClr>
                <a:srgbClr val="0070C0"/>
              </a:buClr>
              <a:buFont typeface="Arial" panose="020B0604020202020204" pitchFamily="34" charset="0"/>
              <a:buNone/>
            </a:pPr>
            <a:r>
              <a:rPr sz="1900" b="1" dirty="0">
                <a:solidFill>
                  <a:schemeClr val="bg1"/>
                </a:solidFill>
                <a:latin typeface="宋体" panose="02010600030101010101" pitchFamily="2" charset="-122"/>
                <a:ea typeface="宋体" panose="02010600030101010101" pitchFamily="2" charset="-122"/>
              </a:rPr>
              <a:t>2. 智慧数据底盘技术</a:t>
            </a:r>
          </a:p>
          <a:p>
            <a:pPr marL="0" indent="0" algn="just">
              <a:lnSpc>
                <a:spcPct val="150000"/>
              </a:lnSpc>
              <a:buClr>
                <a:srgbClr val="0070C0"/>
              </a:buClr>
              <a:buNone/>
            </a:pPr>
            <a:r>
              <a:rPr sz="1900" dirty="0">
                <a:solidFill>
                  <a:schemeClr val="bg1"/>
                </a:solidFill>
                <a:latin typeface="宋体" panose="02010600030101010101" pitchFamily="2" charset="-122"/>
                <a:ea typeface="宋体" panose="02010600030101010101" pitchFamily="2" charset="-122"/>
              </a:rPr>
              <a:t>智慧物流的应用技术在实际场境中得以广泛应用，离不开支撑其应用的数据底盘技术：物联网、大数据及人工智能。物联网与大数据互为依托，前者为后者提供部分分析数据来源，后者将前者数据进行业务化，而人工智能则是基于两者更智能化的升级。</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一、什么是“智慧物流”？ 究竟“智慧”在哪？</a:t>
            </a:r>
          </a:p>
        </p:txBody>
      </p:sp>
      <p:pic>
        <p:nvPicPr>
          <p:cNvPr id="915" name="图片 915"/>
          <p:cNvPicPr>
            <a:picLocks noChangeAspect="1"/>
          </p:cNvPicPr>
          <p:nvPr/>
        </p:nvPicPr>
        <p:blipFill>
          <a:blip r:embed="rId2"/>
          <a:stretch>
            <a:fillRect/>
          </a:stretch>
        </p:blipFill>
        <p:spPr>
          <a:xfrm>
            <a:off x="5283200" y="1776095"/>
            <a:ext cx="5875020" cy="39592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799590"/>
            <a:ext cx="10030460" cy="1374775"/>
          </a:xfrm>
        </p:spPr>
        <p:txBody>
          <a:bodyPr>
            <a:noAutofit/>
          </a:bodyPr>
          <a:lstStyle/>
          <a:p>
            <a:pPr marL="0" indent="0" algn="just">
              <a:lnSpc>
                <a:spcPct val="130000"/>
              </a:lnSpc>
              <a:buClr>
                <a:srgbClr val="0070C0"/>
              </a:buClr>
              <a:buFont typeface="Arial" panose="020B0604020202020204" pitchFamily="34" charset="0"/>
              <a:buNone/>
            </a:pPr>
            <a:r>
              <a:rPr sz="1900" dirty="0">
                <a:solidFill>
                  <a:schemeClr val="bg1"/>
                </a:solidFill>
                <a:latin typeface="宋体" panose="02010600030101010101" pitchFamily="2" charset="-122"/>
                <a:ea typeface="宋体" panose="02010600030101010101" pitchFamily="2" charset="-122"/>
              </a:rPr>
              <a:t>作为人工智能技术在智慧物流的应用技术之一，仓内技术，它的应用将为物流行业提供诸多巨变。到2021年，全球仓储和物流机器人的市场规模预计将达到224亿美元，将有十分之一的成熟经济体中的仓库工人被人工智能机器人所取代。</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二、人工智能在物流行业的典型应用场景</a:t>
            </a:r>
          </a:p>
        </p:txBody>
      </p:sp>
      <p:sp>
        <p:nvSpPr>
          <p:cNvPr id="2" name="文本框 1"/>
          <p:cNvSpPr txBox="1"/>
          <p:nvPr/>
        </p:nvSpPr>
        <p:spPr>
          <a:xfrm>
            <a:off x="939800" y="1154430"/>
            <a:ext cx="354965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仓储进入无人时代</a:t>
            </a:r>
          </a:p>
        </p:txBody>
      </p:sp>
      <p:pic>
        <p:nvPicPr>
          <p:cNvPr id="916" name="图片 916" descr="D:\智慧教学\01课程-AI通识课教材《人工智能基础及应用》\教材\领导修正\定稿\教材配图：项目四 任务二 从岁月飞向未来— 别了，快速员！\自己软件绘制\图4.2.4  智能分拣工作流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41730" y="3058160"/>
            <a:ext cx="4277995" cy="3371215"/>
          </a:xfrm>
          <a:prstGeom prst="rect">
            <a:avLst/>
          </a:prstGeom>
          <a:noFill/>
          <a:ln>
            <a:noFill/>
          </a:ln>
        </p:spPr>
      </p:pic>
      <p:pic>
        <p:nvPicPr>
          <p:cNvPr id="917" name="图片 917" descr="D:\智慧教学\01课程-AI通识课教材《人工智能基础及应用》\教材\领导修正\定稿\教材配图：项目四 任务二 从岁月飞向未来— 别了，快速员！\自己软件绘制\图4.2.5 京东智能物流体系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715000" y="3132455"/>
            <a:ext cx="5602605" cy="2950210"/>
          </a:xfrm>
          <a:prstGeom prst="rect">
            <a:avLst/>
          </a:prstGeom>
          <a:noFill/>
          <a:ln>
            <a:noFill/>
          </a:ln>
        </p:spPr>
      </p:pic>
      <p:sp>
        <p:nvSpPr>
          <p:cNvPr id="100" name="文本框 99"/>
          <p:cNvSpPr txBox="1"/>
          <p:nvPr/>
        </p:nvSpPr>
        <p:spPr>
          <a:xfrm>
            <a:off x="5976620" y="6219825"/>
            <a:ext cx="5080000" cy="306705"/>
          </a:xfrm>
          <a:prstGeom prst="rect">
            <a:avLst/>
          </a:prstGeom>
          <a:noFill/>
          <a:ln w="9525">
            <a:noFill/>
          </a:ln>
        </p:spPr>
        <p:txBody>
          <a:bodyPr>
            <a:spAutoFit/>
          </a:bodyPr>
          <a:lstStyle/>
          <a:p>
            <a:pPr indent="0" algn="ctr"/>
            <a:r>
              <a:rPr lang="zh-CN" sz="1400" b="0">
                <a:solidFill>
                  <a:schemeClr val="bg1"/>
                </a:solidFill>
                <a:ea typeface="宋体" panose="02010600030101010101" pitchFamily="2" charset="-122"/>
              </a:rPr>
              <a:t>京东智能物流体系</a:t>
            </a:r>
            <a:endParaRPr lang="zh-CN" altLang="en-US" sz="1400" b="0">
              <a:solidFill>
                <a:schemeClr val="bg1"/>
              </a:solidFill>
              <a:ea typeface="宋体" panose="02010600030101010101" pitchFamily="2" charset="-122"/>
            </a:endParaRPr>
          </a:p>
        </p:txBody>
      </p:sp>
      <p:sp>
        <p:nvSpPr>
          <p:cNvPr id="5" name="文本框 4"/>
          <p:cNvSpPr txBox="1"/>
          <p:nvPr/>
        </p:nvSpPr>
        <p:spPr>
          <a:xfrm>
            <a:off x="4601210" y="6219825"/>
            <a:ext cx="2032000" cy="306705"/>
          </a:xfrm>
          <a:prstGeom prst="rect">
            <a:avLst/>
          </a:prstGeom>
          <a:noFill/>
          <a:ln w="9525">
            <a:noFill/>
          </a:ln>
        </p:spPr>
        <p:txBody>
          <a:bodyPr wrap="square">
            <a:spAutoFit/>
          </a:bodyPr>
          <a:lstStyle/>
          <a:p>
            <a:pPr indent="0"/>
            <a:r>
              <a:rPr lang="zh-CN" sz="1400" b="0">
                <a:solidFill>
                  <a:schemeClr val="bg1"/>
                </a:solidFill>
                <a:ea typeface="宋体" panose="02010600030101010101" pitchFamily="2" charset="-122"/>
              </a:rPr>
              <a:t>智能分拣工作流程</a:t>
            </a:r>
            <a:endParaRPr lang="zh-CN" altLang="en-US" sz="1400" b="0">
              <a:solidFill>
                <a:schemeClr val="bg1"/>
              </a:solidFill>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53260"/>
            <a:ext cx="5426495" cy="4524375"/>
          </a:xfrm>
        </p:spPr>
        <p:txBody>
          <a:bodyPr>
            <a:noAutofit/>
          </a:bodyPr>
          <a:lstStyle/>
          <a:p>
            <a:pPr algn="just">
              <a:lnSpc>
                <a:spcPct val="15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什么是无人配送？目前主要是指配送机器人和无人机快递。</a:t>
            </a:r>
          </a:p>
          <a:p>
            <a:pPr marL="878840" lvl="1" indent="-421640" algn="just">
              <a:lnSpc>
                <a:spcPct val="150000"/>
              </a:lnSpc>
              <a:buClr>
                <a:srgbClr val="0070C0"/>
              </a:buClr>
              <a:buFont typeface="Wingdings" panose="05000000000000000000" charset="0"/>
              <a:buChar char="ü"/>
            </a:pPr>
            <a:r>
              <a:rPr sz="1800" b="1" dirty="0">
                <a:solidFill>
                  <a:schemeClr val="bg1"/>
                </a:solidFill>
                <a:latin typeface="宋体" panose="02010600030101010101" pitchFamily="2" charset="-122"/>
                <a:ea typeface="宋体" panose="02010600030101010101" pitchFamily="2" charset="-122"/>
              </a:rPr>
              <a:t>配送机器人</a:t>
            </a:r>
            <a:r>
              <a:rPr sz="1800" dirty="0">
                <a:solidFill>
                  <a:schemeClr val="bg1"/>
                </a:solidFill>
                <a:latin typeface="宋体" panose="02010600030101010101" pitchFamily="2" charset="-122"/>
                <a:ea typeface="宋体" panose="02010600030101010101" pitchFamily="2" charset="-122"/>
              </a:rPr>
              <a:t>根据目的地自动生成合理的配送路线，在行进过程中避让车辆和障碍物，到达配送机器人停靠点后就会向用户发送短信提醒通知收货，用户可以通过人脸识别直接开箱取货。</a:t>
            </a:r>
          </a:p>
          <a:p>
            <a:pPr marL="878840" lvl="1" indent="-421640" algn="just">
              <a:lnSpc>
                <a:spcPct val="150000"/>
              </a:lnSpc>
              <a:buClr>
                <a:srgbClr val="0070C0"/>
              </a:buClr>
              <a:buFont typeface="Wingdings" panose="05000000000000000000" charset="0"/>
              <a:buChar char="ü"/>
            </a:pPr>
            <a:r>
              <a:rPr sz="1800" b="1" dirty="0">
                <a:solidFill>
                  <a:schemeClr val="bg1"/>
                </a:solidFill>
                <a:latin typeface="宋体" panose="02010600030101010101" pitchFamily="2" charset="-122"/>
                <a:ea typeface="宋体" panose="02010600030101010101" pitchFamily="2" charset="-122"/>
              </a:rPr>
              <a:t>无人机快递</a:t>
            </a:r>
            <a:r>
              <a:rPr sz="1800" dirty="0">
                <a:solidFill>
                  <a:schemeClr val="bg1"/>
                </a:solidFill>
                <a:latin typeface="宋体" panose="02010600030101010101" pitchFamily="2" charset="-122"/>
                <a:ea typeface="宋体" panose="02010600030101010101" pitchFamily="2" charset="-122"/>
              </a:rPr>
              <a:t>是通过无线遥控设备和自备的程序控制装置操纵无人驾驶的低空飞行器运载包裹，自动送达目的地。</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二、人工智能在物流行业的典型应用场景</a:t>
            </a:r>
          </a:p>
        </p:txBody>
      </p:sp>
      <p:sp>
        <p:nvSpPr>
          <p:cNvPr id="2" name="文本框 1"/>
          <p:cNvSpPr txBox="1"/>
          <p:nvPr/>
        </p:nvSpPr>
        <p:spPr>
          <a:xfrm>
            <a:off x="913765" y="1154430"/>
            <a:ext cx="4467860" cy="645160"/>
          </a:xfrm>
          <a:prstGeom prst="rect">
            <a:avLst/>
          </a:prstGeom>
          <a:noFill/>
        </p:spPr>
        <p:txBody>
          <a:bodyPr wrap="none" rtlCol="0">
            <a:spAutoFit/>
          </a:bodyPr>
          <a:lstStyle/>
          <a:p>
            <a:pPr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人在家中坐，货从天上来</a:t>
            </a:r>
          </a:p>
        </p:txBody>
      </p:sp>
      <p:pic>
        <p:nvPicPr>
          <p:cNvPr id="6" name="图片 5"/>
          <p:cNvPicPr>
            <a:picLocks noChangeAspect="1"/>
          </p:cNvPicPr>
          <p:nvPr/>
        </p:nvPicPr>
        <p:blipFill>
          <a:blip r:embed="rId2"/>
          <a:stretch>
            <a:fillRect/>
          </a:stretch>
        </p:blipFill>
        <p:spPr>
          <a:xfrm>
            <a:off x="7024370" y="1809750"/>
            <a:ext cx="3594735" cy="2427605"/>
          </a:xfrm>
          <a:prstGeom prst="rect">
            <a:avLst/>
          </a:prstGeom>
        </p:spPr>
      </p:pic>
      <p:pic>
        <p:nvPicPr>
          <p:cNvPr id="7" name="图片 6"/>
          <p:cNvPicPr>
            <a:picLocks noChangeAspect="1"/>
          </p:cNvPicPr>
          <p:nvPr/>
        </p:nvPicPr>
        <p:blipFill>
          <a:blip r:embed="rId3"/>
          <a:srcRect t="5683" b="8790"/>
          <a:stretch>
            <a:fillRect/>
          </a:stretch>
        </p:blipFill>
        <p:spPr>
          <a:xfrm>
            <a:off x="7024370" y="4295140"/>
            <a:ext cx="3594735" cy="20510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10075769" cy="4277995"/>
          </a:xfrm>
        </p:spPr>
        <p:txBody>
          <a:bodyPr>
            <a:noAutofit/>
          </a:bodyPr>
          <a:lstStyle/>
          <a:p>
            <a:pPr algn="just">
              <a:lnSpc>
                <a:spcPct val="15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图像识别AGV小车是模拟人通过眼睛来识别环境，通过大脑分析，并进行走行的方法。是建立在用摄像头摄取照片图形，通过计算机图形识别软件进行图形分析和识别，找出小车体与已设置路径的相对位置，从而引导小车走行的一种引导方法。</a:t>
            </a:r>
          </a:p>
          <a:p>
            <a:pPr algn="just">
              <a:lnSpc>
                <a:spcPct val="15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仓储业是AGV最早应用的场所。AGV机器人在仓库内构建了强大的机器人矩阵方阵，通过高效的任务编排、调度算法优化、高精度二维码定位导航技术和良好的人机交互体验，调度多台机器人同时工作，实现机器人之间，机器人和人之间的无缝对接。</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三、人工智能技术如何赋予AGV更多“智慧”</a:t>
            </a:r>
          </a:p>
        </p:txBody>
      </p:sp>
      <p:sp>
        <p:nvSpPr>
          <p:cNvPr id="2" name="文本框 1"/>
          <p:cNvSpPr txBox="1"/>
          <p:nvPr/>
        </p:nvSpPr>
        <p:spPr>
          <a:xfrm>
            <a:off x="954405" y="1154430"/>
            <a:ext cx="431673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图像识别技术与AGV小车</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5775960" cy="4277995"/>
          </a:xfrm>
        </p:spPr>
        <p:txBody>
          <a:bodyPr>
            <a:noAutofit/>
          </a:bodyPr>
          <a:lstStyle/>
          <a:p>
            <a:pPr marL="0" indent="0" algn="just">
              <a:lnSpc>
                <a:spcPct val="14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1. AGV小车管理监控系统</a:t>
            </a:r>
          </a:p>
          <a:p>
            <a:pPr algn="just">
              <a:lnSpc>
                <a:spcPct val="14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cs typeface="宋体" panose="02010600030101010101" pitchFamily="2" charset="-122"/>
              </a:rPr>
              <a:t>这是一个复杂的软、硬件系统，硬件由服务器、管理监控计算机、网络通讯系统以及相关接口等组成，软件由相关的数据库管理系统、管理监控调度软件等组成。</a:t>
            </a:r>
          </a:p>
          <a:p>
            <a:pPr algn="just">
              <a:lnSpc>
                <a:spcPct val="14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cs typeface="宋体" panose="02010600030101010101" pitchFamily="2" charset="-122"/>
              </a:rPr>
              <a:t>其主要功能是管理、监控和调度AGV小车执行搬运作业任务。通过接受控制中心的指令并执行相应的指令，同时将本身的状态（如位置、速度等）及时反馈给控制中心。AGV控制器内置脚本编程，可以让AGV有更多扩展应用，完成一些复杂或者特殊的应用，如搭载机械臂，复杂任务逻辑处理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三、人工智能技术如何赋予AGV更多“智慧”</a:t>
            </a:r>
          </a:p>
        </p:txBody>
      </p:sp>
      <p:sp>
        <p:nvSpPr>
          <p:cNvPr id="2" name="文本框 1"/>
          <p:cNvSpPr txBox="1"/>
          <p:nvPr/>
        </p:nvSpPr>
        <p:spPr>
          <a:xfrm>
            <a:off x="939165" y="1154430"/>
            <a:ext cx="370459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AGV小车的关键组成</a:t>
            </a:r>
          </a:p>
        </p:txBody>
      </p:sp>
      <p:pic>
        <p:nvPicPr>
          <p:cNvPr id="920" name="图片 920" descr="E:\AI人工智能课程体系开发\3.样章\图片\智慧物流\AGV可编程控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917690" y="2612390"/>
            <a:ext cx="4311015" cy="286004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5864225" cy="4277995"/>
          </a:xfrm>
        </p:spPr>
        <p:txBody>
          <a:bodyPr>
            <a:noAutofit/>
          </a:bodyPr>
          <a:lstStyle/>
          <a:p>
            <a:pPr marL="0" indent="0" algn="just">
              <a:lnSpc>
                <a:spcPct val="14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2. AGV小车路径规划</a:t>
            </a:r>
          </a:p>
          <a:p>
            <a:pPr marL="0" indent="0" algn="just">
              <a:lnSpc>
                <a:spcPct val="14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AGV小车路径规划在整个智能控制系统中具有重要作用，分为单台AGV的控制和多台AGV系统的控制。同时，还分为静态和动态两种环境的路径规划。</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静态环境下的路径规划，又称离线路径规划，是指AGV小车工作环境的全部信息已知。</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动态环境中的路径规划，是假定在环境信息未被完全掌握的情况下，机器人是通过怎么样的路径感知环境。</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三、人工智能技术如何赋予AGV更多“智慧”</a:t>
            </a:r>
          </a:p>
        </p:txBody>
      </p:sp>
      <p:sp>
        <p:nvSpPr>
          <p:cNvPr id="2" name="文本框 1"/>
          <p:cNvSpPr txBox="1"/>
          <p:nvPr/>
        </p:nvSpPr>
        <p:spPr>
          <a:xfrm>
            <a:off x="939165" y="1154430"/>
            <a:ext cx="370459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AGV小车的关键组成</a:t>
            </a:r>
          </a:p>
        </p:txBody>
      </p:sp>
      <p:pic>
        <p:nvPicPr>
          <p:cNvPr id="921" name="图片 921" descr="E:\AI人工智能课程体系开发\3.样章\图片\智慧物流\AGV路径.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005955" y="2616835"/>
            <a:ext cx="4360545" cy="2449195"/>
          </a:xfrm>
          <a:prstGeom prst="rect">
            <a:avLst/>
          </a:prstGeom>
          <a:noFill/>
          <a:ln>
            <a:noFill/>
          </a:ln>
        </p:spPr>
      </p:pic>
      <p:sp>
        <p:nvSpPr>
          <p:cNvPr id="5" name="文本框 4"/>
          <p:cNvSpPr txBox="1"/>
          <p:nvPr/>
        </p:nvSpPr>
        <p:spPr>
          <a:xfrm>
            <a:off x="7756525" y="5153025"/>
            <a:ext cx="2859405" cy="337185"/>
          </a:xfrm>
          <a:prstGeom prst="rect">
            <a:avLst/>
          </a:prstGeom>
          <a:noFill/>
        </p:spPr>
        <p:txBody>
          <a:bodyPr wrap="square" rtlCol="0" anchor="t">
            <a:spAutoFit/>
          </a:bodyPr>
          <a:lstStyle/>
          <a:p>
            <a:pPr algn="ctr"/>
            <a:r>
              <a:rPr lang="zh-CN" altLang="en-US" sz="1600">
                <a:solidFill>
                  <a:schemeClr val="bg1"/>
                </a:solidFill>
              </a:rPr>
              <a:t>AGV小车在静态环境下运行</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4.1.1 什么是“智能制造”？何谓智能制造的核心？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4.1.2 什么是“灯塔工厂”？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4.1.3 人工智能在制造业中的应用	</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任务一 智能制造：</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走进“无人工厂”时代</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789795" cy="4277995"/>
          </a:xfrm>
        </p:spPr>
        <p:txBody>
          <a:bodyPr>
            <a:noAutofit/>
          </a:bodyPr>
          <a:lstStyle/>
          <a:p>
            <a:pPr marL="0" indent="0" algn="just">
              <a:lnSpc>
                <a:spcPct val="12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1. 路线分析。</a:t>
            </a:r>
          </a:p>
          <a:p>
            <a:pPr marL="0" indent="0" algn="just">
              <a:lnSpc>
                <a:spcPct val="12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AGV小车接收到货物搬运指令后，根据静态还是动态环境进行路径分析，确定AGV当前坐标及前进方向，中央控制器进行矢量计算、路线分析。</a:t>
            </a:r>
          </a:p>
          <a:p>
            <a:pPr marL="0" indent="0" algn="just">
              <a:lnSpc>
                <a:spcPct val="12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2. 最优路径规划及确定。</a:t>
            </a:r>
          </a:p>
          <a:p>
            <a:pPr marL="0" indent="0" algn="just">
              <a:lnSpc>
                <a:spcPct val="12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通过AGV的控制器进行路线分析后，从中选择最佳的行驶路线。</a:t>
            </a:r>
          </a:p>
          <a:p>
            <a:pPr marL="0" indent="0" algn="just">
              <a:lnSpc>
                <a:spcPct val="12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rPr>
              <a:t>3. 自动智能控制全过程。</a:t>
            </a:r>
          </a:p>
          <a:p>
            <a:pPr marL="0" indent="0" algn="just">
              <a:lnSpc>
                <a:spcPct val="12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cs typeface="宋体" panose="02010600030101010101" pitchFamily="2" charset="-122"/>
              </a:rPr>
              <a:t>选择好最佳路线后，自动智能控制AGV小车在路上的行驶、拐弯和转向等，到达装载货物位置准确停位、装货完成后。然后AGV小车启动向目标卸货点“奔跑”，准确到达位置后停住然后完成卸货，并向控制计算机报告其位置和状态。随之AGV小车启动跑向待命区域，直到接到新的指令后再作下一次任务。</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三、人工智能技术如何赋予AGV更多“智慧”</a:t>
            </a:r>
          </a:p>
        </p:txBody>
      </p:sp>
      <p:sp>
        <p:nvSpPr>
          <p:cNvPr id="2" name="文本框 1"/>
          <p:cNvSpPr txBox="1"/>
          <p:nvPr/>
        </p:nvSpPr>
        <p:spPr>
          <a:xfrm>
            <a:off x="939165" y="1154430"/>
            <a:ext cx="370459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AGV小车的工作流程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a:off x="10599420" y="2795905"/>
            <a:ext cx="1592580" cy="1592580"/>
          </a:xfrm>
          <a:prstGeom prst="rect">
            <a:avLst/>
          </a:prstGeom>
        </p:spPr>
      </p:pic>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aphicFrame>
        <p:nvGraphicFramePr>
          <p:cNvPr id="2" name="表格 1"/>
          <p:cNvGraphicFramePr/>
          <p:nvPr>
            <p:custDataLst>
              <p:tags r:id="rId1"/>
            </p:custDataLst>
          </p:nvPr>
        </p:nvGraphicFramePr>
        <p:xfrm>
          <a:off x="1437958" y="1926590"/>
          <a:ext cx="8967470" cy="3733800"/>
        </p:xfrm>
        <a:graphic>
          <a:graphicData uri="http://schemas.openxmlformats.org/drawingml/2006/table">
            <a:tbl>
              <a:tblPr firstRow="1" bandRow="1">
                <a:tableStyleId>{5940675A-B579-460E-94D1-54222C63F5DA}</a:tableStyleId>
              </a:tblPr>
              <a:tblGrid>
                <a:gridCol w="516255">
                  <a:extLst>
                    <a:ext uri="{9D8B030D-6E8A-4147-A177-3AD203B41FA5}">
                      <a16:colId xmlns:a16="http://schemas.microsoft.com/office/drawing/2014/main" val="20000"/>
                    </a:ext>
                  </a:extLst>
                </a:gridCol>
                <a:gridCol w="8451215">
                  <a:extLst>
                    <a:ext uri="{9D8B030D-6E8A-4147-A177-3AD203B41FA5}">
                      <a16:colId xmlns:a16="http://schemas.microsoft.com/office/drawing/2014/main" val="20001"/>
                    </a:ext>
                  </a:extLst>
                </a:gridCol>
              </a:tblGrid>
              <a:tr h="160464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任务描述</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基于前面对智慧物流行业现状需求以及人工智能技术在智慧物流行业应用场景的学习了解，依托人工智能实训平台进行硬件组装、硬件联调、数据采集、模型训练、编程运行等一系列实训过程，可完成无人派送场景模拟，将需要派送的物品放置在AGV无人小车上，摄像头调用路线检测模型识别路线图，小车根据识别反馈，沿着指定的路线行驶，在行驶途中设置红绿灯障碍，摄像头再次调用颜色分类模型识别红绿灯状态，小车根据识别反馈，依据红路灯交通规则行驶，最终小车将物品运送到指定地点。</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915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任务目标</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通过无人派送实训项目实践主要达到以下目标：</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深入了解人工智能+无人派送应用场景的设计与实现；</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能够针对LED三色灯颜色分类算法模型需求，完成数据标注、模型训练等；</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清楚智能开发板、AGV无人小车、摄像头、LED三色灯等硬件的结构与原理；</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能够创建一个自己的人工智能实训项目，并完成软硬件环境的联调；</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掌握基本的编程逻辑、语法，通过图形化编程实现项目预设目标；</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能够从智慧物流的其他具体场景中，应用人工智能思维发现问题、解决问题。</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文本框 2"/>
          <p:cNvSpPr txBox="1"/>
          <p:nvPr/>
        </p:nvSpPr>
        <p:spPr>
          <a:xfrm>
            <a:off x="1336040" y="1398270"/>
            <a:ext cx="4907915" cy="398780"/>
          </a:xfrm>
          <a:prstGeom prst="rect">
            <a:avLst/>
          </a:prstGeom>
          <a:noFill/>
        </p:spPr>
        <p:txBody>
          <a:bodyPr wrap="square" rtlCol="0" anchor="t">
            <a:spAutoFit/>
          </a:bodyPr>
          <a:lstStyle/>
          <a:p>
            <a:r>
              <a:rPr lang="zh-CN" altLang="en-US" sz="2000" b="1">
                <a:solidFill>
                  <a:srgbClr val="002060"/>
                </a:solidFill>
              </a:rPr>
              <a:t>场景应用实训任务：无人派送</a:t>
            </a:r>
            <a:endParaRPr lang="en-US" altLang="zh-CN" sz="2000" b="1">
              <a:solidFill>
                <a:srgbClr val="002060"/>
              </a:solidFill>
            </a:endParaRPr>
          </a:p>
        </p:txBody>
      </p:sp>
      <p:pic>
        <p:nvPicPr>
          <p:cNvPr id="17" name="图片 16"/>
          <p:cNvPicPr>
            <a:picLocks noChangeAspect="1"/>
          </p:cNvPicPr>
          <p:nvPr/>
        </p:nvPicPr>
        <p:blipFill>
          <a:blip r:embed="rId4"/>
          <a:stretch>
            <a:fillRect/>
          </a:stretch>
        </p:blipFill>
        <p:spPr>
          <a:xfrm>
            <a:off x="1438275" y="5878830"/>
            <a:ext cx="3904615" cy="58928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463074" cy="4138295"/>
          </a:xfrm>
          <a:prstGeom prst="rect">
            <a:avLst/>
          </a:prstGeom>
        </p:spPr>
        <p:txBody>
          <a:bodyPr wrap="square">
            <a:spAutoFit/>
          </a:bodyPr>
          <a:lstStyle/>
          <a:p>
            <a:pPr>
              <a:lnSpc>
                <a:spcPct val="20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1. 说一说，人工智能技术在智慧物流最后一公里方面有哪些突破和应用，瓶颈在哪里？</a:t>
            </a:r>
          </a:p>
          <a:p>
            <a:pPr>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2. AGV小车中都应用到了哪些人工智能技术，分别解决了什么问题？</a:t>
            </a:r>
          </a:p>
          <a:p>
            <a:pPr>
              <a:lnSpc>
                <a:spcPct val="200000"/>
              </a:lnSpc>
              <a:spcAft>
                <a:spcPts val="600"/>
              </a:spcAft>
            </a:pPr>
            <a:r>
              <a:rPr sz="2000" dirty="0">
                <a:solidFill>
                  <a:schemeClr val="bg1"/>
                </a:solidFill>
                <a:latin typeface="宋体" panose="02010600030101010101" pitchFamily="2" charset="-122"/>
                <a:ea typeface="宋体" panose="02010600030101010101" pitchFamily="2" charset="-122"/>
              </a:rPr>
              <a:t>3. AGV小车解决了物流中无人派送的难题，那么其他行业中是否对“无人派送”也有市场需求？具体的应用有哪些？</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任务三 “智慧之眼”——让安防更加智能</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4.3.1 什么是“智慧安防”？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4.3.2 人工智能在安防行业的典型应用场境</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4.3.3 让安防更加智慧：走进智能视频识别技术	</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任务三 “智慧之眼”</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——让安防更加智能</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2058987"/>
            <a:ext cx="8383588" cy="3541714"/>
          </a:xfrm>
        </p:spPr>
        <p:txBody>
          <a:bodyPr>
            <a:normAutofit/>
          </a:bodyPr>
          <a:lstStyle/>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1. 掌握人工智能在安防行业的典型应用场境</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2. 了解人工智能技术在智能车牌识别、智慧工地等应用原理和流程</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3. 掌握智能视频识别技术的基本原理和分类</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4. 进行“安全帽佩戴识别”AI实训</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1. 知识点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智慧安防   AI+智慧工地   车辆识别技术  智能视频识别技术</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2. 技能点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掌握“口罩佩戴智能识别”实训操作</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3. 重难点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通过学习本任务知识点，重点了解人工智能技术在安防行业的典型应用场景及原理，如何在人、车、物等方面进行智能监控和事前预警；难点是理解智能视频识别技术如何令计算机“代替”人进行 “智能监控”，并充分思考作为一名人工智能训练师，在哪些工作和生活场境可以进行安全规则方面的标注及持续训练。</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521" name="Page"/>
          <p:cNvGrpSpPr/>
          <p:nvPr/>
        </p:nvGrpSpPr>
        <p:grpSpPr>
          <a:xfrm>
            <a:off x="1002665" y="1150620"/>
            <a:ext cx="10229850" cy="5365115"/>
            <a:chOff x="402556" y="12000"/>
            <a:chExt cx="6436188" cy="2906250"/>
          </a:xfrm>
        </p:grpSpPr>
        <p:sp>
          <p:nvSpPr>
            <p:cNvPr id="522" name="MMConnector"/>
            <p:cNvSpPr/>
            <p:nvPr/>
          </p:nvSpPr>
          <p:spPr>
            <a:xfrm>
              <a:off x="1053300" y="1984500"/>
              <a:ext cx="574885" cy="765559"/>
            </a:xfrm>
            <a:custGeom>
              <a:avLst/>
              <a:gdLst/>
              <a:ahLst/>
              <a:cxnLst/>
              <a:rect l="0" t="0" r="0" b="0"/>
              <a:pathLst>
                <a:path w="574885" h="765559">
                  <a:moveTo>
                    <a:pt x="-73065" y="-166016"/>
                  </a:moveTo>
                  <a:cubicBezTo>
                    <a:pt x="-68225" y="-152806"/>
                    <a:pt x="-63513" y="-139566"/>
                    <a:pt x="-58857" y="-126318"/>
                  </a:cubicBezTo>
                  <a:cubicBezTo>
                    <a:pt x="-54200" y="-113069"/>
                    <a:pt x="-49598" y="-99812"/>
                    <a:pt x="-45035" y="-86551"/>
                  </a:cubicBezTo>
                  <a:cubicBezTo>
                    <a:pt x="-40472" y="-73290"/>
                    <a:pt x="-35948" y="-60026"/>
                    <a:pt x="-31433" y="-46767"/>
                  </a:cubicBezTo>
                  <a:cubicBezTo>
                    <a:pt x="-26919" y="-33509"/>
                    <a:pt x="-22415" y="-20255"/>
                    <a:pt x="-17897" y="-7015"/>
                  </a:cubicBezTo>
                  <a:cubicBezTo>
                    <a:pt x="-13378" y="6226"/>
                    <a:pt x="-8846" y="19454"/>
                    <a:pt x="-4274" y="32661"/>
                  </a:cubicBezTo>
                  <a:cubicBezTo>
                    <a:pt x="297" y="45868"/>
                    <a:pt x="4908" y="59053"/>
                    <a:pt x="9583" y="72209"/>
                  </a:cubicBezTo>
                  <a:cubicBezTo>
                    <a:pt x="14258" y="85365"/>
                    <a:pt x="18997" y="98491"/>
                    <a:pt x="23827" y="111577"/>
                  </a:cubicBezTo>
                  <a:cubicBezTo>
                    <a:pt x="28657" y="124662"/>
                    <a:pt x="33577" y="137708"/>
                    <a:pt x="38616" y="150700"/>
                  </a:cubicBezTo>
                  <a:cubicBezTo>
                    <a:pt x="43655" y="163692"/>
                    <a:pt x="48813" y="176631"/>
                    <a:pt x="54120" y="189501"/>
                  </a:cubicBezTo>
                  <a:cubicBezTo>
                    <a:pt x="59427" y="202372"/>
                    <a:pt x="64883" y="215173"/>
                    <a:pt x="70521" y="227886"/>
                  </a:cubicBezTo>
                  <a:cubicBezTo>
                    <a:pt x="76160" y="240599"/>
                    <a:pt x="81981" y="253224"/>
                    <a:pt x="88022" y="265734"/>
                  </a:cubicBezTo>
                  <a:cubicBezTo>
                    <a:pt x="94063" y="278244"/>
                    <a:pt x="100324" y="290641"/>
                    <a:pt x="106846" y="302889"/>
                  </a:cubicBezTo>
                  <a:cubicBezTo>
                    <a:pt x="113367" y="315138"/>
                    <a:pt x="120150" y="327239"/>
                    <a:pt x="127237" y="339150"/>
                  </a:cubicBezTo>
                  <a:cubicBezTo>
                    <a:pt x="134325" y="351060"/>
                    <a:pt x="141719" y="362780"/>
                    <a:pt x="149465" y="374252"/>
                  </a:cubicBezTo>
                  <a:cubicBezTo>
                    <a:pt x="157211" y="385724"/>
                    <a:pt x="165310" y="396949"/>
                    <a:pt x="173808" y="407853"/>
                  </a:cubicBezTo>
                  <a:cubicBezTo>
                    <a:pt x="182305" y="418758"/>
                    <a:pt x="191202" y="429343"/>
                    <a:pt x="200537" y="439518"/>
                  </a:cubicBezTo>
                  <a:cubicBezTo>
                    <a:pt x="209873" y="449693"/>
                    <a:pt x="219647" y="459458"/>
                    <a:pt x="229879" y="468710"/>
                  </a:cubicBezTo>
                  <a:cubicBezTo>
                    <a:pt x="240112" y="477961"/>
                    <a:pt x="250804" y="486699"/>
                    <a:pt x="261959" y="494813"/>
                  </a:cubicBezTo>
                  <a:cubicBezTo>
                    <a:pt x="273114" y="502928"/>
                    <a:pt x="284733" y="510420"/>
                    <a:pt x="296731" y="517193"/>
                  </a:cubicBezTo>
                  <a:cubicBezTo>
                    <a:pt x="308729" y="523966"/>
                    <a:pt x="321107" y="530021"/>
                    <a:pt x="333940" y="535299"/>
                  </a:cubicBezTo>
                  <a:cubicBezTo>
                    <a:pt x="346773" y="540577"/>
                    <a:pt x="360061" y="545079"/>
                    <a:pt x="373126" y="548787"/>
                  </a:cubicBezTo>
                  <a:cubicBezTo>
                    <a:pt x="386191" y="552495"/>
                    <a:pt x="399032" y="555409"/>
                    <a:pt x="413710" y="557592"/>
                  </a:cubicBezTo>
                  <a:cubicBezTo>
                    <a:pt x="428389" y="559774"/>
                    <a:pt x="444904" y="561224"/>
                    <a:pt x="455108" y="561920"/>
                  </a:cubicBezTo>
                  <a:cubicBezTo>
                    <a:pt x="465313" y="562616"/>
                    <a:pt x="469206" y="562558"/>
                    <a:pt x="473100" y="562500"/>
                  </a:cubicBezTo>
                  <a:cubicBezTo>
                    <a:pt x="475260" y="562468"/>
                    <a:pt x="476700" y="563850"/>
                    <a:pt x="476700" y="565500"/>
                  </a:cubicBezTo>
                  <a:cubicBezTo>
                    <a:pt x="476700" y="567150"/>
                    <a:pt x="475258" y="568417"/>
                    <a:pt x="473100" y="568500"/>
                  </a:cubicBezTo>
                  <a:cubicBezTo>
                    <a:pt x="469161" y="568651"/>
                    <a:pt x="465222" y="568803"/>
                    <a:pt x="454843" y="568338"/>
                  </a:cubicBezTo>
                  <a:cubicBezTo>
                    <a:pt x="444464" y="567874"/>
                    <a:pt x="427644" y="566794"/>
                    <a:pt x="412637" y="564920"/>
                  </a:cubicBezTo>
                  <a:cubicBezTo>
                    <a:pt x="397630" y="563046"/>
                    <a:pt x="384437" y="560377"/>
                    <a:pt x="370972" y="556894"/>
                  </a:cubicBezTo>
                  <a:cubicBezTo>
                    <a:pt x="357507" y="553412"/>
                    <a:pt x="343771" y="549115"/>
                    <a:pt x="330462" y="544001"/>
                  </a:cubicBezTo>
                  <a:cubicBezTo>
                    <a:pt x="317153" y="538887"/>
                    <a:pt x="304271" y="532957"/>
                    <a:pt x="291755" y="526272"/>
                  </a:cubicBezTo>
                  <a:cubicBezTo>
                    <a:pt x="279238" y="519587"/>
                    <a:pt x="267086" y="512148"/>
                    <a:pt x="255398" y="504057"/>
                  </a:cubicBezTo>
                  <a:cubicBezTo>
                    <a:pt x="243709" y="495966"/>
                    <a:pt x="232485" y="487222"/>
                    <a:pt x="221728" y="477945"/>
                  </a:cubicBezTo>
                  <a:cubicBezTo>
                    <a:pt x="210971" y="468667"/>
                    <a:pt x="200681" y="458856"/>
                    <a:pt x="190844" y="448625"/>
                  </a:cubicBezTo>
                  <a:cubicBezTo>
                    <a:pt x="181006" y="438393"/>
                    <a:pt x="171620" y="427741"/>
                    <a:pt x="162647" y="416765"/>
                  </a:cubicBezTo>
                  <a:cubicBezTo>
                    <a:pt x="153673" y="405789"/>
                    <a:pt x="145112" y="394490"/>
                    <a:pt x="136916" y="382943"/>
                  </a:cubicBezTo>
                  <a:cubicBezTo>
                    <a:pt x="128720" y="371397"/>
                    <a:pt x="120889" y="359604"/>
                    <a:pt x="113375" y="347623"/>
                  </a:cubicBezTo>
                  <a:cubicBezTo>
                    <a:pt x="105860" y="335643"/>
                    <a:pt x="98662" y="323475"/>
                    <a:pt x="91734" y="311166"/>
                  </a:cubicBezTo>
                  <a:cubicBezTo>
                    <a:pt x="84806" y="298856"/>
                    <a:pt x="78147" y="286405"/>
                    <a:pt x="71716" y="273846"/>
                  </a:cubicBezTo>
                  <a:cubicBezTo>
                    <a:pt x="65286" y="261287"/>
                    <a:pt x="59082" y="248621"/>
                    <a:pt x="53068" y="235874"/>
                  </a:cubicBezTo>
                  <a:cubicBezTo>
                    <a:pt x="47054" y="223127"/>
                    <a:pt x="41229" y="210300"/>
                    <a:pt x="35558" y="197411"/>
                  </a:cubicBezTo>
                  <a:cubicBezTo>
                    <a:pt x="29888" y="184523"/>
                    <a:pt x="24372" y="171575"/>
                    <a:pt x="18980" y="158582"/>
                  </a:cubicBezTo>
                  <a:cubicBezTo>
                    <a:pt x="13588" y="145590"/>
                    <a:pt x="8320" y="132554"/>
                    <a:pt x="3147" y="119487"/>
                  </a:cubicBezTo>
                  <a:cubicBezTo>
                    <a:pt x="-2026" y="106420"/>
                    <a:pt x="-7104" y="93323"/>
                    <a:pt x="-12114" y="80207"/>
                  </a:cubicBezTo>
                  <a:cubicBezTo>
                    <a:pt x="-17123" y="67091"/>
                    <a:pt x="-22063" y="53956"/>
                    <a:pt x="-26960" y="40812"/>
                  </a:cubicBezTo>
                  <a:cubicBezTo>
                    <a:pt x="-31857" y="27669"/>
                    <a:pt x="-36710" y="14516"/>
                    <a:pt x="-41544" y="1365"/>
                  </a:cubicBezTo>
                  <a:cubicBezTo>
                    <a:pt x="-46378" y="-11786"/>
                    <a:pt x="-51193" y="-24936"/>
                    <a:pt x="-56013" y="-38076"/>
                  </a:cubicBezTo>
                  <a:cubicBezTo>
                    <a:pt x="-60832" y="-51216"/>
                    <a:pt x="-65656" y="-64346"/>
                    <a:pt x="-70512" y="-77453"/>
                  </a:cubicBezTo>
                  <a:cubicBezTo>
                    <a:pt x="-75368" y="-90560"/>
                    <a:pt x="-80256" y="-103646"/>
                    <a:pt x="-85192" y="-116703"/>
                  </a:cubicBezTo>
                  <a:cubicBezTo>
                    <a:pt x="-90127" y="-129760"/>
                    <a:pt x="-95111" y="-142790"/>
                    <a:pt x="-100208" y="-155756"/>
                  </a:cubicBezTo>
                  <a:cubicBezTo>
                    <a:pt x="-105306" y="-168723"/>
                    <a:pt x="-110518" y="-181627"/>
                    <a:pt x="-115729" y="-194530"/>
                  </a:cubicBezTo>
                  <a:cubicBezTo>
                    <a:pt x="-119774" y="-204544"/>
                    <a:pt x="-116088" y="-213751"/>
                    <a:pt x="-108419" y="-216791"/>
                  </a:cubicBezTo>
                  <a:cubicBezTo>
                    <a:pt x="-100750" y="-219832"/>
                    <a:pt x="-91650" y="-215693"/>
                    <a:pt x="-87841" y="-205587"/>
                  </a:cubicBezTo>
                  <a:cubicBezTo>
                    <a:pt x="-82873" y="-192407"/>
                    <a:pt x="-77905" y="-179226"/>
                    <a:pt x="-73065" y="-166016"/>
                  </a:cubicBezTo>
                  <a:close/>
                </a:path>
              </a:pathLst>
            </a:custGeom>
            <a:solidFill>
              <a:srgbClr val="01928F"/>
            </a:solidFill>
            <a:ln w="6000" cap="rnd">
              <a:solidFill>
                <a:srgbClr val="01928F"/>
              </a:solidFill>
              <a:round/>
            </a:ln>
          </p:spPr>
        </p:sp>
        <p:sp>
          <p:nvSpPr>
            <p:cNvPr id="523" name="MMConnector"/>
            <p:cNvSpPr/>
            <p:nvPr/>
          </p:nvSpPr>
          <p:spPr>
            <a:xfrm>
              <a:off x="2485837" y="2365125"/>
              <a:ext cx="162000" cy="369750"/>
            </a:xfrm>
            <a:custGeom>
              <a:avLst/>
              <a:gdLst/>
              <a:ahLst/>
              <a:cxnLst/>
              <a:rect l="0" t="0" r="0" b="0"/>
              <a:pathLst>
                <a:path w="162000" h="369750" fill="none">
                  <a:moveTo>
                    <a:pt x="-81000" y="184875"/>
                  </a:moveTo>
                  <a:cubicBezTo>
                    <a:pt x="21758" y="184875"/>
                    <a:pt x="-56168" y="-184875"/>
                    <a:pt x="81000" y="-184875"/>
                  </a:cubicBezTo>
                </a:path>
              </a:pathLst>
            </a:custGeom>
            <a:noFill/>
            <a:ln w="12000" cap="rnd">
              <a:solidFill>
                <a:srgbClr val="01928F"/>
              </a:solidFill>
              <a:round/>
            </a:ln>
          </p:spPr>
        </p:sp>
        <p:sp>
          <p:nvSpPr>
            <p:cNvPr id="524" name="MMConnector"/>
            <p:cNvSpPr/>
            <p:nvPr/>
          </p:nvSpPr>
          <p:spPr>
            <a:xfrm>
              <a:off x="2485837" y="2595750"/>
              <a:ext cx="162000" cy="91500"/>
            </a:xfrm>
            <a:custGeom>
              <a:avLst/>
              <a:gdLst/>
              <a:ahLst/>
              <a:cxnLst/>
              <a:rect l="0" t="0" r="0" b="0"/>
              <a:pathLst>
                <a:path w="162000" h="91500" fill="none">
                  <a:moveTo>
                    <a:pt x="-81000" y="-45750"/>
                  </a:moveTo>
                  <a:cubicBezTo>
                    <a:pt x="-5509" y="-45750"/>
                    <a:pt x="7453" y="45750"/>
                    <a:pt x="81000" y="45750"/>
                  </a:cubicBezTo>
                </a:path>
              </a:pathLst>
            </a:custGeom>
            <a:noFill/>
            <a:ln w="12000" cap="rnd">
              <a:solidFill>
                <a:srgbClr val="01928F"/>
              </a:solidFill>
              <a:round/>
            </a:ln>
          </p:spPr>
        </p:sp>
        <p:sp>
          <p:nvSpPr>
            <p:cNvPr id="525" name="MMConnector"/>
            <p:cNvSpPr/>
            <p:nvPr/>
          </p:nvSpPr>
          <p:spPr>
            <a:xfrm>
              <a:off x="1053300" y="1366125"/>
              <a:ext cx="378000" cy="41146"/>
            </a:xfrm>
            <a:custGeom>
              <a:avLst/>
              <a:gdLst/>
              <a:ahLst/>
              <a:cxnLst/>
              <a:rect l="0" t="0" r="0" b="0"/>
              <a:pathLst>
                <a:path w="378000" h="41146">
                  <a:moveTo>
                    <a:pt x="134172" y="-32417"/>
                  </a:moveTo>
                  <a:cubicBezTo>
                    <a:pt x="148078" y="-34351"/>
                    <a:pt x="162001" y="-36228"/>
                    <a:pt x="175940" y="-38028"/>
                  </a:cubicBezTo>
                  <a:cubicBezTo>
                    <a:pt x="189878" y="-39828"/>
                    <a:pt x="203832" y="-41552"/>
                    <a:pt x="217800" y="-43170"/>
                  </a:cubicBezTo>
                  <a:cubicBezTo>
                    <a:pt x="231769" y="-44788"/>
                    <a:pt x="245752" y="-46300"/>
                    <a:pt x="259754" y="-47680"/>
                  </a:cubicBezTo>
                  <a:cubicBezTo>
                    <a:pt x="273756" y="-49061"/>
                    <a:pt x="287776" y="-50311"/>
                    <a:pt x="301793" y="-51407"/>
                  </a:cubicBezTo>
                  <a:cubicBezTo>
                    <a:pt x="315811" y="-52502"/>
                    <a:pt x="329826" y="-53445"/>
                    <a:pt x="343901" y="-54208"/>
                  </a:cubicBezTo>
                  <a:cubicBezTo>
                    <a:pt x="357976" y="-54971"/>
                    <a:pt x="372111" y="-55555"/>
                    <a:pt x="386051" y="-55962"/>
                  </a:cubicBezTo>
                  <a:cubicBezTo>
                    <a:pt x="399990" y="-56370"/>
                    <a:pt x="413733" y="-56601"/>
                    <a:pt x="428208" y="-56571"/>
                  </a:cubicBezTo>
                  <a:cubicBezTo>
                    <a:pt x="442684" y="-56541"/>
                    <a:pt x="457892" y="-56252"/>
                    <a:pt x="473100" y="-55962"/>
                  </a:cubicBezTo>
                  <a:cubicBezTo>
                    <a:pt x="475260" y="-55921"/>
                    <a:pt x="476700" y="-54525"/>
                    <a:pt x="476700" y="-52875"/>
                  </a:cubicBezTo>
                  <a:cubicBezTo>
                    <a:pt x="476700" y="-51225"/>
                    <a:pt x="475258" y="-49872"/>
                    <a:pt x="473100" y="-49788"/>
                  </a:cubicBezTo>
                  <a:cubicBezTo>
                    <a:pt x="457976" y="-49196"/>
                    <a:pt x="442851" y="-48604"/>
                    <a:pt x="428487" y="-47754"/>
                  </a:cubicBezTo>
                  <a:cubicBezTo>
                    <a:pt x="414122" y="-46904"/>
                    <a:pt x="400517" y="-45796"/>
                    <a:pt x="386735" y="-44514"/>
                  </a:cubicBezTo>
                  <a:cubicBezTo>
                    <a:pt x="372953" y="-43232"/>
                    <a:pt x="358994" y="-41776"/>
                    <a:pt x="345111" y="-40144"/>
                  </a:cubicBezTo>
                  <a:cubicBezTo>
                    <a:pt x="331228" y="-38511"/>
                    <a:pt x="317421" y="-36703"/>
                    <a:pt x="303622" y="-34743"/>
                  </a:cubicBezTo>
                  <a:cubicBezTo>
                    <a:pt x="289823" y="-32784"/>
                    <a:pt x="276032" y="-30673"/>
                    <a:pt x="262264" y="-28433"/>
                  </a:cubicBezTo>
                  <a:cubicBezTo>
                    <a:pt x="248497" y="-26193"/>
                    <a:pt x="234753" y="-23823"/>
                    <a:pt x="221024" y="-21349"/>
                  </a:cubicBezTo>
                  <a:cubicBezTo>
                    <a:pt x="207294" y="-18874"/>
                    <a:pt x="193579" y="-16295"/>
                    <a:pt x="179874" y="-13638"/>
                  </a:cubicBezTo>
                  <a:cubicBezTo>
                    <a:pt x="166169" y="-10982"/>
                    <a:pt x="152474" y="-8248"/>
                    <a:pt x="138782" y="-5456"/>
                  </a:cubicBezTo>
                  <a:cubicBezTo>
                    <a:pt x="125090" y="-2663"/>
                    <a:pt x="111400" y="190"/>
                    <a:pt x="97711" y="3042"/>
                  </a:cubicBezTo>
                  <a:cubicBezTo>
                    <a:pt x="87138" y="5245"/>
                    <a:pt x="78810" y="-472"/>
                    <a:pt x="77375" y="-8596"/>
                  </a:cubicBezTo>
                  <a:cubicBezTo>
                    <a:pt x="75939" y="-16720"/>
                    <a:pt x="81799" y="-24967"/>
                    <a:pt x="92489" y="-26500"/>
                  </a:cubicBezTo>
                  <a:cubicBezTo>
                    <a:pt x="106378" y="-28491"/>
                    <a:pt x="120266" y="-30483"/>
                    <a:pt x="134172" y="-32417"/>
                  </a:cubicBezTo>
                  <a:close/>
                </a:path>
              </a:pathLst>
            </a:custGeom>
            <a:solidFill>
              <a:srgbClr val="5FB7F1"/>
            </a:solidFill>
            <a:ln w="6000" cap="rnd">
              <a:solidFill>
                <a:srgbClr val="5FB7F1"/>
              </a:solidFill>
              <a:round/>
            </a:ln>
          </p:spPr>
        </p:sp>
        <p:sp>
          <p:nvSpPr>
            <p:cNvPr id="526" name="MMConnector"/>
            <p:cNvSpPr/>
            <p:nvPr/>
          </p:nvSpPr>
          <p:spPr>
            <a:xfrm>
              <a:off x="2527744" y="1022250"/>
              <a:ext cx="162000" cy="582000"/>
            </a:xfrm>
            <a:custGeom>
              <a:avLst/>
              <a:gdLst/>
              <a:ahLst/>
              <a:cxnLst/>
              <a:rect l="0" t="0" r="0" b="0"/>
              <a:pathLst>
                <a:path w="162000" h="582000" fill="none">
                  <a:moveTo>
                    <a:pt x="-81000" y="291000"/>
                  </a:moveTo>
                  <a:cubicBezTo>
                    <a:pt x="31779" y="291000"/>
                    <a:pt x="-79552" y="-291000"/>
                    <a:pt x="81000" y="-291000"/>
                  </a:cubicBezTo>
                </a:path>
              </a:pathLst>
            </a:custGeom>
            <a:noFill/>
            <a:ln w="12000" cap="rnd">
              <a:solidFill>
                <a:srgbClr val="5FB7F1"/>
              </a:solidFill>
              <a:round/>
            </a:ln>
          </p:spPr>
        </p:sp>
        <p:sp>
          <p:nvSpPr>
            <p:cNvPr id="527" name="MMConnector"/>
            <p:cNvSpPr/>
            <p:nvPr/>
          </p:nvSpPr>
          <p:spPr>
            <a:xfrm>
              <a:off x="1053300" y="885750"/>
              <a:ext cx="553330" cy="673500"/>
            </a:xfrm>
            <a:custGeom>
              <a:avLst/>
              <a:gdLst/>
              <a:ahLst/>
              <a:cxnLst/>
              <a:rect l="0" t="0" r="0" b="0"/>
              <a:pathLst>
                <a:path w="553330" h="673500">
                  <a:moveTo>
                    <a:pt x="-78055" y="95953"/>
                  </a:moveTo>
                  <a:cubicBezTo>
                    <a:pt x="-72747" y="83043"/>
                    <a:pt x="-67510" y="70087"/>
                    <a:pt x="-62291" y="57115"/>
                  </a:cubicBezTo>
                  <a:cubicBezTo>
                    <a:pt x="-57071" y="44142"/>
                    <a:pt x="-51867" y="31153"/>
                    <a:pt x="-46660" y="18156"/>
                  </a:cubicBezTo>
                  <a:cubicBezTo>
                    <a:pt x="-41453" y="5158"/>
                    <a:pt x="-36242" y="-7849"/>
                    <a:pt x="-30999" y="-20852"/>
                  </a:cubicBezTo>
                  <a:cubicBezTo>
                    <a:pt x="-25757" y="-33855"/>
                    <a:pt x="-20482" y="-46854"/>
                    <a:pt x="-15148" y="-59838"/>
                  </a:cubicBezTo>
                  <a:cubicBezTo>
                    <a:pt x="-9814" y="-72822"/>
                    <a:pt x="-4421" y="-85790"/>
                    <a:pt x="1060" y="-98730"/>
                  </a:cubicBezTo>
                  <a:cubicBezTo>
                    <a:pt x="6540" y="-111669"/>
                    <a:pt x="12108" y="-124580"/>
                    <a:pt x="17794" y="-137448"/>
                  </a:cubicBezTo>
                  <a:cubicBezTo>
                    <a:pt x="23480" y="-150316"/>
                    <a:pt x="29283" y="-163140"/>
                    <a:pt x="35238" y="-175903"/>
                  </a:cubicBezTo>
                  <a:cubicBezTo>
                    <a:pt x="41192" y="-188666"/>
                    <a:pt x="47296" y="-201368"/>
                    <a:pt x="53587" y="-213986"/>
                  </a:cubicBezTo>
                  <a:cubicBezTo>
                    <a:pt x="59878" y="-226604"/>
                    <a:pt x="66356" y="-239139"/>
                    <a:pt x="73060" y="-251561"/>
                  </a:cubicBezTo>
                  <a:cubicBezTo>
                    <a:pt x="79763" y="-263984"/>
                    <a:pt x="86693" y="-276294"/>
                    <a:pt x="93893" y="-288456"/>
                  </a:cubicBezTo>
                  <a:cubicBezTo>
                    <a:pt x="101093" y="-300617"/>
                    <a:pt x="108564" y="-312630"/>
                    <a:pt x="116351" y="-324447"/>
                  </a:cubicBezTo>
                  <a:cubicBezTo>
                    <a:pt x="124138" y="-336263"/>
                    <a:pt x="132243" y="-347882"/>
                    <a:pt x="140713" y="-359241"/>
                  </a:cubicBezTo>
                  <a:cubicBezTo>
                    <a:pt x="149184" y="-370601"/>
                    <a:pt x="158021" y="-381700"/>
                    <a:pt x="167270" y="-392460"/>
                  </a:cubicBezTo>
                  <a:cubicBezTo>
                    <a:pt x="176519" y="-403219"/>
                    <a:pt x="186180" y="-413638"/>
                    <a:pt x="196290" y="-423616"/>
                  </a:cubicBezTo>
                  <a:cubicBezTo>
                    <a:pt x="206400" y="-433595"/>
                    <a:pt x="216958" y="-443133"/>
                    <a:pt x="227974" y="-452116"/>
                  </a:cubicBezTo>
                  <a:cubicBezTo>
                    <a:pt x="238989" y="-461100"/>
                    <a:pt x="250462" y="-469528"/>
                    <a:pt x="262386" y="-477286"/>
                  </a:cubicBezTo>
                  <a:cubicBezTo>
                    <a:pt x="274309" y="-485043"/>
                    <a:pt x="286682" y="-492129"/>
                    <a:pt x="299384" y="-498450"/>
                  </a:cubicBezTo>
                  <a:cubicBezTo>
                    <a:pt x="312086" y="-504771"/>
                    <a:pt x="325116" y="-510328"/>
                    <a:pt x="338590" y="-515064"/>
                  </a:cubicBezTo>
                  <a:cubicBezTo>
                    <a:pt x="352065" y="-519800"/>
                    <a:pt x="365983" y="-523715"/>
                    <a:pt x="379436" y="-526840"/>
                  </a:cubicBezTo>
                  <a:cubicBezTo>
                    <a:pt x="392890" y="-529965"/>
                    <a:pt x="405879" y="-532298"/>
                    <a:pt x="421281" y="-533808"/>
                  </a:cubicBezTo>
                  <a:cubicBezTo>
                    <a:pt x="436684" y="-535317"/>
                    <a:pt x="454501" y="-536001"/>
                    <a:pt x="463539" y="-536271"/>
                  </a:cubicBezTo>
                  <a:cubicBezTo>
                    <a:pt x="472578" y="-536540"/>
                    <a:pt x="472839" y="-536395"/>
                    <a:pt x="473100" y="-536250"/>
                  </a:cubicBezTo>
                  <a:cubicBezTo>
                    <a:pt x="474988" y="-535200"/>
                    <a:pt x="476700" y="-534900"/>
                    <a:pt x="476700" y="-533250"/>
                  </a:cubicBezTo>
                  <a:cubicBezTo>
                    <a:pt x="476700" y="-531600"/>
                    <a:pt x="475024" y="-529269"/>
                    <a:pt x="473100" y="-530250"/>
                  </a:cubicBezTo>
                  <a:cubicBezTo>
                    <a:pt x="472833" y="-530386"/>
                    <a:pt x="472565" y="-530523"/>
                    <a:pt x="463672" y="-530028"/>
                  </a:cubicBezTo>
                  <a:cubicBezTo>
                    <a:pt x="454779" y="-529534"/>
                    <a:pt x="437260" y="-528408"/>
                    <a:pt x="422177" y="-526539"/>
                  </a:cubicBezTo>
                  <a:cubicBezTo>
                    <a:pt x="407094" y="-524669"/>
                    <a:pt x="394446" y="-522056"/>
                    <a:pt x="381388" y="-518666"/>
                  </a:cubicBezTo>
                  <a:cubicBezTo>
                    <a:pt x="368330" y="-515276"/>
                    <a:pt x="354861" y="-511110"/>
                    <a:pt x="341870" y="-506165"/>
                  </a:cubicBezTo>
                  <a:cubicBezTo>
                    <a:pt x="328879" y="-501221"/>
                    <a:pt x="316366" y="-495499"/>
                    <a:pt x="304202" y="-489049"/>
                  </a:cubicBezTo>
                  <a:cubicBezTo>
                    <a:pt x="292037" y="-482600"/>
                    <a:pt x="280222" y="-475423"/>
                    <a:pt x="268861" y="-467609"/>
                  </a:cubicBezTo>
                  <a:cubicBezTo>
                    <a:pt x="257500" y="-459795"/>
                    <a:pt x="246594" y="-451342"/>
                    <a:pt x="236138" y="-442358"/>
                  </a:cubicBezTo>
                  <a:cubicBezTo>
                    <a:pt x="225683" y="-433374"/>
                    <a:pt x="215678" y="-423859"/>
                    <a:pt x="206110" y="-413916"/>
                  </a:cubicBezTo>
                  <a:cubicBezTo>
                    <a:pt x="196542" y="-403974"/>
                    <a:pt x="187411" y="-393605"/>
                    <a:pt x="178678" y="-382902"/>
                  </a:cubicBezTo>
                  <a:cubicBezTo>
                    <a:pt x="169945" y="-372198"/>
                    <a:pt x="161611" y="-361160"/>
                    <a:pt x="153630" y="-349862"/>
                  </a:cubicBezTo>
                  <a:cubicBezTo>
                    <a:pt x="145649" y="-338565"/>
                    <a:pt x="138021" y="-327008"/>
                    <a:pt x="130699" y="-315250"/>
                  </a:cubicBezTo>
                  <a:cubicBezTo>
                    <a:pt x="123377" y="-303493"/>
                    <a:pt x="116360" y="-291535"/>
                    <a:pt x="109604" y="-279423"/>
                  </a:cubicBezTo>
                  <a:cubicBezTo>
                    <a:pt x="102847" y="-267311"/>
                    <a:pt x="96351" y="-255044"/>
                    <a:pt x="90073" y="-242658"/>
                  </a:cubicBezTo>
                  <a:cubicBezTo>
                    <a:pt x="83794" y="-230272"/>
                    <a:pt x="77733" y="-217767"/>
                    <a:pt x="71852" y="-205169"/>
                  </a:cubicBezTo>
                  <a:cubicBezTo>
                    <a:pt x="65970" y="-192571"/>
                    <a:pt x="60268" y="-179881"/>
                    <a:pt x="54710" y="-167121"/>
                  </a:cubicBezTo>
                  <a:cubicBezTo>
                    <a:pt x="49152" y="-154360"/>
                    <a:pt x="43738" y="-141528"/>
                    <a:pt x="38435" y="-128642"/>
                  </a:cubicBezTo>
                  <a:cubicBezTo>
                    <a:pt x="33133" y="-115755"/>
                    <a:pt x="27943" y="-102815"/>
                    <a:pt x="22834" y="-89834"/>
                  </a:cubicBezTo>
                  <a:cubicBezTo>
                    <a:pt x="17726" y="-76854"/>
                    <a:pt x="12699" y="-63832"/>
                    <a:pt x="7726" y="-50782"/>
                  </a:cubicBezTo>
                  <a:cubicBezTo>
                    <a:pt x="2753" y="-37732"/>
                    <a:pt x="-2167" y="-24653"/>
                    <a:pt x="-7061" y="-11555"/>
                  </a:cubicBezTo>
                  <a:cubicBezTo>
                    <a:pt x="-11954" y="1543"/>
                    <a:pt x="-16821" y="14660"/>
                    <a:pt x="-21692" y="27785"/>
                  </a:cubicBezTo>
                  <a:cubicBezTo>
                    <a:pt x="-26563" y="40911"/>
                    <a:pt x="-31437" y="54046"/>
                    <a:pt x="-36334" y="67182"/>
                  </a:cubicBezTo>
                  <a:cubicBezTo>
                    <a:pt x="-41231" y="80318"/>
                    <a:pt x="-46152" y="93455"/>
                    <a:pt x="-51157" y="106577"/>
                  </a:cubicBezTo>
                  <a:cubicBezTo>
                    <a:pt x="-56161" y="119699"/>
                    <a:pt x="-61251" y="132805"/>
                    <a:pt x="-66340" y="145911"/>
                  </a:cubicBezTo>
                  <a:cubicBezTo>
                    <a:pt x="-70249" y="155979"/>
                    <a:pt x="-79384" y="160032"/>
                    <a:pt x="-87024" y="156919"/>
                  </a:cubicBezTo>
                  <a:cubicBezTo>
                    <a:pt x="-94664" y="153805"/>
                    <a:pt x="-98288" y="144553"/>
                    <a:pt x="-94121" y="134589"/>
                  </a:cubicBezTo>
                  <a:cubicBezTo>
                    <a:pt x="-88742" y="121726"/>
                    <a:pt x="-83362" y="108862"/>
                    <a:pt x="-78055" y="95953"/>
                  </a:cubicBezTo>
                  <a:close/>
                </a:path>
              </a:pathLst>
            </a:custGeom>
            <a:solidFill>
              <a:srgbClr val="FF7575"/>
            </a:solidFill>
            <a:ln w="6000" cap="rnd">
              <a:solidFill>
                <a:srgbClr val="FF7575"/>
              </a:solidFill>
              <a:round/>
            </a:ln>
          </p:spPr>
        </p:sp>
        <p:sp>
          <p:nvSpPr>
            <p:cNvPr id="528" name="MMConnector"/>
            <p:cNvSpPr/>
            <p:nvPr/>
          </p:nvSpPr>
          <p:spPr>
            <a:xfrm>
              <a:off x="2467744" y="259875"/>
              <a:ext cx="162000" cy="185250"/>
            </a:xfrm>
            <a:custGeom>
              <a:avLst/>
              <a:gdLst/>
              <a:ahLst/>
              <a:cxnLst/>
              <a:rect l="0" t="0" r="0" b="0"/>
              <a:pathLst>
                <a:path w="162000" h="185250" fill="none">
                  <a:moveTo>
                    <a:pt x="-81000" y="92625"/>
                  </a:moveTo>
                  <a:cubicBezTo>
                    <a:pt x="4898" y="92625"/>
                    <a:pt x="-16829" y="-92625"/>
                    <a:pt x="81000" y="-92625"/>
                  </a:cubicBezTo>
                </a:path>
              </a:pathLst>
            </a:custGeom>
            <a:noFill/>
            <a:ln w="12000" cap="rnd">
              <a:solidFill>
                <a:srgbClr val="FF7575"/>
              </a:solidFill>
              <a:round/>
            </a:ln>
          </p:spPr>
        </p:sp>
        <p:sp>
          <p:nvSpPr>
            <p:cNvPr id="529" name="MMConnector"/>
            <p:cNvSpPr/>
            <p:nvPr/>
          </p:nvSpPr>
          <p:spPr>
            <a:xfrm>
              <a:off x="2527744" y="1236750"/>
              <a:ext cx="162000" cy="153000"/>
            </a:xfrm>
            <a:custGeom>
              <a:avLst/>
              <a:gdLst/>
              <a:ahLst/>
              <a:cxnLst/>
              <a:rect l="0" t="0" r="0" b="0"/>
              <a:pathLst>
                <a:path w="162000" h="153000" fill="none">
                  <a:moveTo>
                    <a:pt x="-81000" y="76500"/>
                  </a:moveTo>
                  <a:cubicBezTo>
                    <a:pt x="1414" y="76500"/>
                    <a:pt x="-8700" y="-76500"/>
                    <a:pt x="81000" y="-76500"/>
                  </a:cubicBezTo>
                </a:path>
              </a:pathLst>
            </a:custGeom>
            <a:noFill/>
            <a:ln w="12000" cap="rnd">
              <a:solidFill>
                <a:srgbClr val="5FB7F1"/>
              </a:solidFill>
              <a:round/>
            </a:ln>
          </p:spPr>
        </p:sp>
        <p:sp>
          <p:nvSpPr>
            <p:cNvPr id="530" name="MMConnector"/>
            <p:cNvSpPr/>
            <p:nvPr/>
          </p:nvSpPr>
          <p:spPr>
            <a:xfrm>
              <a:off x="3835837" y="2134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531" name="MMConnector"/>
            <p:cNvSpPr/>
            <p:nvPr/>
          </p:nvSpPr>
          <p:spPr>
            <a:xfrm>
              <a:off x="4015837" y="25492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01928F"/>
              </a:solidFill>
              <a:round/>
            </a:ln>
          </p:spPr>
        </p:sp>
        <p:sp>
          <p:nvSpPr>
            <p:cNvPr id="532" name="MMConnector"/>
            <p:cNvSpPr/>
            <p:nvPr/>
          </p:nvSpPr>
          <p:spPr>
            <a:xfrm>
              <a:off x="2467744" y="352125"/>
              <a:ext cx="162000" cy="6000"/>
            </a:xfrm>
            <a:custGeom>
              <a:avLst/>
              <a:gdLst/>
              <a:ahLst/>
              <a:cxnLst/>
              <a:rect l="0" t="0" r="0" b="0"/>
              <a:pathLst>
                <a:path w="162000" h="6000" fill="none">
                  <a:moveTo>
                    <a:pt x="-81000" y="375"/>
                  </a:moveTo>
                  <a:cubicBezTo>
                    <a:pt x="-16200" y="375"/>
                    <a:pt x="32400" y="-375"/>
                    <a:pt x="81000" y="-375"/>
                  </a:cubicBezTo>
                </a:path>
              </a:pathLst>
            </a:custGeom>
            <a:noFill/>
            <a:ln w="12000" cap="rnd">
              <a:solidFill>
                <a:srgbClr val="FF7575"/>
              </a:solidFill>
              <a:round/>
            </a:ln>
          </p:spPr>
        </p:sp>
        <p:sp>
          <p:nvSpPr>
            <p:cNvPr id="533" name="MMConnector"/>
            <p:cNvSpPr/>
            <p:nvPr/>
          </p:nvSpPr>
          <p:spPr>
            <a:xfrm>
              <a:off x="2527744" y="1481250"/>
              <a:ext cx="162000" cy="336000"/>
            </a:xfrm>
            <a:custGeom>
              <a:avLst/>
              <a:gdLst/>
              <a:ahLst/>
              <a:cxnLst/>
              <a:rect l="0" t="0" r="0" b="0"/>
              <a:pathLst>
                <a:path w="162000" h="336000" fill="none">
                  <a:moveTo>
                    <a:pt x="-81000" y="-168000"/>
                  </a:moveTo>
                  <a:cubicBezTo>
                    <a:pt x="19150" y="-168000"/>
                    <a:pt x="-50084" y="168000"/>
                    <a:pt x="81000" y="168000"/>
                  </a:cubicBezTo>
                </a:path>
              </a:pathLst>
            </a:custGeom>
            <a:noFill/>
            <a:ln w="12000" cap="rnd">
              <a:solidFill>
                <a:srgbClr val="5FB7F1"/>
              </a:solidFill>
              <a:round/>
            </a:ln>
          </p:spPr>
        </p:sp>
        <p:sp>
          <p:nvSpPr>
            <p:cNvPr id="534" name="MMConnector"/>
            <p:cNvSpPr/>
            <p:nvPr/>
          </p:nvSpPr>
          <p:spPr>
            <a:xfrm>
              <a:off x="3337744" y="685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535" name="MMConnector"/>
            <p:cNvSpPr/>
            <p:nvPr/>
          </p:nvSpPr>
          <p:spPr>
            <a:xfrm>
              <a:off x="3517744" y="1144125"/>
              <a:ext cx="162000" cy="32250"/>
            </a:xfrm>
            <a:custGeom>
              <a:avLst/>
              <a:gdLst/>
              <a:ahLst/>
              <a:cxnLst/>
              <a:rect l="0" t="0" r="0" b="0"/>
              <a:pathLst>
                <a:path w="162000" h="32250" fill="none">
                  <a:moveTo>
                    <a:pt x="-81000" y="16125"/>
                  </a:moveTo>
                  <a:cubicBezTo>
                    <a:pt x="-12405" y="16125"/>
                    <a:pt x="23544" y="-16125"/>
                    <a:pt x="81000" y="-16125"/>
                  </a:cubicBezTo>
                </a:path>
              </a:pathLst>
            </a:custGeom>
            <a:noFill/>
            <a:ln w="12000" cap="rnd">
              <a:solidFill>
                <a:srgbClr val="5FB7F1"/>
              </a:solidFill>
              <a:round/>
            </a:ln>
          </p:spPr>
        </p:sp>
        <p:sp>
          <p:nvSpPr>
            <p:cNvPr id="536" name="MMConnector"/>
            <p:cNvSpPr/>
            <p:nvPr/>
          </p:nvSpPr>
          <p:spPr>
            <a:xfrm>
              <a:off x="3517744" y="123637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5FB7F1"/>
              </a:solidFill>
              <a:round/>
            </a:ln>
          </p:spPr>
        </p:sp>
        <p:sp>
          <p:nvSpPr>
            <p:cNvPr id="537" name="MMConnector"/>
            <p:cNvSpPr/>
            <p:nvPr/>
          </p:nvSpPr>
          <p:spPr>
            <a:xfrm>
              <a:off x="3337744" y="777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538" name="MMConnector"/>
            <p:cNvSpPr/>
            <p:nvPr/>
          </p:nvSpPr>
          <p:spPr>
            <a:xfrm>
              <a:off x="3313744" y="157312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5FB7F1"/>
              </a:solidFill>
              <a:round/>
            </a:ln>
          </p:spPr>
        </p:sp>
        <p:sp>
          <p:nvSpPr>
            <p:cNvPr id="539" name="MMConnector"/>
            <p:cNvSpPr/>
            <p:nvPr/>
          </p:nvSpPr>
          <p:spPr>
            <a:xfrm>
              <a:off x="3313744" y="172537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5FB7F1"/>
              </a:solidFill>
              <a:round/>
            </a:ln>
          </p:spPr>
        </p:sp>
        <p:sp>
          <p:nvSpPr>
            <p:cNvPr id="540" name="MMConnector"/>
            <p:cNvSpPr/>
            <p:nvPr/>
          </p:nvSpPr>
          <p:spPr>
            <a:xfrm>
              <a:off x="3835837" y="2226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01928F"/>
              </a:solidFill>
              <a:round/>
            </a:ln>
          </p:spPr>
        </p:sp>
        <p:sp>
          <p:nvSpPr>
            <p:cNvPr id="541" name="MMConnector"/>
            <p:cNvSpPr/>
            <p:nvPr/>
          </p:nvSpPr>
          <p:spPr>
            <a:xfrm>
              <a:off x="4015837" y="26415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01928F"/>
              </a:solidFill>
              <a:round/>
            </a:ln>
          </p:spPr>
        </p:sp>
        <p:sp>
          <p:nvSpPr>
            <p:cNvPr id="542" name="MMConnector"/>
            <p:cNvSpPr/>
            <p:nvPr/>
          </p:nvSpPr>
          <p:spPr>
            <a:xfrm>
              <a:off x="4015837" y="2733750"/>
              <a:ext cx="162000" cy="184500"/>
            </a:xfrm>
            <a:custGeom>
              <a:avLst/>
              <a:gdLst/>
              <a:ahLst/>
              <a:cxnLst/>
              <a:rect l="0" t="0" r="0" b="0"/>
              <a:pathLst>
                <a:path w="162000" h="184500" fill="none">
                  <a:moveTo>
                    <a:pt x="-81000" y="-92250"/>
                  </a:moveTo>
                  <a:cubicBezTo>
                    <a:pt x="4818" y="-92250"/>
                    <a:pt x="-16643" y="92250"/>
                    <a:pt x="81000" y="92250"/>
                  </a:cubicBezTo>
                </a:path>
              </a:pathLst>
            </a:custGeom>
            <a:noFill/>
            <a:ln w="12000" cap="rnd">
              <a:solidFill>
                <a:srgbClr val="01928F"/>
              </a:solidFill>
              <a:round/>
            </a:ln>
          </p:spPr>
        </p:sp>
        <p:sp>
          <p:nvSpPr>
            <p:cNvPr id="543" name="MainIdea"/>
            <p:cNvSpPr/>
            <p:nvPr/>
          </p:nvSpPr>
          <p:spPr>
            <a:xfrm>
              <a:off x="402556" y="1025762"/>
              <a:ext cx="1041225" cy="786000"/>
            </a:xfrm>
            <a:custGeom>
              <a:avLst/>
              <a:gdLst>
                <a:gd name="rtl" fmla="*/ 251200 w 1136400"/>
                <a:gd name="rtt" fmla="*/ 101700 h 786000"/>
                <a:gd name="rtr" fmla="*/ 1012800 w 1136400"/>
                <a:gd name="rtb" fmla="*/ 677700 h 786000"/>
              </a:gdLst>
              <a:ahLst/>
              <a:cxnLst/>
              <a:rect l="rtl" t="rtt" r="rtr" b="rtb"/>
              <a:pathLst>
                <a:path w="1136400" h="786000">
                  <a:moveTo>
                    <a:pt x="356506" y="0"/>
                  </a:moveTo>
                  <a:lnTo>
                    <a:pt x="1136400" y="0"/>
                  </a:lnTo>
                  <a:lnTo>
                    <a:pt x="1136400" y="345073"/>
                  </a:lnTo>
                  <a:lnTo>
                    <a:pt x="1136400" y="440927"/>
                  </a:lnTo>
                  <a:cubicBezTo>
                    <a:pt x="1136400" y="631505"/>
                    <a:pt x="981905" y="786000"/>
                    <a:pt x="822000" y="786000"/>
                  </a:cubicBezTo>
                  <a:lnTo>
                    <a:pt x="356506" y="786000"/>
                  </a:lnTo>
                  <a:lnTo>
                    <a:pt x="0" y="786000"/>
                  </a:lnTo>
                  <a:lnTo>
                    <a:pt x="0" y="345073"/>
                  </a:lnTo>
                  <a:cubicBezTo>
                    <a:pt x="0" y="154495"/>
                    <a:pt x="154495" y="0"/>
                    <a:pt x="314400" y="0"/>
                  </a:cubicBezTo>
                  <a:lnTo>
                    <a:pt x="356506" y="0"/>
                  </a:lnTo>
                  <a:close/>
                </a:path>
              </a:pathLst>
            </a:custGeom>
            <a:solidFill>
              <a:srgbClr val="FFFFFF"/>
            </a:solidFill>
            <a:ln w="12000" cap="flat">
              <a:solidFill>
                <a:srgbClr val="00B0F0"/>
              </a:solidFill>
              <a:round/>
            </a:ln>
          </p:spPr>
          <p:txBody>
            <a:bodyPr wrap="square" lIns="0" tIns="0" rIns="0" bIns="0" rtlCol="0" anchor="ctr"/>
            <a:lstStyle/>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任务三 </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“智慧之眼”</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——让安防</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更加智慧</a:t>
              </a:r>
            </a:p>
          </p:txBody>
        </p:sp>
        <p:sp>
          <p:nvSpPr>
            <p:cNvPr id="544" name="MainTopic"/>
            <p:cNvSpPr/>
            <p:nvPr/>
          </p:nvSpPr>
          <p:spPr>
            <a:xfrm>
              <a:off x="1526400" y="2209500"/>
              <a:ext cx="878438" cy="340500"/>
            </a:xfrm>
            <a:custGeom>
              <a:avLst/>
              <a:gdLst>
                <a:gd name="rtl" fmla="*/ 128949 w 878438"/>
                <a:gd name="rtt" fmla="*/ 33600 h 340500"/>
                <a:gd name="rtr" fmla="*/ 822658 w 878438"/>
                <a:gd name="rtb" fmla="*/ 297600 h 340500"/>
              </a:gdLst>
              <a:ahLst/>
              <a:cxnLst/>
              <a:rect l="rtl" t="rtt" r="rtr" b="rtb"/>
              <a:pathLst>
                <a:path w="878438" h="340500" stroke="0">
                  <a:moveTo>
                    <a:pt x="0" y="0"/>
                  </a:moveTo>
                  <a:lnTo>
                    <a:pt x="878438" y="0"/>
                  </a:lnTo>
                  <a:lnTo>
                    <a:pt x="878438" y="340500"/>
                  </a:lnTo>
                  <a:lnTo>
                    <a:pt x="0" y="340500"/>
                  </a:lnTo>
                  <a:lnTo>
                    <a:pt x="0" y="0"/>
                  </a:lnTo>
                  <a:close/>
                </a:path>
                <a:path w="878438" h="340500" fill="none">
                  <a:moveTo>
                    <a:pt x="0" y="340500"/>
                  </a:moveTo>
                  <a:lnTo>
                    <a:pt x="878438" y="340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4.3.3 智能视频识别技术</a:t>
              </a:r>
            </a:p>
          </p:txBody>
        </p:sp>
        <p:sp>
          <p:nvSpPr>
            <p:cNvPr id="545" name="SubTopic"/>
            <p:cNvSpPr/>
            <p:nvPr/>
          </p:nvSpPr>
          <p:spPr>
            <a:xfrm>
              <a:off x="2566837" y="2025750"/>
              <a:ext cx="1188000" cy="154500"/>
            </a:xfrm>
            <a:custGeom>
              <a:avLst/>
              <a:gdLst>
                <a:gd name="rtl" fmla="*/ 34200 w 1188000"/>
                <a:gd name="rtt" fmla="*/ 11850 h 154500"/>
                <a:gd name="rtr" fmla="*/ 1155300 w 1188000"/>
                <a:gd name="rtb" fmla="*/ 131850 h 154500"/>
              </a:gdLst>
              <a:ahLst/>
              <a:cxnLst/>
              <a:rect l="rtl" t="rtt" r="rtr" b="rtb"/>
              <a:pathLst>
                <a:path w="1188000" h="154500" stroke="0">
                  <a:moveTo>
                    <a:pt x="0" y="0"/>
                  </a:moveTo>
                  <a:lnTo>
                    <a:pt x="1188000" y="0"/>
                  </a:lnTo>
                  <a:lnTo>
                    <a:pt x="1188000" y="154500"/>
                  </a:lnTo>
                  <a:lnTo>
                    <a:pt x="0" y="154500"/>
                  </a:lnTo>
                  <a:lnTo>
                    <a:pt x="0" y="0"/>
                  </a:lnTo>
                  <a:close/>
                </a:path>
                <a:path w="1188000" h="154500" fill="none">
                  <a:moveTo>
                    <a:pt x="0" y="154500"/>
                  </a:moveTo>
                  <a:lnTo>
                    <a:pt x="118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什么是智能视频识别技术？</a:t>
              </a:r>
            </a:p>
          </p:txBody>
        </p:sp>
        <p:sp>
          <p:nvSpPr>
            <p:cNvPr id="546" name="SubTopic"/>
            <p:cNvSpPr/>
            <p:nvPr/>
          </p:nvSpPr>
          <p:spPr>
            <a:xfrm>
              <a:off x="2566837" y="2487000"/>
              <a:ext cx="1368000" cy="154500"/>
            </a:xfrm>
            <a:custGeom>
              <a:avLst/>
              <a:gdLst>
                <a:gd name="rtl" fmla="*/ 34200 w 1368000"/>
                <a:gd name="rtt" fmla="*/ 11850 h 154500"/>
                <a:gd name="rtr" fmla="*/ 1335300 w 1368000"/>
                <a:gd name="rtb" fmla="*/ 131850 h 154500"/>
              </a:gdLst>
              <a:ahLst/>
              <a:cxnLst/>
              <a:rect l="rtl" t="rtt" r="rtr" b="rtb"/>
              <a:pathLst>
                <a:path w="1368000" h="154500" stroke="0">
                  <a:moveTo>
                    <a:pt x="0" y="0"/>
                  </a:moveTo>
                  <a:lnTo>
                    <a:pt x="1368000" y="0"/>
                  </a:lnTo>
                  <a:lnTo>
                    <a:pt x="1368000" y="154500"/>
                  </a:lnTo>
                  <a:lnTo>
                    <a:pt x="0" y="154500"/>
                  </a:lnTo>
                  <a:lnTo>
                    <a:pt x="0" y="0"/>
                  </a:lnTo>
                  <a:close/>
                </a:path>
                <a:path w="1368000" h="154500" fill="none">
                  <a:moveTo>
                    <a:pt x="0" y="154500"/>
                  </a:moveTo>
                  <a:lnTo>
                    <a:pt x="136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智能视频识别技术有哪些分类？</a:t>
              </a:r>
            </a:p>
          </p:txBody>
        </p:sp>
        <p:sp>
          <p:nvSpPr>
            <p:cNvPr id="547" name="MainTopic"/>
            <p:cNvSpPr/>
            <p:nvPr/>
          </p:nvSpPr>
          <p:spPr>
            <a:xfrm>
              <a:off x="1526400" y="972750"/>
              <a:ext cx="920344" cy="340500"/>
            </a:xfrm>
            <a:custGeom>
              <a:avLst/>
              <a:gdLst>
                <a:gd name="rtl" fmla="*/ 131510 w 920344"/>
                <a:gd name="rtt" fmla="*/ 33600 h 340500"/>
                <a:gd name="rtr" fmla="*/ 864913 w 920344"/>
                <a:gd name="rtb" fmla="*/ 297600 h 340500"/>
              </a:gdLst>
              <a:ahLst/>
              <a:cxnLst/>
              <a:rect l="rtl" t="rtt" r="rtr" b="rtb"/>
              <a:pathLst>
                <a:path w="920344" h="340500" stroke="0">
                  <a:moveTo>
                    <a:pt x="0" y="0"/>
                  </a:moveTo>
                  <a:lnTo>
                    <a:pt x="920344" y="0"/>
                  </a:lnTo>
                  <a:lnTo>
                    <a:pt x="920344" y="340500"/>
                  </a:lnTo>
                  <a:lnTo>
                    <a:pt x="0" y="340500"/>
                  </a:lnTo>
                  <a:lnTo>
                    <a:pt x="0" y="0"/>
                  </a:lnTo>
                  <a:close/>
                </a:path>
                <a:path w="920344" h="340500" fill="none">
                  <a:moveTo>
                    <a:pt x="0" y="340500"/>
                  </a:moveTo>
                  <a:lnTo>
                    <a:pt x="920344" y="340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4.3.2 </a:t>
              </a:r>
              <a:r>
                <a:rPr lang="en-US" altLang="zh-CN" sz="12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AI+安防</a:t>
              </a:r>
              <a:endPar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algn="l">
                <a:lnSpc>
                  <a:spcPct val="100000"/>
                </a:lnSpc>
              </a:pPr>
              <a:r>
                <a:rPr lang="en-US" altLang="zh-CN" sz="12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典型应用场境</a:t>
              </a:r>
              <a:endPar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50" name="SubTopic"/>
            <p:cNvSpPr/>
            <p:nvPr/>
          </p:nvSpPr>
          <p:spPr>
            <a:xfrm>
              <a:off x="2608744" y="576750"/>
              <a:ext cx="648000" cy="154500"/>
            </a:xfrm>
            <a:custGeom>
              <a:avLst/>
              <a:gdLst>
                <a:gd name="rtl" fmla="*/ 34200 w 648000"/>
                <a:gd name="rtt" fmla="*/ 11850 h 154500"/>
                <a:gd name="rtr" fmla="*/ 615300 w 648000"/>
                <a:gd name="rtb" fmla="*/ 131850 h 154500"/>
              </a:gdLst>
              <a:ahLst/>
              <a:cxnLst/>
              <a:rect l="rtl" t="rtt" r="rtr" b="rtb"/>
              <a:pathLst>
                <a:path w="648000" h="154500" stroke="0">
                  <a:moveTo>
                    <a:pt x="0" y="0"/>
                  </a:moveTo>
                  <a:lnTo>
                    <a:pt x="648000" y="0"/>
                  </a:lnTo>
                  <a:lnTo>
                    <a:pt x="648000" y="154500"/>
                  </a:lnTo>
                  <a:lnTo>
                    <a:pt x="0" y="154500"/>
                  </a:lnTo>
                  <a:lnTo>
                    <a:pt x="0" y="0"/>
                  </a:lnTo>
                  <a:close/>
                </a:path>
                <a:path w="648000" h="154500" fill="none">
                  <a:moveTo>
                    <a:pt x="0" y="154500"/>
                  </a:moveTo>
                  <a:lnTo>
                    <a:pt x="648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智能车牌识别</a:t>
              </a:r>
            </a:p>
          </p:txBody>
        </p:sp>
        <p:sp>
          <p:nvSpPr>
            <p:cNvPr id="551" name="MainTopic"/>
            <p:cNvSpPr/>
            <p:nvPr/>
          </p:nvSpPr>
          <p:spPr>
            <a:xfrm>
              <a:off x="1526400" y="12000"/>
              <a:ext cx="860344" cy="340500"/>
            </a:xfrm>
            <a:custGeom>
              <a:avLst/>
              <a:gdLst>
                <a:gd name="rtl" fmla="*/ 127843 w 860344"/>
                <a:gd name="rtt" fmla="*/ 33600 h 340500"/>
                <a:gd name="rtr" fmla="*/ 804413 w 860344"/>
                <a:gd name="rtb" fmla="*/ 297600 h 340500"/>
              </a:gdLst>
              <a:ahLst/>
              <a:cxnLst/>
              <a:rect l="rtl" t="rtt" r="rtr" b="rtb"/>
              <a:pathLst>
                <a:path w="860344" h="340500" stroke="0">
                  <a:moveTo>
                    <a:pt x="0" y="0"/>
                  </a:moveTo>
                  <a:lnTo>
                    <a:pt x="860344" y="0"/>
                  </a:lnTo>
                  <a:lnTo>
                    <a:pt x="860344" y="340500"/>
                  </a:lnTo>
                  <a:lnTo>
                    <a:pt x="0" y="340500"/>
                  </a:lnTo>
                  <a:lnTo>
                    <a:pt x="0" y="0"/>
                  </a:lnTo>
                  <a:close/>
                </a:path>
                <a:path w="860344" h="340500" fill="none">
                  <a:moveTo>
                    <a:pt x="0" y="340500"/>
                  </a:moveTo>
                  <a:lnTo>
                    <a:pt x="860344"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4.3.1 AI+安防发展方向</a:t>
              </a:r>
            </a:p>
          </p:txBody>
        </p:sp>
        <p:sp>
          <p:nvSpPr>
            <p:cNvPr id="552" name="SubTopic"/>
            <p:cNvSpPr/>
            <p:nvPr/>
          </p:nvSpPr>
          <p:spPr>
            <a:xfrm>
              <a:off x="2548744" y="12750"/>
              <a:ext cx="3528000" cy="154500"/>
            </a:xfrm>
            <a:custGeom>
              <a:avLst/>
              <a:gdLst>
                <a:gd name="rtl" fmla="*/ 123800 w 3528000"/>
                <a:gd name="rtt" fmla="*/ 11850 h 154500"/>
                <a:gd name="rtr" fmla="*/ 3479700 w 3528000"/>
                <a:gd name="rtb" fmla="*/ 131850 h 154500"/>
              </a:gdLst>
              <a:ahLst/>
              <a:cxnLst/>
              <a:rect l="rtl" t="rtt" r="rtr" b="rtb"/>
              <a:pathLst>
                <a:path w="3528000" h="154500" stroke="0">
                  <a:moveTo>
                    <a:pt x="0" y="0"/>
                  </a:moveTo>
                  <a:lnTo>
                    <a:pt x="3528000" y="0"/>
                  </a:lnTo>
                  <a:lnTo>
                    <a:pt x="3528000" y="154500"/>
                  </a:lnTo>
                  <a:lnTo>
                    <a:pt x="0" y="154500"/>
                  </a:lnTo>
                  <a:lnTo>
                    <a:pt x="0" y="0"/>
                  </a:lnTo>
                  <a:close/>
                </a:path>
                <a:path w="3528000" h="154500" fill="none">
                  <a:moveTo>
                    <a:pt x="0" y="154500"/>
                  </a:moveTo>
                  <a:lnTo>
                    <a:pt x="3528000" y="154500"/>
                  </a:lnTo>
                </a:path>
              </a:pathLst>
            </a:custGeom>
            <a:noFill/>
            <a:ln w="12000" cap="flat">
              <a:solidFill>
                <a:srgbClr val="FF7575"/>
              </a:solidFill>
              <a:round/>
            </a:ln>
          </p:spPr>
          <p:txBody>
            <a:bodyPr wrap="square" lIns="0" tIns="0" rIns="0" bIns="0" rtlCol="0" anchor="ctr"/>
            <a:lstStyle/>
            <a:p>
              <a:pPr algn="just">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集中在：人脸识别、车辆识别、行人识别、行为识别、结构化分析、大规模视频检索等</a:t>
              </a:r>
            </a:p>
          </p:txBody>
        </p:sp>
        <p:sp>
          <p:nvSpPr>
            <p:cNvPr id="557" name="SubTopic"/>
            <p:cNvSpPr/>
            <p:nvPr/>
          </p:nvSpPr>
          <p:spPr>
            <a:xfrm>
              <a:off x="2608744" y="1005750"/>
              <a:ext cx="828000" cy="154500"/>
            </a:xfrm>
            <a:custGeom>
              <a:avLst/>
              <a:gdLst>
                <a:gd name="rtl" fmla="*/ 34200 w 828000"/>
                <a:gd name="rtt" fmla="*/ 11850 h 154500"/>
                <a:gd name="rtr" fmla="*/ 795300 w 828000"/>
                <a:gd name="rtb" fmla="*/ 131850 h 154500"/>
              </a:gdLst>
              <a:ahLst/>
              <a:cxnLst/>
              <a:rect l="rtl" t="rtt" r="rtr" b="rtb"/>
              <a:pathLst>
                <a:path w="828000" h="154500" stroke="0">
                  <a:moveTo>
                    <a:pt x="0" y="0"/>
                  </a:moveTo>
                  <a:lnTo>
                    <a:pt x="828000" y="0"/>
                  </a:lnTo>
                  <a:lnTo>
                    <a:pt x="828000" y="154500"/>
                  </a:lnTo>
                  <a:lnTo>
                    <a:pt x="0" y="154500"/>
                  </a:lnTo>
                  <a:lnTo>
                    <a:pt x="0" y="0"/>
                  </a:lnTo>
                  <a:close/>
                </a:path>
                <a:path w="828000" h="154500" fill="none">
                  <a:moveTo>
                    <a:pt x="0" y="154500"/>
                  </a:moveTo>
                  <a:lnTo>
                    <a:pt x="828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人脸识别技术应用</a:t>
              </a:r>
            </a:p>
          </p:txBody>
        </p:sp>
        <p:sp>
          <p:nvSpPr>
            <p:cNvPr id="558" name="SubTopic"/>
            <p:cNvSpPr/>
            <p:nvPr/>
          </p:nvSpPr>
          <p:spPr>
            <a:xfrm>
              <a:off x="3916837" y="1933500"/>
              <a:ext cx="2898000" cy="154500"/>
            </a:xfrm>
            <a:custGeom>
              <a:avLst/>
              <a:gdLst>
                <a:gd name="rtl" fmla="*/ 34200 w 2898000"/>
                <a:gd name="rtt" fmla="*/ 11850 h 154500"/>
                <a:gd name="rtr" fmla="*/ 2865300 w 2898000"/>
                <a:gd name="rtb" fmla="*/ 131850 h 154500"/>
              </a:gdLst>
              <a:ahLst/>
              <a:cxnLst/>
              <a:rect l="rtl" t="rtt" r="rtr" b="rtb"/>
              <a:pathLst>
                <a:path w="2898000" h="154500" stroke="0">
                  <a:moveTo>
                    <a:pt x="0" y="0"/>
                  </a:moveTo>
                  <a:lnTo>
                    <a:pt x="2898000" y="0"/>
                  </a:lnTo>
                  <a:lnTo>
                    <a:pt x="2898000" y="154500"/>
                  </a:lnTo>
                  <a:lnTo>
                    <a:pt x="0" y="154500"/>
                  </a:lnTo>
                  <a:lnTo>
                    <a:pt x="0" y="0"/>
                  </a:lnTo>
                  <a:close/>
                </a:path>
                <a:path w="2898000" h="154500" fill="none">
                  <a:moveTo>
                    <a:pt x="0" y="154500"/>
                  </a:moveTo>
                  <a:lnTo>
                    <a:pt x="289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计算机图像视觉技术的一个分支，是一种基于目标行为的智能监控技术</a:t>
              </a:r>
            </a:p>
          </p:txBody>
        </p:sp>
        <p:sp>
          <p:nvSpPr>
            <p:cNvPr id="559" name="SubTopic"/>
            <p:cNvSpPr/>
            <p:nvPr/>
          </p:nvSpPr>
          <p:spPr>
            <a:xfrm>
              <a:off x="4096837" y="2302500"/>
              <a:ext cx="2268000" cy="154500"/>
            </a:xfrm>
            <a:custGeom>
              <a:avLst/>
              <a:gdLst>
                <a:gd name="rtl" fmla="*/ 34200 w 2268000"/>
                <a:gd name="rtt" fmla="*/ 11850 h 154500"/>
                <a:gd name="rtr" fmla="*/ 2235300 w 2268000"/>
                <a:gd name="rtb" fmla="*/ 131850 h 154500"/>
              </a:gdLst>
              <a:ahLst/>
              <a:cxnLst/>
              <a:rect l="rtl" t="rtt" r="rtr" b="rtb"/>
              <a:pathLst>
                <a:path w="2268000" h="154500" stroke="0">
                  <a:moveTo>
                    <a:pt x="0" y="0"/>
                  </a:moveTo>
                  <a:lnTo>
                    <a:pt x="2268000" y="0"/>
                  </a:lnTo>
                  <a:lnTo>
                    <a:pt x="2268000" y="154500"/>
                  </a:lnTo>
                  <a:lnTo>
                    <a:pt x="0" y="154500"/>
                  </a:lnTo>
                  <a:lnTo>
                    <a:pt x="0" y="0"/>
                  </a:lnTo>
                  <a:close/>
                </a:path>
                <a:path w="2268000" h="154500" fill="none">
                  <a:moveTo>
                    <a:pt x="0" y="154500"/>
                  </a:moveTo>
                  <a:lnTo>
                    <a:pt x="226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视频分析类（找出目标，并检测目标的运动特征属性）</a:t>
              </a:r>
            </a:p>
          </p:txBody>
        </p:sp>
        <p:sp>
          <p:nvSpPr>
            <p:cNvPr id="560" name="SubTopic"/>
            <p:cNvSpPr/>
            <p:nvPr/>
          </p:nvSpPr>
          <p:spPr>
            <a:xfrm>
              <a:off x="2548744" y="197250"/>
              <a:ext cx="3078000" cy="154500"/>
            </a:xfrm>
            <a:custGeom>
              <a:avLst/>
              <a:gdLst>
                <a:gd name="rtl" fmla="*/ 123800 w 3078000"/>
                <a:gd name="rtt" fmla="*/ 11850 h 154500"/>
                <a:gd name="rtr" fmla="*/ 3029700 w 3078000"/>
                <a:gd name="rtb" fmla="*/ 131850 h 154500"/>
              </a:gdLst>
              <a:ahLst/>
              <a:cxnLst/>
              <a:rect l="rtl" t="rtt" r="rtr" b="rtb"/>
              <a:pathLst>
                <a:path w="3078000" h="154500" stroke="0">
                  <a:moveTo>
                    <a:pt x="0" y="0"/>
                  </a:moveTo>
                  <a:lnTo>
                    <a:pt x="3078000" y="0"/>
                  </a:lnTo>
                  <a:lnTo>
                    <a:pt x="3078000" y="154500"/>
                  </a:lnTo>
                  <a:lnTo>
                    <a:pt x="0" y="154500"/>
                  </a:lnTo>
                  <a:lnTo>
                    <a:pt x="0" y="0"/>
                  </a:lnTo>
                  <a:close/>
                </a:path>
                <a:path w="3078000" h="154500" fill="none">
                  <a:moveTo>
                    <a:pt x="0" y="154500"/>
                  </a:moveTo>
                  <a:lnTo>
                    <a:pt x="3078000" y="15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智能视频图像应用广泛，如：公安、交通、楼宇、金融、商业、民用等领域</a:t>
              </a:r>
            </a:p>
          </p:txBody>
        </p:sp>
        <p:sp>
          <p:nvSpPr>
            <p:cNvPr id="561" name="SubTopic"/>
            <p:cNvSpPr/>
            <p:nvPr/>
          </p:nvSpPr>
          <p:spPr>
            <a:xfrm>
              <a:off x="2608744" y="1494750"/>
              <a:ext cx="624000" cy="154500"/>
            </a:xfrm>
            <a:custGeom>
              <a:avLst/>
              <a:gdLst>
                <a:gd name="rtl" fmla="*/ 34200 w 624000"/>
                <a:gd name="rtt" fmla="*/ 11850 h 154500"/>
                <a:gd name="rtr" fmla="*/ 591300 w 624000"/>
                <a:gd name="rtb" fmla="*/ 131850 h 154500"/>
              </a:gdLst>
              <a:ahLst/>
              <a:cxnLst/>
              <a:rect l="rtl" t="rtt" r="rtr" b="rtb"/>
              <a:pathLst>
                <a:path w="624000" h="154500" stroke="0">
                  <a:moveTo>
                    <a:pt x="0" y="0"/>
                  </a:moveTo>
                  <a:lnTo>
                    <a:pt x="624000" y="0"/>
                  </a:lnTo>
                  <a:lnTo>
                    <a:pt x="624000" y="154500"/>
                  </a:lnTo>
                  <a:lnTo>
                    <a:pt x="0" y="154500"/>
                  </a:lnTo>
                  <a:lnTo>
                    <a:pt x="0" y="0"/>
                  </a:lnTo>
                  <a:close/>
                </a:path>
                <a:path w="624000" h="154500" fill="none">
                  <a:moveTo>
                    <a:pt x="0" y="154500"/>
                  </a:moveTo>
                  <a:lnTo>
                    <a:pt x="624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AI+建筑工地</a:t>
              </a:r>
            </a:p>
          </p:txBody>
        </p:sp>
        <p:sp>
          <p:nvSpPr>
            <p:cNvPr id="562" name="SubTopic"/>
            <p:cNvSpPr/>
            <p:nvPr/>
          </p:nvSpPr>
          <p:spPr>
            <a:xfrm>
              <a:off x="3418744" y="484500"/>
              <a:ext cx="3348000" cy="154500"/>
            </a:xfrm>
            <a:custGeom>
              <a:avLst/>
              <a:gdLst>
                <a:gd name="rtl" fmla="*/ 123800 w 3348000"/>
                <a:gd name="rtt" fmla="*/ 11850 h 154500"/>
                <a:gd name="rtr" fmla="*/ 3299700 w 3348000"/>
                <a:gd name="rtb" fmla="*/ 131850 h 154500"/>
              </a:gdLst>
              <a:ahLst/>
              <a:cxnLst/>
              <a:rect l="rtl" t="rtt" r="rtr" b="rtb"/>
              <a:pathLst>
                <a:path w="3348000" h="154500" stroke="0">
                  <a:moveTo>
                    <a:pt x="0" y="0"/>
                  </a:moveTo>
                  <a:lnTo>
                    <a:pt x="3348000" y="0"/>
                  </a:lnTo>
                  <a:lnTo>
                    <a:pt x="3348000" y="154500"/>
                  </a:lnTo>
                  <a:lnTo>
                    <a:pt x="0" y="154500"/>
                  </a:lnTo>
                  <a:lnTo>
                    <a:pt x="0" y="0"/>
                  </a:lnTo>
                  <a:close/>
                </a:path>
                <a:path w="3348000" h="154500" fill="none">
                  <a:moveTo>
                    <a:pt x="0" y="154500"/>
                  </a:moveTo>
                  <a:lnTo>
                    <a:pt x="334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主要应用：车身颜色、形状识别、车牌识别、运动车辆检测及跟踪、闯红灯抓拍等</a:t>
              </a:r>
              <a:endPar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64" name="SubTopic"/>
            <p:cNvSpPr/>
            <p:nvPr/>
          </p:nvSpPr>
          <p:spPr>
            <a:xfrm>
              <a:off x="3598744" y="853500"/>
              <a:ext cx="2940000" cy="274500"/>
            </a:xfrm>
            <a:custGeom>
              <a:avLst/>
              <a:gdLst>
                <a:gd name="rtl" fmla="*/ 123800 w 2940000"/>
                <a:gd name="rtt" fmla="*/ 11850 h 274500"/>
                <a:gd name="rtr" fmla="*/ 2891700 w 2940000"/>
                <a:gd name="rtb" fmla="*/ 251850 h 274500"/>
              </a:gdLst>
              <a:ahLst/>
              <a:cxnLst/>
              <a:rect l="rtl" t="rtt" r="rtr" b="rtb"/>
              <a:pathLst>
                <a:path w="2940000" h="274500" stroke="0">
                  <a:moveTo>
                    <a:pt x="0" y="0"/>
                  </a:moveTo>
                  <a:lnTo>
                    <a:pt x="2940000" y="0"/>
                  </a:lnTo>
                  <a:lnTo>
                    <a:pt x="2940000" y="274500"/>
                  </a:lnTo>
                  <a:lnTo>
                    <a:pt x="0" y="274500"/>
                  </a:lnTo>
                  <a:lnTo>
                    <a:pt x="0" y="0"/>
                  </a:lnTo>
                  <a:close/>
                </a:path>
                <a:path w="2940000" h="274500" fill="none">
                  <a:moveTo>
                    <a:pt x="0" y="274500"/>
                  </a:moveTo>
                  <a:lnTo>
                    <a:pt x="2940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主要应用：身份验证（门禁系统、考勤系统、考试系统等）和身份识别（海关、机场、公安识别等）</a:t>
              </a:r>
            </a:p>
          </p:txBody>
        </p:sp>
        <p:sp>
          <p:nvSpPr>
            <p:cNvPr id="565" name="SubTopic"/>
            <p:cNvSpPr/>
            <p:nvPr/>
          </p:nvSpPr>
          <p:spPr>
            <a:xfrm>
              <a:off x="3598744" y="1158000"/>
              <a:ext cx="2898000" cy="154500"/>
            </a:xfrm>
            <a:custGeom>
              <a:avLst/>
              <a:gdLst>
                <a:gd name="rtl" fmla="*/ 34200 w 2898000"/>
                <a:gd name="rtt" fmla="*/ 11850 h 154500"/>
                <a:gd name="rtr" fmla="*/ 2865300 w 2898000"/>
                <a:gd name="rtb" fmla="*/ 131850 h 154500"/>
              </a:gdLst>
              <a:ahLst/>
              <a:cxnLst/>
              <a:rect l="rtl" t="rtt" r="rtr" b="rtb"/>
              <a:pathLst>
                <a:path w="2898000" h="154500" stroke="0">
                  <a:moveTo>
                    <a:pt x="0" y="0"/>
                  </a:moveTo>
                  <a:lnTo>
                    <a:pt x="2898000" y="0"/>
                  </a:lnTo>
                  <a:lnTo>
                    <a:pt x="2898000" y="154500"/>
                  </a:lnTo>
                  <a:lnTo>
                    <a:pt x="0" y="154500"/>
                  </a:lnTo>
                  <a:lnTo>
                    <a:pt x="0" y="0"/>
                  </a:lnTo>
                  <a:close/>
                </a:path>
                <a:path w="2898000" h="154500" fill="none">
                  <a:moveTo>
                    <a:pt x="0" y="154500"/>
                  </a:moveTo>
                  <a:lnTo>
                    <a:pt x="2898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人脸识别的关键技术：人脸检测、关键点定位、人脸归一化、特征提取</a:t>
              </a:r>
            </a:p>
          </p:txBody>
        </p:sp>
        <p:sp>
          <p:nvSpPr>
            <p:cNvPr id="570" name="SubTopic"/>
            <p:cNvSpPr/>
            <p:nvPr/>
          </p:nvSpPr>
          <p:spPr>
            <a:xfrm>
              <a:off x="3418744" y="669000"/>
              <a:ext cx="3078000" cy="154500"/>
            </a:xfrm>
            <a:custGeom>
              <a:avLst/>
              <a:gdLst>
                <a:gd name="rtl" fmla="*/ 123800 w 3078000"/>
                <a:gd name="rtt" fmla="*/ 11850 h 154500"/>
                <a:gd name="rtr" fmla="*/ 3029700 w 3078000"/>
                <a:gd name="rtb" fmla="*/ 131850 h 154500"/>
              </a:gdLst>
              <a:ahLst/>
              <a:cxnLst/>
              <a:rect l="rtl" t="rtt" r="rtr" b="rtb"/>
              <a:pathLst>
                <a:path w="3078000" h="154500" stroke="0">
                  <a:moveTo>
                    <a:pt x="0" y="0"/>
                  </a:moveTo>
                  <a:lnTo>
                    <a:pt x="3078000" y="0"/>
                  </a:lnTo>
                  <a:lnTo>
                    <a:pt x="3078000" y="154500"/>
                  </a:lnTo>
                  <a:lnTo>
                    <a:pt x="0" y="154500"/>
                  </a:lnTo>
                  <a:lnTo>
                    <a:pt x="0" y="0"/>
                  </a:lnTo>
                  <a:close/>
                </a:path>
                <a:path w="3078000" h="154500" fill="none">
                  <a:moveTo>
                    <a:pt x="0" y="154500"/>
                  </a:moveTo>
                  <a:lnTo>
                    <a:pt x="307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识别流程：图像预处理、车牌定位、车牌校正、字符分割和字符识别等环节</a:t>
              </a:r>
            </a:p>
          </p:txBody>
        </p:sp>
        <p:sp>
          <p:nvSpPr>
            <p:cNvPr id="575" name="SubTopic"/>
            <p:cNvSpPr/>
            <p:nvPr/>
          </p:nvSpPr>
          <p:spPr>
            <a:xfrm>
              <a:off x="3394744" y="1342500"/>
              <a:ext cx="3438000" cy="154500"/>
            </a:xfrm>
            <a:custGeom>
              <a:avLst/>
              <a:gdLst>
                <a:gd name="rtl" fmla="*/ 123800 w 3438000"/>
                <a:gd name="rtt" fmla="*/ 11850 h 154500"/>
                <a:gd name="rtr" fmla="*/ 3389700 w 3438000"/>
                <a:gd name="rtb" fmla="*/ 131850 h 154500"/>
              </a:gdLst>
              <a:ahLst/>
              <a:cxnLst/>
              <a:rect l="rtl" t="rtt" r="rtr" b="rtb"/>
              <a:pathLst>
                <a:path w="3438000" h="154500" stroke="0">
                  <a:moveTo>
                    <a:pt x="0" y="0"/>
                  </a:moveTo>
                  <a:lnTo>
                    <a:pt x="3438000" y="0"/>
                  </a:lnTo>
                  <a:lnTo>
                    <a:pt x="3438000" y="154500"/>
                  </a:lnTo>
                  <a:lnTo>
                    <a:pt x="0" y="154500"/>
                  </a:lnTo>
                  <a:lnTo>
                    <a:pt x="0" y="0"/>
                  </a:lnTo>
                  <a:close/>
                </a:path>
                <a:path w="3438000" h="154500" fill="none">
                  <a:moveTo>
                    <a:pt x="0" y="154500"/>
                  </a:moveTo>
                  <a:lnTo>
                    <a:pt x="343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面向场境：“人的不安全行为”“物的不安全状态”“工地综合管理”三大核心问题</a:t>
              </a:r>
            </a:p>
          </p:txBody>
        </p:sp>
        <p:sp>
          <p:nvSpPr>
            <p:cNvPr id="587" name="SubTopic"/>
            <p:cNvSpPr/>
            <p:nvPr/>
          </p:nvSpPr>
          <p:spPr>
            <a:xfrm>
              <a:off x="3394744" y="1527000"/>
              <a:ext cx="3444000" cy="274500"/>
            </a:xfrm>
            <a:custGeom>
              <a:avLst/>
              <a:gdLst>
                <a:gd name="rtl" fmla="*/ 123800 w 3444000"/>
                <a:gd name="rtt" fmla="*/ 11850 h 274500"/>
                <a:gd name="rtr" fmla="*/ 3395700 w 3444000"/>
                <a:gd name="rtb" fmla="*/ 251850 h 274500"/>
              </a:gdLst>
              <a:ahLst/>
              <a:cxnLst/>
              <a:rect l="rtl" t="rtt" r="rtr" b="rtb"/>
              <a:pathLst>
                <a:path w="3444000" h="274500" stroke="0">
                  <a:moveTo>
                    <a:pt x="0" y="0"/>
                  </a:moveTo>
                  <a:lnTo>
                    <a:pt x="3444000" y="0"/>
                  </a:lnTo>
                  <a:lnTo>
                    <a:pt x="3444000" y="274500"/>
                  </a:lnTo>
                  <a:lnTo>
                    <a:pt x="0" y="274500"/>
                  </a:lnTo>
                  <a:lnTo>
                    <a:pt x="0" y="0"/>
                  </a:lnTo>
                  <a:close/>
                </a:path>
                <a:path w="3444000" h="274500" fill="none">
                  <a:moveTo>
                    <a:pt x="0" y="274500"/>
                  </a:moveTo>
                  <a:lnTo>
                    <a:pt x="3444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应用举例：智慧工地大脑，包括：数据看板、实名制考勤系统、施工升降机安全监控系统、环境监测子系统、车辆出入管理子系统等</a:t>
              </a:r>
            </a:p>
          </p:txBody>
        </p:sp>
        <p:sp>
          <p:nvSpPr>
            <p:cNvPr id="588" name="SubTopic"/>
            <p:cNvSpPr/>
            <p:nvPr/>
          </p:nvSpPr>
          <p:spPr>
            <a:xfrm>
              <a:off x="3916837" y="2118000"/>
              <a:ext cx="1818000" cy="154500"/>
            </a:xfrm>
            <a:custGeom>
              <a:avLst/>
              <a:gdLst>
                <a:gd name="rtl" fmla="*/ 34200 w 1818000"/>
                <a:gd name="rtt" fmla="*/ 11850 h 154500"/>
                <a:gd name="rtr" fmla="*/ 1785300 w 1818000"/>
                <a:gd name="rtb" fmla="*/ 131850 h 154500"/>
              </a:gdLst>
              <a:ahLst/>
              <a:cxnLst/>
              <a:rect l="rtl" t="rtt" r="rtr" b="rtb"/>
              <a:pathLst>
                <a:path w="1818000" h="154500" stroke="0">
                  <a:moveTo>
                    <a:pt x="0" y="0"/>
                  </a:moveTo>
                  <a:lnTo>
                    <a:pt x="1818000" y="0"/>
                  </a:lnTo>
                  <a:lnTo>
                    <a:pt x="1818000" y="154500"/>
                  </a:lnTo>
                  <a:lnTo>
                    <a:pt x="0" y="154500"/>
                  </a:lnTo>
                  <a:lnTo>
                    <a:pt x="0" y="0"/>
                  </a:lnTo>
                  <a:close/>
                </a:path>
                <a:path w="1818000" h="154500" fill="none">
                  <a:moveTo>
                    <a:pt x="0" y="154500"/>
                  </a:moveTo>
                  <a:lnTo>
                    <a:pt x="181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主要原理：目标识别、智能分析、追踪行为</a:t>
              </a:r>
            </a:p>
          </p:txBody>
        </p:sp>
        <p:sp>
          <p:nvSpPr>
            <p:cNvPr id="589" name="SubTopic"/>
            <p:cNvSpPr/>
            <p:nvPr/>
          </p:nvSpPr>
          <p:spPr>
            <a:xfrm>
              <a:off x="4096837" y="2487000"/>
              <a:ext cx="2088000" cy="154500"/>
            </a:xfrm>
            <a:custGeom>
              <a:avLst/>
              <a:gdLst>
                <a:gd name="rtl" fmla="*/ 34200 w 2088000"/>
                <a:gd name="rtt" fmla="*/ 11850 h 154500"/>
                <a:gd name="rtr" fmla="*/ 2055300 w 2088000"/>
                <a:gd name="rtb" fmla="*/ 131850 h 154500"/>
              </a:gdLst>
              <a:ahLst/>
              <a:cxnLst/>
              <a:rect l="rtl" t="rtt" r="rtr" b="rtb"/>
              <a:pathLst>
                <a:path w="2088000" h="154500" stroke="0">
                  <a:moveTo>
                    <a:pt x="0" y="0"/>
                  </a:moveTo>
                  <a:lnTo>
                    <a:pt x="2088000" y="0"/>
                  </a:lnTo>
                  <a:lnTo>
                    <a:pt x="2088000" y="154500"/>
                  </a:lnTo>
                  <a:lnTo>
                    <a:pt x="0" y="154500"/>
                  </a:lnTo>
                  <a:lnTo>
                    <a:pt x="0" y="0"/>
                  </a:lnTo>
                  <a:close/>
                </a:path>
                <a:path w="2088000" h="154500" fill="none">
                  <a:moveTo>
                    <a:pt x="0" y="154500"/>
                  </a:moveTo>
                  <a:lnTo>
                    <a:pt x="208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视频识别类（人脸识别、步态识别与车牌识别等）</a:t>
              </a:r>
            </a:p>
          </p:txBody>
        </p:sp>
        <p:sp>
          <p:nvSpPr>
            <p:cNvPr id="590" name="SubTopic"/>
            <p:cNvSpPr/>
            <p:nvPr/>
          </p:nvSpPr>
          <p:spPr>
            <a:xfrm>
              <a:off x="4096837" y="2671500"/>
              <a:ext cx="2268000" cy="154500"/>
            </a:xfrm>
            <a:custGeom>
              <a:avLst/>
              <a:gdLst>
                <a:gd name="rtl" fmla="*/ 34200 w 2268000"/>
                <a:gd name="rtt" fmla="*/ 11850 h 154500"/>
                <a:gd name="rtr" fmla="*/ 2235300 w 2268000"/>
                <a:gd name="rtb" fmla="*/ 131850 h 154500"/>
              </a:gdLst>
              <a:ahLst/>
              <a:cxnLst/>
              <a:rect l="rtl" t="rtt" r="rtr" b="rtb"/>
              <a:pathLst>
                <a:path w="2268000" h="154500" stroke="0">
                  <a:moveTo>
                    <a:pt x="0" y="0"/>
                  </a:moveTo>
                  <a:lnTo>
                    <a:pt x="2268000" y="0"/>
                  </a:lnTo>
                  <a:lnTo>
                    <a:pt x="2268000" y="154500"/>
                  </a:lnTo>
                  <a:lnTo>
                    <a:pt x="0" y="154500"/>
                  </a:lnTo>
                  <a:lnTo>
                    <a:pt x="0" y="0"/>
                  </a:lnTo>
                  <a:close/>
                </a:path>
                <a:path w="2268000" h="154500" fill="none">
                  <a:moveTo>
                    <a:pt x="0" y="154500"/>
                  </a:moveTo>
                  <a:lnTo>
                    <a:pt x="226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视频改善类（图像优化处理，增加视频的可监控性能）</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101" name="文本框 100"/>
          <p:cNvSpPr txBox="1"/>
          <p:nvPr/>
        </p:nvSpPr>
        <p:spPr>
          <a:xfrm>
            <a:off x="3725545" y="5496560"/>
            <a:ext cx="5080000" cy="337185"/>
          </a:xfrm>
          <a:prstGeom prst="rect">
            <a:avLst/>
          </a:prstGeom>
          <a:noFill/>
          <a:ln w="9525">
            <a:noFill/>
          </a:ln>
        </p:spPr>
        <p:txBody>
          <a:bodyPr>
            <a:spAutoFit/>
          </a:bodyPr>
          <a:lstStyle/>
          <a:p>
            <a:pPr indent="0" algn="ctr"/>
            <a:r>
              <a:rPr lang="zh-CN" sz="1600" b="0">
                <a:solidFill>
                  <a:schemeClr val="bg1"/>
                </a:solidFill>
                <a:latin typeface="Times New Roman" panose="02020603050405020304" pitchFamily="18" charset="0"/>
                <a:ea typeface="宋体" panose="02010600030101010101" pitchFamily="2" charset="-122"/>
              </a:rPr>
              <a:t>人工智能+安防产业链分析</a:t>
            </a:r>
          </a:p>
        </p:txBody>
      </p:sp>
      <p:pic>
        <p:nvPicPr>
          <p:cNvPr id="37" name="图片 37"/>
          <p:cNvPicPr>
            <a:picLocks noChangeAspect="1" noChangeArrowheads="1"/>
          </p:cNvPicPr>
          <p:nvPr/>
        </p:nvPicPr>
        <p:blipFill>
          <a:blip r:embed="rId2" cstate="print">
            <a:extLst>
              <a:ext uri="{28A0092B-C50C-407E-A947-70E740481C1C}">
                <a14:useLocalDpi xmlns:a14="http://schemas.microsoft.com/office/drawing/2010/main" val="0"/>
              </a:ext>
            </a:extLst>
          </a:blip>
          <a:srcRect t="24854" b="4661"/>
          <a:stretch>
            <a:fillRect/>
          </a:stretch>
        </p:blipFill>
        <p:spPr>
          <a:xfrm>
            <a:off x="1599565" y="1488440"/>
            <a:ext cx="9331960" cy="370268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2456180"/>
            <a:ext cx="3546475" cy="3862070"/>
          </a:xfrm>
        </p:spPr>
        <p:txBody>
          <a:bodyPr>
            <a:noAutofit/>
          </a:bodyPr>
          <a:lstStyle/>
          <a:p>
            <a:pPr algn="just">
              <a:lnSpc>
                <a:spcPct val="140000"/>
              </a:lnSpc>
              <a:buClr>
                <a:srgbClr val="0070C0"/>
              </a:buClr>
              <a:buFont typeface="Arial" panose="020B0604020202020204" pitchFamily="34" charset="0"/>
              <a:buChar char="•"/>
            </a:pPr>
            <a:r>
              <a:rPr sz="1700" dirty="0">
                <a:solidFill>
                  <a:schemeClr val="bg1"/>
                </a:solidFill>
                <a:latin typeface="宋体" panose="02010600030101010101" pitchFamily="2" charset="-122"/>
                <a:ea typeface="宋体" panose="02010600030101010101" pitchFamily="2" charset="-122"/>
              </a:rPr>
              <a:t>人工智能技术之所以在安防行业应用得如火如荼，其根本原因是具备了人工智能落地的条件：</a:t>
            </a:r>
          </a:p>
          <a:p>
            <a:pPr lvl="1" algn="just">
              <a:lnSpc>
                <a:spcPct val="140000"/>
              </a:lnSpc>
              <a:buClr>
                <a:srgbClr val="0070C0"/>
              </a:buClr>
              <a:buFont typeface="Wingdings" panose="05000000000000000000" charset="0"/>
              <a:buChar char="ü"/>
            </a:pPr>
            <a:r>
              <a:rPr sz="1600" dirty="0">
                <a:solidFill>
                  <a:schemeClr val="bg1"/>
                </a:solidFill>
                <a:latin typeface="宋体" panose="02010600030101010101" pitchFamily="2" charset="-122"/>
                <a:ea typeface="宋体" panose="02010600030101010101" pitchFamily="2" charset="-122"/>
              </a:rPr>
              <a:t>一是拥有大量的数据。安防行业部署的摄像机7x24全天候车辆、人脸采集，为智能化应用带来更准确、更优质的数据；</a:t>
            </a:r>
          </a:p>
          <a:p>
            <a:pPr lvl="1" algn="just">
              <a:lnSpc>
                <a:spcPct val="140000"/>
              </a:lnSpc>
              <a:buClr>
                <a:srgbClr val="0070C0"/>
              </a:buClr>
              <a:buFont typeface="Wingdings" panose="05000000000000000000" charset="0"/>
              <a:buChar char="ü"/>
            </a:pPr>
            <a:r>
              <a:rPr sz="1600" dirty="0">
                <a:solidFill>
                  <a:schemeClr val="bg1"/>
                </a:solidFill>
                <a:latin typeface="宋体" panose="02010600030101010101" pitchFamily="2" charset="-122"/>
                <a:ea typeface="宋体" panose="02010600030101010101" pitchFamily="2" charset="-122"/>
              </a:rPr>
              <a:t>二是智能化技术的提升，为视频图像的目标检测和跟踪技术应用的再次升级提供了丰厚的技术基础。</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一、什么是“智慧安防”？ </a:t>
            </a:r>
          </a:p>
        </p:txBody>
      </p:sp>
      <p:pic>
        <p:nvPicPr>
          <p:cNvPr id="87" name="图片 87"/>
          <p:cNvPicPr>
            <a:picLocks noChangeAspect="1"/>
          </p:cNvPicPr>
          <p:nvPr/>
        </p:nvPicPr>
        <p:blipFill>
          <a:blip r:embed="rId2"/>
          <a:stretch>
            <a:fillRect/>
          </a:stretch>
        </p:blipFill>
        <p:spPr>
          <a:xfrm>
            <a:off x="4866640" y="2627630"/>
            <a:ext cx="6804660" cy="2836545"/>
          </a:xfrm>
          <a:prstGeom prst="rect">
            <a:avLst/>
          </a:prstGeom>
        </p:spPr>
      </p:pic>
      <p:sp>
        <p:nvSpPr>
          <p:cNvPr id="5" name="文本框 4"/>
          <p:cNvSpPr txBox="1"/>
          <p:nvPr/>
        </p:nvSpPr>
        <p:spPr>
          <a:xfrm>
            <a:off x="1141413" y="1197610"/>
            <a:ext cx="10320337" cy="1197700"/>
          </a:xfrm>
          <a:prstGeom prst="rect">
            <a:avLst/>
          </a:prstGeom>
          <a:noFill/>
        </p:spPr>
        <p:txBody>
          <a:bodyPr wrap="square" rtlCol="0">
            <a:spAutoFit/>
          </a:bodyPr>
          <a:lstStyle/>
          <a:p>
            <a:pPr marL="285750" indent="-285750" algn="just">
              <a:lnSpc>
                <a:spcPct val="140000"/>
              </a:lnSpc>
              <a:buClr>
                <a:srgbClr val="0070C0"/>
              </a:buClr>
              <a:buFont typeface="Arial" panose="020B0604020202020204" pitchFamily="34" charset="0"/>
              <a:buChar char="•"/>
            </a:pPr>
            <a:r>
              <a:rPr dirty="0">
                <a:solidFill>
                  <a:schemeClr val="bg1"/>
                </a:solidFill>
                <a:latin typeface="宋体" panose="02010600030101010101" pitchFamily="2" charset="-122"/>
                <a:ea typeface="宋体" panose="02010600030101010101" pitchFamily="2" charset="-122"/>
                <a:sym typeface="+mn-ea"/>
              </a:rPr>
              <a:t>安防行业作为智慧城市的安全之门，同时也担负着智慧城市中视频图像识别的“智慧之眼”，经过多年高速发展，已形成一个庞大的产业。在经历数字化、网络化发展后，安防行业在人工智能技术助推下向智能化深度发展。</a:t>
            </a:r>
            <a:endParaRPr lang="zh-CN" altLang="en-US" dirty="0">
              <a:solidFill>
                <a:schemeClr val="bg1"/>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6593205" y="5646420"/>
            <a:ext cx="3352165" cy="337185"/>
          </a:xfrm>
          <a:prstGeom prst="rect">
            <a:avLst/>
          </a:prstGeom>
          <a:noFill/>
        </p:spPr>
        <p:txBody>
          <a:bodyPr wrap="square" rtlCol="0" anchor="t">
            <a:spAutoFit/>
          </a:bodyPr>
          <a:lstStyle/>
          <a:p>
            <a:pPr algn="ctr"/>
            <a:r>
              <a:rPr lang="zh-CN" altLang="en-US" sz="1600">
                <a:solidFill>
                  <a:schemeClr val="bg1"/>
                </a:solidFill>
              </a:rPr>
              <a:t>人工智能+安防技术升级</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
        <p:nvSpPr>
          <p:cNvPr id="3" name="内容占位符 2"/>
          <p:cNvSpPr>
            <a:spLocks noGrp="1"/>
          </p:cNvSpPr>
          <p:nvPr>
            <p:ph idx="1"/>
          </p:nvPr>
        </p:nvSpPr>
        <p:spPr>
          <a:xfrm>
            <a:off x="1141730" y="1597660"/>
            <a:ext cx="9166860" cy="4003040"/>
          </a:xfrm>
        </p:spPr>
        <p:txBody>
          <a:bodyPr>
            <a:noAutofit/>
          </a:bodyPr>
          <a:lstStyle/>
          <a:p>
            <a:pPr marL="0" indent="0" algn="just">
              <a:lnSpc>
                <a:spcPct val="150000"/>
              </a:lnSpc>
              <a:buNone/>
            </a:pPr>
            <a:r>
              <a:rPr sz="2300" dirty="0">
                <a:solidFill>
                  <a:schemeClr val="bg1"/>
                </a:solidFill>
                <a:latin typeface="宋体" panose="02010600030101010101" pitchFamily="2" charset="-122"/>
                <a:ea typeface="宋体" panose="02010600030101010101" pitchFamily="2" charset="-122"/>
                <a:cs typeface="+mn-ea"/>
              </a:rPr>
              <a:t>1. 掌握智能制造的内涵、技术组成及应用场景</a:t>
            </a:r>
          </a:p>
          <a:p>
            <a:pPr marL="0" indent="0" algn="just">
              <a:lnSpc>
                <a:spcPct val="150000"/>
              </a:lnSpc>
              <a:buNone/>
            </a:pPr>
            <a:r>
              <a:rPr sz="2300" dirty="0">
                <a:solidFill>
                  <a:schemeClr val="bg1"/>
                </a:solidFill>
                <a:latin typeface="宋体" panose="02010600030101010101" pitchFamily="2" charset="-122"/>
                <a:ea typeface="宋体" panose="02010600030101010101" pitchFamily="2" charset="-122"/>
                <a:cs typeface="+mn-ea"/>
              </a:rPr>
              <a:t>2. 了解灯塔工厂的典型代表及成效</a:t>
            </a:r>
          </a:p>
          <a:p>
            <a:pPr marL="0" indent="0" algn="just">
              <a:lnSpc>
                <a:spcPct val="150000"/>
              </a:lnSpc>
              <a:buNone/>
            </a:pPr>
            <a:r>
              <a:rPr sz="2300" dirty="0">
                <a:solidFill>
                  <a:schemeClr val="bg1"/>
                </a:solidFill>
                <a:latin typeface="宋体" panose="02010600030101010101" pitchFamily="2" charset="-122"/>
                <a:ea typeface="宋体" panose="02010600030101010101" pitchFamily="2" charset="-122"/>
                <a:cs typeface="+mn-ea"/>
              </a:rPr>
              <a:t>3. 了解智能制造基本的产业岗位要求和智能制造工程技术人员的定义</a:t>
            </a:r>
          </a:p>
          <a:p>
            <a:pPr marL="0" indent="0" algn="just">
              <a:lnSpc>
                <a:spcPct val="150000"/>
              </a:lnSpc>
              <a:buNone/>
            </a:pPr>
            <a:r>
              <a:rPr sz="2300" dirty="0">
                <a:solidFill>
                  <a:schemeClr val="bg1"/>
                </a:solidFill>
                <a:latin typeface="宋体" panose="02010600030101010101" pitchFamily="2" charset="-122"/>
                <a:ea typeface="宋体" panose="02010600030101010101" pitchFamily="2" charset="-122"/>
                <a:cs typeface="+mn-ea"/>
              </a:rPr>
              <a:t>4. 掌握图像分类算法模型创建、训练、校验、发布的原理及流程</a:t>
            </a:r>
          </a:p>
          <a:p>
            <a:pPr marL="0" indent="0" algn="just">
              <a:lnSpc>
                <a:spcPct val="150000"/>
              </a:lnSpc>
              <a:buNone/>
            </a:pPr>
            <a:r>
              <a:rPr sz="2300" dirty="0">
                <a:solidFill>
                  <a:schemeClr val="bg1"/>
                </a:solidFill>
                <a:latin typeface="宋体" panose="02010600030101010101" pitchFamily="2" charset="-122"/>
                <a:ea typeface="宋体" panose="02010600030101010101" pitchFamily="2" charset="-122"/>
                <a:cs typeface="+mn-ea"/>
              </a:rPr>
              <a:t>5. 掌握本任务实训项目所用到代码积木的功能、使用方法、编程逻辑及语法</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一、什么是“智慧安防”？ </a:t>
            </a:r>
          </a:p>
        </p:txBody>
      </p:sp>
      <p:sp>
        <p:nvSpPr>
          <p:cNvPr id="5" name="文本框 4"/>
          <p:cNvSpPr txBox="1"/>
          <p:nvPr/>
        </p:nvSpPr>
        <p:spPr>
          <a:xfrm>
            <a:off x="1141730" y="1197610"/>
            <a:ext cx="10087610" cy="809902"/>
          </a:xfrm>
          <a:prstGeom prst="rect">
            <a:avLst/>
          </a:prstGeom>
          <a:noFill/>
        </p:spPr>
        <p:txBody>
          <a:bodyPr wrap="square" rtlCol="0">
            <a:spAutoFit/>
          </a:bodyPr>
          <a:lstStyle/>
          <a:p>
            <a:pPr marL="285750" indent="-285750" algn="just">
              <a:lnSpc>
                <a:spcPct val="140000"/>
              </a:lnSpc>
              <a:buClr>
                <a:srgbClr val="0070C0"/>
              </a:buClr>
              <a:buFont typeface="Arial" panose="020B0604020202020204" pitchFamily="34" charset="0"/>
              <a:buChar char="•"/>
            </a:pPr>
            <a:r>
              <a:rPr dirty="0">
                <a:solidFill>
                  <a:schemeClr val="bg1"/>
                </a:solidFill>
                <a:latin typeface="宋体" panose="02010600030101010101" pitchFamily="2" charset="-122"/>
                <a:ea typeface="宋体" panose="02010600030101010101" pitchFamily="2" charset="-122"/>
                <a:sym typeface="+mn-ea"/>
              </a:rPr>
              <a:t>从应用场景来看，人工智能+安防已应用到社会的各方面，如公安、交通、楼宇、金融、商业、民用等领域。</a:t>
            </a:r>
          </a:p>
        </p:txBody>
      </p:sp>
      <p:pic>
        <p:nvPicPr>
          <p:cNvPr id="933" name="图片 9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439670" y="2379980"/>
            <a:ext cx="7717790" cy="336486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3674969" cy="4105910"/>
          </a:xfrm>
        </p:spPr>
        <p:txBody>
          <a:bodyPr>
            <a:noAutofit/>
          </a:bodyPr>
          <a:lstStyle/>
          <a:p>
            <a:pPr marL="0" indent="0">
              <a:lnSpc>
                <a:spcPct val="15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车辆识别技术</a:t>
            </a:r>
            <a:r>
              <a:rPr sz="1800" dirty="0">
                <a:solidFill>
                  <a:schemeClr val="bg1"/>
                </a:solidFill>
                <a:latin typeface="宋体" panose="02010600030101010101" pitchFamily="2" charset="-122"/>
                <a:ea typeface="宋体" panose="02010600030101010101" pitchFamily="2" charset="-122"/>
              </a:rPr>
              <a:t>主要</a:t>
            </a:r>
            <a:r>
              <a:rPr lang="zh-CN" sz="1800" dirty="0">
                <a:solidFill>
                  <a:schemeClr val="bg1"/>
                </a:solidFill>
                <a:latin typeface="宋体" panose="02010600030101010101" pitchFamily="2" charset="-122"/>
                <a:ea typeface="宋体" panose="02010600030101010101" pitchFamily="2" charset="-122"/>
              </a:rPr>
              <a:t>是</a:t>
            </a:r>
            <a:r>
              <a:rPr sz="1800" dirty="0">
                <a:solidFill>
                  <a:schemeClr val="bg1"/>
                </a:solidFill>
                <a:latin typeface="宋体" panose="02010600030101010101" pitchFamily="2" charset="-122"/>
                <a:ea typeface="宋体" panose="02010600030101010101" pitchFamily="2" charset="-122"/>
              </a:rPr>
              <a:t>对汽车监控图像进行分析和处理，自动对汽车车牌号进行识别与管理</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可广泛应用在停车场、高速公路电子收费站、公路流量监控等场合。</a:t>
            </a:r>
          </a:p>
          <a:p>
            <a:pPr marL="0" indent="0">
              <a:lnSpc>
                <a:spcPct val="15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目前，图像识别技术主要应用于车身颜色识别、车身形状识别、车牌识别、运动车辆检测及跟踪、闯红灯抓拍等。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7735" y="1154430"/>
            <a:ext cx="446786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火眼金睛：智能车牌识别</a:t>
            </a:r>
          </a:p>
        </p:txBody>
      </p:sp>
      <p:pic>
        <p:nvPicPr>
          <p:cNvPr id="934" name="图片 9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880" y="2077720"/>
            <a:ext cx="5911850" cy="294005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29" y="1903730"/>
            <a:ext cx="4048457" cy="4105910"/>
          </a:xfrm>
        </p:spPr>
        <p:txBody>
          <a:bodyPr>
            <a:noAutofit/>
          </a:bodyPr>
          <a:lstStyle/>
          <a:p>
            <a:pPr marL="0" indent="0" algn="just">
              <a:lnSpc>
                <a:spcPct val="17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基于图像识别技术，以车牌识别为例，其基本原理和流程为：</a:t>
            </a:r>
          </a:p>
          <a:p>
            <a:pPr algn="just">
              <a:lnSpc>
                <a:spcPct val="17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车辆通过检测位置时会触发检测装置，进而启动数字摄像设备获取车牌的正面图像；</a:t>
            </a:r>
          </a:p>
          <a:p>
            <a:pPr algn="just">
              <a:lnSpc>
                <a:spcPct val="17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将图像上传至计算机管理系统，通过软件算法对车牌上的汉字、字母、数字等符号进行自动识别。</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7735" y="1154430"/>
            <a:ext cx="446786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火眼金睛：智能车牌识别</a:t>
            </a:r>
          </a:p>
        </p:txBody>
      </p:sp>
      <p:pic>
        <p:nvPicPr>
          <p:cNvPr id="15" name="图片 15"/>
          <p:cNvPicPr>
            <a:picLocks noChangeAspect="1" noChangeArrowheads="1"/>
          </p:cNvPicPr>
          <p:nvPr/>
        </p:nvPicPr>
        <p:blipFill>
          <a:blip r:embed="rId2" cstate="print">
            <a:extLst>
              <a:ext uri="{28A0092B-C50C-407E-A947-70E740481C1C}">
                <a14:useLocalDpi xmlns:a14="http://schemas.microsoft.com/office/drawing/2010/main" val="0"/>
              </a:ext>
            </a:extLst>
          </a:blip>
          <a:srcRect l="7070" r="14676"/>
          <a:stretch>
            <a:fillRect/>
          </a:stretch>
        </p:blipFill>
        <p:spPr>
          <a:xfrm>
            <a:off x="5395595" y="2280285"/>
            <a:ext cx="5235575" cy="30226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10294709" cy="4105910"/>
          </a:xfrm>
        </p:spPr>
        <p:txBody>
          <a:bodyPr>
            <a:noAutofit/>
          </a:bodyPr>
          <a:lstStyle/>
          <a:p>
            <a:pPr marL="0" indent="0" algn="just">
              <a:lnSpc>
                <a:spcPct val="17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识别软件为整个系统的核心部分，主要包括图像预处理、车牌定位、车牌校正、字符分割和字符识别等环节。</a:t>
            </a:r>
          </a:p>
          <a:p>
            <a:pPr marL="811213" lvl="1" indent="-401638" algn="just">
              <a:lnSpc>
                <a:spcPct val="17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图像预处理是指在对图像进行识别处理之前，需要对图像进行色彩空间变换、直方图均衡、滤波等一系列预处理，以消除环境影响；</a:t>
            </a:r>
          </a:p>
          <a:p>
            <a:pPr marL="811213" lvl="1" indent="-401638" algn="just">
              <a:lnSpc>
                <a:spcPct val="17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车牌定位是对车牌图片进行形态学处理，结合车牌特征获得车牌的具体位置；</a:t>
            </a:r>
          </a:p>
          <a:p>
            <a:pPr marL="811213" lvl="1" indent="-401638" algn="just">
              <a:lnSpc>
                <a:spcPct val="17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车牌校正则是指对拍摄的车牌照片进行角度的校正，从而消除拍摄角度倾斜的影响；</a:t>
            </a:r>
          </a:p>
          <a:p>
            <a:pPr marL="811213" lvl="1" indent="-401638" algn="just">
              <a:lnSpc>
                <a:spcPct val="17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字符分割是指通过投影计算获取每一个字符的宽度，进而对车牌分割，以获得单一字符；</a:t>
            </a:r>
          </a:p>
          <a:p>
            <a:pPr marL="811213" lvl="1" indent="-401638" algn="just">
              <a:lnSpc>
                <a:spcPct val="170000"/>
              </a:lnSpc>
              <a:buClr>
                <a:srgbClr val="0070C0"/>
              </a:buClr>
              <a:buFont typeface="Wingdings" panose="05000000000000000000" charset="0"/>
              <a:buChar char="ü"/>
            </a:pPr>
            <a:r>
              <a:rPr sz="1800" dirty="0">
                <a:solidFill>
                  <a:schemeClr val="bg1"/>
                </a:solidFill>
                <a:latin typeface="宋体" panose="02010600030101010101" pitchFamily="2" charset="-122"/>
                <a:ea typeface="宋体" panose="02010600030101010101" pitchFamily="2" charset="-122"/>
              </a:rPr>
              <a:t>字符识别是指采用模板匹配对每一个字符进行识别，得出车牌识别结果。</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7735" y="1154430"/>
            <a:ext cx="446786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火眼金睛：智能车牌识别</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4467860" cy="4105910"/>
          </a:xfrm>
        </p:spPr>
        <p:txBody>
          <a:bodyPr>
            <a:noAutofit/>
          </a:bodyPr>
          <a:lstStyle/>
          <a:p>
            <a:pPr marL="0" indent="0" algn="just">
              <a:lnSpc>
                <a:spcPct val="14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人脸识别技术</a:t>
            </a:r>
            <a:r>
              <a:rPr sz="1800" dirty="0">
                <a:solidFill>
                  <a:schemeClr val="bg1"/>
                </a:solidFill>
                <a:latin typeface="宋体" panose="02010600030101010101" pitchFamily="2" charset="-122"/>
                <a:ea typeface="宋体" panose="02010600030101010101" pitchFamily="2" charset="-122"/>
              </a:rPr>
              <a:t>通过采用摄像机或摄像头，采集含有人脸的图像或视频流，并自动在图像中检测和跟踪人脸，进而对检测到的人脸进行脸部的一系列相关处理技术，通常包括：人脸检测、人脸跟踪、人脸五官定位、人脸归一化、特征提取、分类器训练和比对匹配，以达到识别不同人身份的目的</a:t>
            </a:r>
            <a:r>
              <a:rPr lang="zh-CN" altLang="en-US" sz="1800" dirty="0">
                <a:solidFill>
                  <a:schemeClr val="bg1"/>
                </a:solidFill>
                <a:latin typeface="宋体" panose="02010600030101010101" pitchFamily="2" charset="-122"/>
                <a:ea typeface="宋体" panose="02010600030101010101" pitchFamily="2" charset="-122"/>
              </a:rPr>
              <a:t>，</a:t>
            </a:r>
            <a:r>
              <a:rPr sz="1800" dirty="0" err="1">
                <a:solidFill>
                  <a:schemeClr val="bg1"/>
                </a:solidFill>
                <a:latin typeface="宋体" panose="02010600030101010101" pitchFamily="2" charset="-122"/>
                <a:ea typeface="宋体" panose="02010600030101010101" pitchFamily="2" charset="-122"/>
              </a:rPr>
              <a:t>被广泛地应用在安全、认证等身份鉴别领域</a:t>
            </a:r>
            <a:r>
              <a:rPr lang="zh-CN" altLang="en-US" sz="1800" dirty="0">
                <a:solidFill>
                  <a:schemeClr val="bg1"/>
                </a:solidFill>
                <a:latin typeface="宋体" panose="02010600030101010101" pitchFamily="2" charset="-122"/>
                <a:ea typeface="宋体" panose="02010600030101010101" pitchFamily="2" charset="-122"/>
              </a:rPr>
              <a:t>。</a:t>
            </a:r>
            <a:endParaRPr sz="1800" dirty="0">
              <a:solidFill>
                <a:schemeClr val="bg1"/>
              </a:solidFill>
              <a:latin typeface="宋体" panose="02010600030101010101" pitchFamily="2" charset="-122"/>
              <a:ea typeface="宋体" panose="02010600030101010101" pitchFamily="2" charset="-122"/>
            </a:endParaRP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2655" y="1169035"/>
            <a:ext cx="630428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罪恶无处可循：人脸识别技术广泛应用</a:t>
            </a:r>
          </a:p>
        </p:txBody>
      </p:sp>
      <p:pic>
        <p:nvPicPr>
          <p:cNvPr id="936" name="图片 9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265" y="2100580"/>
            <a:ext cx="4573905" cy="304546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813290" cy="4105910"/>
          </a:xfrm>
        </p:spPr>
        <p:txBody>
          <a:bodyPr>
            <a:noAutofit/>
          </a:bodyPr>
          <a:lstStyle/>
          <a:p>
            <a:pPr marL="0" indent="0" algn="just">
              <a:lnSpc>
                <a:spcPct val="23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人脸识别技术在安防系统中的应用主要分为身份验证和身份识别两种模式。</a:t>
            </a:r>
          </a:p>
          <a:p>
            <a:pPr marL="342900" lvl="1" indent="-342900" algn="just">
              <a:lnSpc>
                <a:spcPct val="23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一是身份验证。这类应用主要是门禁系统、考勤系统、教育考试系统等。</a:t>
            </a:r>
          </a:p>
          <a:p>
            <a:pPr marL="342900" lvl="1" indent="-342900" algn="just">
              <a:lnSpc>
                <a:spcPct val="23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二是身份识别。在海关、机场、公安等场合和部门广泛应用，对待查人员身份进行有效识别，能够有效识别确认被拐人口、在逃不法分子等人员信息。</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2655" y="1169035"/>
            <a:ext cx="630428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罪恶无处可循：人脸识别技术广泛应用</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625330" cy="4105910"/>
          </a:xfrm>
        </p:spPr>
        <p:txBody>
          <a:bodyPr>
            <a:noAutofit/>
          </a:bodyPr>
          <a:lstStyle/>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人脸识别的关键技术包括：</a:t>
            </a:r>
          </a:p>
          <a:p>
            <a:pPr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人脸检测：</a:t>
            </a:r>
            <a:r>
              <a:rPr sz="2000" dirty="0">
                <a:solidFill>
                  <a:schemeClr val="bg1"/>
                </a:solidFill>
                <a:latin typeface="宋体" panose="02010600030101010101" pitchFamily="2" charset="-122"/>
                <a:ea typeface="宋体" panose="02010600030101010101" pitchFamily="2" charset="-122"/>
              </a:rPr>
              <a:t>判断输入图像中是否存在人脸；如果存在人脸，返回人脸所在的位置；</a:t>
            </a:r>
          </a:p>
          <a:p>
            <a:pPr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关键点定位：</a:t>
            </a:r>
            <a:r>
              <a:rPr sz="2000" dirty="0">
                <a:solidFill>
                  <a:schemeClr val="bg1"/>
                </a:solidFill>
                <a:latin typeface="宋体" panose="02010600030101010101" pitchFamily="2" charset="-122"/>
                <a:ea typeface="宋体" panose="02010600030101010101" pitchFamily="2" charset="-122"/>
              </a:rPr>
              <a:t>确定人脸中眼角、鼻尖和嘴角等关键点所在的位置，为人脸的对齐和归一化做准备；</a:t>
            </a:r>
          </a:p>
          <a:p>
            <a:pPr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人脸归一化：</a:t>
            </a:r>
            <a:r>
              <a:rPr sz="2000" dirty="0">
                <a:solidFill>
                  <a:schemeClr val="bg1"/>
                </a:solidFill>
                <a:latin typeface="宋体" panose="02010600030101010101" pitchFamily="2" charset="-122"/>
                <a:ea typeface="宋体" panose="02010600030101010101" pitchFamily="2" charset="-122"/>
              </a:rPr>
              <a:t>根据关键点的位置，采用相似变换，将人脸对齐到标准脸关键点，并裁剪成统一大小；</a:t>
            </a:r>
          </a:p>
          <a:p>
            <a:pPr algn="just">
              <a:lnSpc>
                <a:spcPct val="15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特征提取：</a:t>
            </a:r>
            <a:r>
              <a:rPr sz="2000" dirty="0">
                <a:solidFill>
                  <a:schemeClr val="bg1"/>
                </a:solidFill>
                <a:latin typeface="宋体" panose="02010600030101010101" pitchFamily="2" charset="-122"/>
                <a:ea typeface="宋体" panose="02010600030101010101" pitchFamily="2" charset="-122"/>
              </a:rPr>
              <a:t>利用海量数据，训练卷积神经网络；将人脸图像表示成具有高层语义信息的特征向量。</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2655" y="1169035"/>
            <a:ext cx="630428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罪恶无处可循：人脸识别技术广泛应用</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347200" cy="3511550"/>
          </a:xfrm>
        </p:spPr>
        <p:txBody>
          <a:bodyPr>
            <a:noAutofit/>
          </a:bodyPr>
          <a:lstStyle/>
          <a:p>
            <a:pPr algn="just">
              <a:lnSpc>
                <a:spcPct val="190000"/>
              </a:lnSpc>
              <a:buClr>
                <a:srgbClr val="0070C0"/>
              </a:buClr>
            </a:pPr>
            <a:r>
              <a:rPr sz="2000" dirty="0">
                <a:solidFill>
                  <a:schemeClr val="bg1"/>
                </a:solidFill>
                <a:latin typeface="宋体" panose="02010600030101010101" pitchFamily="2" charset="-122"/>
                <a:ea typeface="宋体" panose="02010600030101010101" pitchFamily="2" charset="-122"/>
              </a:rPr>
              <a:t>在人工智能技术的助推下，传统建筑施工管理逐步走向智能化、人性化安全管控</a:t>
            </a:r>
            <a:r>
              <a:rPr lang="zh-CN" sz="2000" dirty="0">
                <a:solidFill>
                  <a:schemeClr val="bg1"/>
                </a:solidFill>
                <a:latin typeface="宋体" panose="02010600030101010101" pitchFamily="2" charset="-122"/>
                <a:ea typeface="宋体" panose="02010600030101010101" pitchFamily="2" charset="-122"/>
              </a:rPr>
              <a:t>。</a:t>
            </a:r>
            <a:endParaRPr sz="2000" dirty="0">
              <a:solidFill>
                <a:schemeClr val="bg1"/>
              </a:solidFill>
              <a:latin typeface="宋体" panose="02010600030101010101" pitchFamily="2" charset="-122"/>
              <a:ea typeface="宋体" panose="02010600030101010101" pitchFamily="2" charset="-122"/>
            </a:endParaRPr>
          </a:p>
          <a:p>
            <a:pPr algn="just">
              <a:lnSpc>
                <a:spcPct val="190000"/>
              </a:lnSpc>
              <a:buClr>
                <a:srgbClr val="0070C0"/>
              </a:buClr>
            </a:pPr>
            <a:r>
              <a:rPr lang="zh-CN" altLang="en-US" sz="2000" dirty="0">
                <a:solidFill>
                  <a:schemeClr val="bg1"/>
                </a:solidFill>
                <a:latin typeface="宋体" panose="02010600030101010101" pitchFamily="2" charset="-122"/>
                <a:ea typeface="宋体" panose="02010600030101010101" pitchFamily="2" charset="-122"/>
              </a:rPr>
              <a:t>主要针对问题：</a:t>
            </a:r>
            <a:r>
              <a:rPr sz="2000" dirty="0">
                <a:solidFill>
                  <a:schemeClr val="bg1"/>
                </a:solidFill>
                <a:latin typeface="宋体" panose="02010600030101010101" pitchFamily="2" charset="-122"/>
                <a:ea typeface="宋体" panose="02010600030101010101" pitchFamily="2" charset="-122"/>
              </a:rPr>
              <a:t>工地场景下“人的不安全行为”“物的不安全状态”“工地综合管理”三大核心问题，实现对人员、机械、材料、环境的全方位实时监控，变被动“监督”为主动“预警”。</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9005" y="1169035"/>
            <a:ext cx="645922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AI+建筑工地：传统施工管理走向智能化</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5098415" cy="3689985"/>
          </a:xfrm>
        </p:spPr>
        <p:txBody>
          <a:bodyPr>
            <a:noAutofit/>
          </a:bodyPr>
          <a:lstStyle/>
          <a:p>
            <a:pPr algn="just">
              <a:lnSpc>
                <a:spcPct val="110000"/>
              </a:lnSpc>
              <a:buClr>
                <a:srgbClr val="0070C0"/>
              </a:buClr>
              <a:buFont typeface="Wingdings" panose="05000000000000000000" charset="0"/>
              <a:buChar char="n"/>
            </a:pPr>
            <a:r>
              <a:rPr lang="en-US" sz="2000" dirty="0">
                <a:solidFill>
                  <a:schemeClr val="bg1"/>
                </a:solidFill>
                <a:latin typeface="宋体" panose="02010600030101010101" pitchFamily="2" charset="-122"/>
                <a:ea typeface="宋体" panose="02010600030101010101" pitchFamily="2" charset="-122"/>
              </a:rPr>
              <a:t> </a:t>
            </a:r>
            <a:r>
              <a:rPr sz="2000" dirty="0">
                <a:solidFill>
                  <a:schemeClr val="bg1"/>
                </a:solidFill>
                <a:latin typeface="宋体" panose="02010600030101010101" pitchFamily="2" charset="-122"/>
                <a:ea typeface="宋体" panose="02010600030101010101" pitchFamily="2" charset="-122"/>
              </a:rPr>
              <a:t>以一个综合建筑场境为例：</a:t>
            </a:r>
          </a:p>
          <a:p>
            <a:pPr algn="just">
              <a:lnSpc>
                <a:spcPct val="110000"/>
              </a:lnSpc>
              <a:buClr>
                <a:srgbClr val="0070C0"/>
              </a:buClr>
            </a:pPr>
            <a:r>
              <a:rPr sz="1800" dirty="0" err="1">
                <a:solidFill>
                  <a:schemeClr val="bg1"/>
                </a:solidFill>
                <a:latin typeface="宋体" panose="02010600030101010101" pitchFamily="2" charset="-122"/>
                <a:ea typeface="宋体" panose="02010600030101010101" pitchFamily="2" charset="-122"/>
              </a:rPr>
              <a:t>智慧工地大脑：总部数据的集成地，主要展示总项目（工地）数量、工人数量、物资设备数目、工地环境状况（正常与超标比率</a:t>
            </a:r>
            <a:r>
              <a:rPr sz="1800" dirty="0">
                <a:solidFill>
                  <a:schemeClr val="bg1"/>
                </a:solidFill>
                <a:latin typeface="宋体" panose="02010600030101010101" pitchFamily="2" charset="-122"/>
                <a:ea typeface="宋体" panose="02010600030101010101" pitchFamily="2" charset="-122"/>
              </a:rPr>
              <a:t>）、</a:t>
            </a:r>
            <a:r>
              <a:rPr sz="1800" dirty="0" err="1">
                <a:solidFill>
                  <a:schemeClr val="bg1"/>
                </a:solidFill>
                <a:latin typeface="宋体" panose="02010600030101010101" pitchFamily="2" charset="-122"/>
                <a:ea typeface="宋体" panose="02010600030101010101" pitchFamily="2" charset="-122"/>
              </a:rPr>
              <a:t>安全帽佩戴率排名</a:t>
            </a:r>
            <a:r>
              <a:rPr lang="zh-CN" altLang="en-US" sz="1800" dirty="0">
                <a:solidFill>
                  <a:schemeClr val="bg1"/>
                </a:solidFill>
                <a:latin typeface="宋体" panose="02010600030101010101" pitchFamily="2" charset="-122"/>
                <a:ea typeface="宋体" panose="02010600030101010101" pitchFamily="2" charset="-122"/>
              </a:rPr>
              <a:t>等</a:t>
            </a:r>
            <a:r>
              <a:rPr sz="1800" dirty="0">
                <a:solidFill>
                  <a:schemeClr val="bg1"/>
                </a:solidFill>
                <a:latin typeface="宋体" panose="02010600030101010101" pitchFamily="2" charset="-122"/>
                <a:ea typeface="宋体" panose="02010600030101010101" pitchFamily="2" charset="-122"/>
              </a:rPr>
              <a:t>。</a:t>
            </a:r>
          </a:p>
          <a:p>
            <a:pPr algn="just">
              <a:lnSpc>
                <a:spcPct val="110000"/>
              </a:lnSpc>
              <a:buClr>
                <a:srgbClr val="0070C0"/>
              </a:buClr>
            </a:pPr>
            <a:r>
              <a:rPr lang="zh-CN" sz="1800" dirty="0">
                <a:solidFill>
                  <a:schemeClr val="bg1"/>
                </a:solidFill>
                <a:latin typeface="宋体" panose="02010600030101010101" pitchFamily="2" charset="-122"/>
                <a:ea typeface="宋体" panose="02010600030101010101" pitchFamily="2" charset="-122"/>
              </a:rPr>
              <a:t>子系统包括：项目部数据看板、安全生产系统、视频联网系统、施工升降机安全监控系统、环境监测子系统、车辆出入管理子系统、塔吊安全监控子系统等</a:t>
            </a:r>
            <a:r>
              <a:rPr lang="zh-CN" altLang="en-US" sz="1800" dirty="0">
                <a:solidFill>
                  <a:schemeClr val="bg1"/>
                </a:solidFill>
                <a:latin typeface="宋体" panose="02010600030101010101" pitchFamily="2" charset="-122"/>
                <a:ea typeface="宋体" panose="02010600030101010101" pitchFamily="2" charset="-122"/>
              </a:rPr>
              <a:t>，让智能视频分析在人员、物料、车辆、环境等方面的安防监控有了具体依托和系统应用。</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二、人工智能在安防行业的典型应用场景</a:t>
            </a:r>
          </a:p>
        </p:txBody>
      </p:sp>
      <p:sp>
        <p:nvSpPr>
          <p:cNvPr id="2" name="文本框 1"/>
          <p:cNvSpPr txBox="1"/>
          <p:nvPr/>
        </p:nvSpPr>
        <p:spPr>
          <a:xfrm>
            <a:off x="929005" y="1169035"/>
            <a:ext cx="645922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AI+建筑工地：传统施工管理走向智能化</a:t>
            </a:r>
          </a:p>
        </p:txBody>
      </p:sp>
      <p:pic>
        <p:nvPicPr>
          <p:cNvPr id="88" name="图片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66205" y="2330450"/>
            <a:ext cx="4864100" cy="308483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66910" cy="4105910"/>
          </a:xfrm>
        </p:spPr>
        <p:txBody>
          <a:bodyPr>
            <a:noAutofit/>
          </a:bodyPr>
          <a:lstStyle/>
          <a:p>
            <a:pPr marL="0" indent="0" algn="just">
              <a:lnSpc>
                <a:spcPct val="14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智能视频识别技术</a:t>
            </a:r>
            <a:r>
              <a:rPr sz="2000" dirty="0">
                <a:solidFill>
                  <a:schemeClr val="bg1"/>
                </a:solidFill>
                <a:latin typeface="宋体" panose="02010600030101010101" pitchFamily="2" charset="-122"/>
                <a:ea typeface="宋体" panose="02010600030101010101" pitchFamily="2" charset="-122"/>
              </a:rPr>
              <a:t>是计算机图像视觉技术在安防领域应用的一个分支，是一种基于目标行为的智能监控技术。其主要原理为：</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智能视频分析首先将场景中背景和目标分离，识别出真正的目标，去除背景干扰（如树叶抖动、水面波浪、灯光变化）；</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使用智能分析技术，用户可以根据实际应用，在不同摄像机的场景中预设不同的报警规则；</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分析并追踪在摄像机场景内出现的目标行为，一旦目标在场景中出现了违反预定义规则的行为，系统会自动发出报警。</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三、让安防更加智慧：走进智能视频识别技术</a:t>
            </a:r>
          </a:p>
        </p:txBody>
      </p:sp>
      <p:sp>
        <p:nvSpPr>
          <p:cNvPr id="2" name="文本框 1"/>
          <p:cNvSpPr txBox="1"/>
          <p:nvPr/>
        </p:nvSpPr>
        <p:spPr>
          <a:xfrm>
            <a:off x="998220" y="1169035"/>
            <a:ext cx="5463540" cy="645160"/>
          </a:xfrm>
          <a:prstGeom prst="rect">
            <a:avLst/>
          </a:prstGeom>
          <a:noFill/>
        </p:spPr>
        <p:txBody>
          <a:bodyPr wrap="squar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什么是智能视频识别技术？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1. 知识点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智能制造  灯塔工厂  机器视觉识别 </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2. 技能点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智能硬件组装与调试  图像分类算法模型训练 代码积木编程与运行</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3. 重难点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通过学习本任务知识点以及完成“智能机械手臂物体分拣”实训项目，切实地感受人工智能技术给制造行业带来的技术革新，从而思考人工智能技术与自身所学专业的结合，为将来在专业领域应用人工智能技术做铺垫。</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66910" cy="4105910"/>
          </a:xfrm>
        </p:spPr>
        <p:txBody>
          <a:bodyPr>
            <a:noAutofit/>
          </a:bodyPr>
          <a:lstStyle/>
          <a:p>
            <a:pPr marL="0" indent="0" algn="just">
              <a:lnSpc>
                <a:spcPct val="14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从技术层面来说，智能视频识别技术包括：前端摄像机的感知功能、智能分析的自学习和自适应功能、视频数据的深入挖掘功能。</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在前端摄像机的感知方面，人工智能使视频监控得以通过机器视觉和智能分析识别出监控画面中的内容；</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识别完成后，通过后台的云计算和大数据分析来做出判断，并采取相应行动；</a:t>
            </a:r>
          </a:p>
          <a:p>
            <a:pPr algn="just">
              <a:lnSpc>
                <a:spcPct val="14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在视频数据的挖掘方面，可以利用不同的计算方法，将大量视频数据中不同属性的事物进行检索、标注和识别等，以实现对大量视频数据中内容的快速查找和检索，大大降低人工成本，提高数据挖掘的效率。</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三、让安防更加智慧：走进智能视频识别技术</a:t>
            </a:r>
          </a:p>
        </p:txBody>
      </p:sp>
      <p:sp>
        <p:nvSpPr>
          <p:cNvPr id="2" name="文本框 1"/>
          <p:cNvSpPr txBox="1"/>
          <p:nvPr/>
        </p:nvSpPr>
        <p:spPr>
          <a:xfrm>
            <a:off x="998220" y="1169035"/>
            <a:ext cx="5463540" cy="645160"/>
          </a:xfrm>
          <a:prstGeom prst="rect">
            <a:avLst/>
          </a:prstGeom>
          <a:noFill/>
        </p:spPr>
        <p:txBody>
          <a:bodyPr wrap="squar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什么是智能视频识别技术？</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66910" cy="4105910"/>
          </a:xfrm>
        </p:spPr>
        <p:txBody>
          <a:bodyPr>
            <a:noAutofit/>
          </a:bodyPr>
          <a:lstStyle/>
          <a:p>
            <a:pPr marL="0" indent="0" algn="just">
              <a:lnSpc>
                <a:spcPct val="13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1</a:t>
            </a: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视频分析类</a:t>
            </a:r>
          </a:p>
          <a:p>
            <a:pPr marL="0" indent="0" algn="just">
              <a:lnSpc>
                <a:spcPct val="13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主要是在监控图像中找出目标，并检测目标的运动特征属性。</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周界入侵检测、目标移动方向检测；</a:t>
            </a:r>
          </a:p>
          <a:p>
            <a:pPr lvl="1" algn="just">
              <a:lnSpc>
                <a:spcPct val="13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目标运动、停止状态改变检测；</a:t>
            </a:r>
          </a:p>
          <a:p>
            <a:pPr lvl="1" algn="just">
              <a:lnSpc>
                <a:spcPct val="13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目标出现与消失检测；</a:t>
            </a:r>
          </a:p>
          <a:p>
            <a:pPr lvl="1" algn="just">
              <a:lnSpc>
                <a:spcPct val="13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人流量、车流量统计；</a:t>
            </a:r>
          </a:p>
          <a:p>
            <a:pPr lvl="1" algn="just">
              <a:lnSpc>
                <a:spcPct val="13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自动追踪系统；</a:t>
            </a:r>
          </a:p>
          <a:p>
            <a:pPr lvl="1" algn="just">
              <a:lnSpc>
                <a:spcPct val="13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系统智能自检功能等。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三、让安防更加智慧：走进智能视频识别技术</a:t>
            </a:r>
          </a:p>
        </p:txBody>
      </p:sp>
      <p:sp>
        <p:nvSpPr>
          <p:cNvPr id="2" name="文本框 1"/>
          <p:cNvSpPr txBox="1"/>
          <p:nvPr/>
        </p:nvSpPr>
        <p:spPr>
          <a:xfrm>
            <a:off x="998220" y="1169035"/>
            <a:ext cx="5463540" cy="645160"/>
          </a:xfrm>
          <a:prstGeom prst="rect">
            <a:avLst/>
          </a:prstGeom>
          <a:noFill/>
        </p:spPr>
        <p:txBody>
          <a:bodyPr wrap="squar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智能视频识别技术有哪些分类？</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66910" cy="4105910"/>
          </a:xfrm>
        </p:spPr>
        <p:txBody>
          <a:bodyPr>
            <a:noAutofit/>
          </a:bodyPr>
          <a:lstStyle/>
          <a:p>
            <a:pPr marL="0" indent="0" algn="just">
              <a:lnSpc>
                <a:spcPct val="130000"/>
              </a:lnSpc>
              <a:buClr>
                <a:srgbClr val="0070C0"/>
              </a:buClr>
              <a:buFont typeface="Arial" panose="020B0604020202020204" pitchFamily="34" charset="0"/>
              <a:buNone/>
            </a:pPr>
            <a:r>
              <a:rPr lang="en-US" sz="2000" b="1" dirty="0">
                <a:solidFill>
                  <a:schemeClr val="bg1"/>
                </a:solidFill>
                <a:latin typeface="宋体" panose="02010600030101010101" pitchFamily="2" charset="-122"/>
                <a:ea typeface="宋体" panose="02010600030101010101" pitchFamily="2" charset="-122"/>
              </a:rPr>
              <a:t>2. </a:t>
            </a:r>
            <a:r>
              <a:rPr sz="2000" b="1" dirty="0">
                <a:solidFill>
                  <a:schemeClr val="bg1"/>
                </a:solidFill>
                <a:latin typeface="宋体" panose="02010600030101010101" pitchFamily="2" charset="-122"/>
                <a:ea typeface="宋体" panose="02010600030101010101" pitchFamily="2" charset="-122"/>
              </a:rPr>
              <a:t>视频识别类</a:t>
            </a:r>
          </a:p>
          <a:p>
            <a:pPr marL="0" indent="0" algn="just">
              <a:lnSpc>
                <a:spcPct val="13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包括人脸识别、步态识别与车牌识别，其主要技术是在视频图像中找出局部中一些画面的共性。</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人脸识别系统；</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步态识别系统；</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车牌识别系统；</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照片比对系统；</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工业自动化上的零件识别即机器视觉系统等。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三、让安防更加智慧：走进智能视频识别技术</a:t>
            </a:r>
          </a:p>
        </p:txBody>
      </p:sp>
      <p:sp>
        <p:nvSpPr>
          <p:cNvPr id="2" name="文本框 1"/>
          <p:cNvSpPr txBox="1"/>
          <p:nvPr/>
        </p:nvSpPr>
        <p:spPr>
          <a:xfrm>
            <a:off x="998220" y="1169035"/>
            <a:ext cx="5463540" cy="645160"/>
          </a:xfrm>
          <a:prstGeom prst="rect">
            <a:avLst/>
          </a:prstGeom>
          <a:noFill/>
        </p:spPr>
        <p:txBody>
          <a:bodyPr wrap="squar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智能视频识别技术有哪些分类？</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66910" cy="4105910"/>
          </a:xfrm>
        </p:spPr>
        <p:txBody>
          <a:bodyPr>
            <a:noAutofit/>
          </a:bodyPr>
          <a:lstStyle/>
          <a:p>
            <a:pPr marL="0" indent="0" algn="just">
              <a:lnSpc>
                <a:spcPct val="130000"/>
              </a:lnSpc>
              <a:buClr>
                <a:srgbClr val="0070C0"/>
              </a:buClr>
              <a:buFont typeface="Arial" panose="020B0604020202020204" pitchFamily="34" charset="0"/>
              <a:buNone/>
            </a:pPr>
            <a:r>
              <a:rPr lang="en-US" sz="2000" b="1" dirty="0">
                <a:solidFill>
                  <a:schemeClr val="bg1"/>
                </a:solidFill>
                <a:latin typeface="宋体" panose="02010600030101010101" pitchFamily="2" charset="-122"/>
                <a:ea typeface="宋体" panose="02010600030101010101" pitchFamily="2" charset="-122"/>
              </a:rPr>
              <a:t>3. </a:t>
            </a:r>
            <a:r>
              <a:rPr sz="2000" b="1" dirty="0">
                <a:solidFill>
                  <a:schemeClr val="bg1"/>
                </a:solidFill>
                <a:latin typeface="宋体" panose="02010600030101010101" pitchFamily="2" charset="-122"/>
                <a:ea typeface="宋体" panose="02010600030101010101" pitchFamily="2" charset="-122"/>
              </a:rPr>
              <a:t>视频改善类</a:t>
            </a:r>
          </a:p>
          <a:p>
            <a:pPr marL="0" indent="0" algn="just">
              <a:lnSpc>
                <a:spcPct val="13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主要是针对一些不可视、模糊不清，或者是对振动的图像进行部分优化处理，以增加视频的可监控性能。</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红外夜视图像增强处理；</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车牌识别影像消模糊处理；</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光变与阴影抑制处理；</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潮汐与物体尺寸过滤处理；</a:t>
            </a:r>
          </a:p>
          <a:p>
            <a:pPr lvl="1" algn="just">
              <a:lnSpc>
                <a:spcPct val="130000"/>
              </a:lnSpc>
              <a:buClr>
                <a:srgbClr val="0070C0"/>
              </a:buClr>
            </a:pPr>
            <a:r>
              <a:rPr sz="2000" dirty="0">
                <a:solidFill>
                  <a:schemeClr val="bg1"/>
                </a:solidFill>
                <a:latin typeface="宋体" panose="02010600030101010101" pitchFamily="2" charset="-122"/>
                <a:ea typeface="宋体" panose="02010600030101010101" pitchFamily="2" charset="-122"/>
              </a:rPr>
              <a:t>视频图像稳定系统等。</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三、让安防更加智慧：走进智能视频识别技术</a:t>
            </a:r>
          </a:p>
        </p:txBody>
      </p:sp>
      <p:sp>
        <p:nvSpPr>
          <p:cNvPr id="2" name="文本框 1"/>
          <p:cNvSpPr txBox="1"/>
          <p:nvPr/>
        </p:nvSpPr>
        <p:spPr>
          <a:xfrm>
            <a:off x="998220" y="1169035"/>
            <a:ext cx="5463540" cy="645160"/>
          </a:xfrm>
          <a:prstGeom prst="rect">
            <a:avLst/>
          </a:prstGeom>
          <a:noFill/>
        </p:spPr>
        <p:txBody>
          <a:bodyPr wrap="squar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智能视频识别技术有哪些分类？</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a:off x="10599420" y="2795905"/>
            <a:ext cx="1592580" cy="1592580"/>
          </a:xfrm>
          <a:prstGeom prst="rect">
            <a:avLst/>
          </a:prstGeom>
        </p:spPr>
      </p:pic>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aphicFrame>
        <p:nvGraphicFramePr>
          <p:cNvPr id="2" name="表格 1"/>
          <p:cNvGraphicFramePr/>
          <p:nvPr>
            <p:custDataLst>
              <p:tags r:id="rId1"/>
            </p:custDataLst>
          </p:nvPr>
        </p:nvGraphicFramePr>
        <p:xfrm>
          <a:off x="1437958" y="1926590"/>
          <a:ext cx="8967470" cy="3733800"/>
        </p:xfrm>
        <a:graphic>
          <a:graphicData uri="http://schemas.openxmlformats.org/drawingml/2006/table">
            <a:tbl>
              <a:tblPr firstRow="1" bandRow="1">
                <a:tableStyleId>{5940675A-B579-460E-94D1-54222C63F5DA}</a:tableStyleId>
              </a:tblPr>
              <a:tblGrid>
                <a:gridCol w="516255">
                  <a:extLst>
                    <a:ext uri="{9D8B030D-6E8A-4147-A177-3AD203B41FA5}">
                      <a16:colId xmlns:a16="http://schemas.microsoft.com/office/drawing/2014/main" val="20000"/>
                    </a:ext>
                  </a:extLst>
                </a:gridCol>
                <a:gridCol w="8451215">
                  <a:extLst>
                    <a:ext uri="{9D8B030D-6E8A-4147-A177-3AD203B41FA5}">
                      <a16:colId xmlns:a16="http://schemas.microsoft.com/office/drawing/2014/main" val="20001"/>
                    </a:ext>
                  </a:extLst>
                </a:gridCol>
              </a:tblGrid>
              <a:tr h="160464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任务描述</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基于前面对人工智能技术在智慧安防行业应用场景的学习了解，依托人工智能实训平台进行硬件组装、硬件联调、数据采集、模型训练、编程运行等一系列实训过程，可完成新冠疫情期间口罩佩戴识别场景模拟，通过前端摄像头实时检测镜头范围内的相关场所人员，并返回显示识别结果，针对未佩戴口罩识别结果，通过音响进行语音广播提醒。</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915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任务目标</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通过口罩佩戴智能识别实训项目实践主要到达以下目标：</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深入了解人工智能+口罩佩戴识别应用场景的设计与实现；</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能够针对口罩佩戴识别算法模型需求，完成数据标注、模型训练等；</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清楚智能开发板、摄像头、音响/AI盒子等硬件的结构与原理；</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能够创建一个自己的人工智能实训项目，并完成软硬件环境的联调；</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掌握基本的编程逻辑、语法，通过图形化编程实现实训项目预设目标；</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能够从智慧安防行业实际场景中，应用人工智能思维发现问题、解决问题。</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文本框 2"/>
          <p:cNvSpPr txBox="1"/>
          <p:nvPr/>
        </p:nvSpPr>
        <p:spPr>
          <a:xfrm>
            <a:off x="1336040" y="1398270"/>
            <a:ext cx="4907915" cy="398780"/>
          </a:xfrm>
          <a:prstGeom prst="rect">
            <a:avLst/>
          </a:prstGeom>
          <a:noFill/>
        </p:spPr>
        <p:txBody>
          <a:bodyPr wrap="square" rtlCol="0" anchor="t">
            <a:spAutoFit/>
          </a:bodyPr>
          <a:lstStyle/>
          <a:p>
            <a:r>
              <a:rPr lang="zh-CN" altLang="en-US" sz="2000" b="1">
                <a:solidFill>
                  <a:srgbClr val="002060"/>
                </a:solidFill>
              </a:rPr>
              <a:t>场景应用实训任务：口罩佩戴智能识别</a:t>
            </a:r>
          </a:p>
        </p:txBody>
      </p:sp>
      <p:pic>
        <p:nvPicPr>
          <p:cNvPr id="17" name="图片 16"/>
          <p:cNvPicPr>
            <a:picLocks noChangeAspect="1"/>
          </p:cNvPicPr>
          <p:nvPr/>
        </p:nvPicPr>
        <p:blipFill>
          <a:blip r:embed="rId4"/>
          <a:stretch>
            <a:fillRect/>
          </a:stretch>
        </p:blipFill>
        <p:spPr>
          <a:xfrm>
            <a:off x="1438275" y="5878830"/>
            <a:ext cx="3904615" cy="58928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4" y="1296670"/>
            <a:ext cx="8780991" cy="4535170"/>
          </a:xfrm>
          <a:prstGeom prst="rect">
            <a:avLst/>
          </a:prstGeom>
        </p:spPr>
        <p:txBody>
          <a:bodyPr wrap="square">
            <a:spAutoFit/>
          </a:bodyPr>
          <a:lstStyle/>
          <a:p>
            <a:pPr>
              <a:lnSpc>
                <a:spcPct val="17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nSpc>
                <a:spcPct val="170000"/>
              </a:lnSpc>
              <a:spcAft>
                <a:spcPts val="600"/>
              </a:spcAft>
            </a:pPr>
            <a:r>
              <a:rPr sz="2000" dirty="0">
                <a:solidFill>
                  <a:schemeClr val="bg1"/>
                </a:solidFill>
                <a:latin typeface="宋体" panose="02010600030101010101" pitchFamily="2" charset="-122"/>
                <a:ea typeface="宋体" panose="02010600030101010101" pitchFamily="2" charset="-122"/>
              </a:rPr>
              <a:t>1. 想一想，海量视频数据如何转换为我们所需要的信息是一个复杂的过程，我们能不能对目标图像进行规则定义和标注？试着选一至两段视频来提取目标，并进行标注。</a:t>
            </a:r>
          </a:p>
          <a:p>
            <a:pPr>
              <a:lnSpc>
                <a:spcPct val="170000"/>
              </a:lnSpc>
              <a:spcAft>
                <a:spcPts val="600"/>
              </a:spcAft>
            </a:pPr>
            <a:r>
              <a:rPr sz="2000" dirty="0">
                <a:solidFill>
                  <a:schemeClr val="bg1"/>
                </a:solidFill>
                <a:latin typeface="宋体" panose="02010600030101010101" pitchFamily="2" charset="-122"/>
                <a:ea typeface="宋体" panose="02010600030101010101" pitchFamily="2" charset="-122"/>
              </a:rPr>
              <a:t>2. 请思考未来在你的职业中，需要一名与安防相关的人工智能训练师，怎么训练？可以想象你或者在酒店工作、在建筑工地工作、在药厂工作等等，有哪些安全规范的具体要求，如何用智能安防替代，怎么标注规则？请试着挑选一两个应用场境设计。</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任务四 智慧医疗：健康有AI来守护</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4.4.1 AI+医疗健康有哪些应用领域？	</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4.4.2 智慧医疗是梦想还是现实，离我们远吗？</a:t>
            </a:r>
          </a:p>
          <a:p>
            <a:pPr marL="457200" lvl="1" indent="0">
              <a:lnSpc>
                <a:spcPct val="150000"/>
              </a:lnSpc>
              <a:buNone/>
            </a:pPr>
            <a:r>
              <a:rPr dirty="0">
                <a:solidFill>
                  <a:schemeClr val="bg2"/>
                </a:solidFill>
                <a:latin typeface="华文中宋" panose="02010600040101010101" pitchFamily="2" charset="-122"/>
                <a:ea typeface="华文中宋" panose="02010600040101010101" pitchFamily="2" charset="-122"/>
              </a:rPr>
              <a:t>4.4.3 当人工智能遇到传统中医	</a:t>
            </a:r>
            <a:endParaRPr lang="zh-CN" altLang="en-US" sz="1600" dirty="0">
              <a:solidFill>
                <a:schemeClr val="bg2"/>
              </a:solidFill>
              <a:latin typeface="华文中宋" panose="02010600040101010101" pitchFamily="2" charset="-122"/>
              <a:ea typeface="华文中宋" panose="02010600040101010101" pitchFamily="2" charset="-122"/>
            </a:endParaRPr>
          </a:p>
          <a:p>
            <a:pPr>
              <a:lnSpc>
                <a:spcPct val="15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任务四 智慧医疗：</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健康有AI来守护</a:t>
              </a: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2058670"/>
            <a:ext cx="9121140" cy="3542030"/>
          </a:xfrm>
        </p:spPr>
        <p:txBody>
          <a:bodyPr>
            <a:normAutofit/>
          </a:bodyPr>
          <a:lstStyle/>
          <a:p>
            <a:pPr marL="0" indent="0" algn="just">
              <a:lnSpc>
                <a:spcPct val="180000"/>
              </a:lnSpc>
              <a:buNone/>
            </a:pPr>
            <a:r>
              <a:rPr dirty="0">
                <a:solidFill>
                  <a:schemeClr val="bg1"/>
                </a:solidFill>
                <a:latin typeface="宋体" panose="02010600030101010101" pitchFamily="2" charset="-122"/>
                <a:ea typeface="宋体" panose="02010600030101010101" pitchFamily="2" charset="-122"/>
                <a:cs typeface="+mn-ea"/>
              </a:rPr>
              <a:t>1. 初步了解人工智能技术在医疗领域的应用领域</a:t>
            </a:r>
          </a:p>
          <a:p>
            <a:pPr marL="0" indent="0" algn="just">
              <a:lnSpc>
                <a:spcPct val="180000"/>
              </a:lnSpc>
              <a:buNone/>
            </a:pPr>
            <a:r>
              <a:rPr dirty="0">
                <a:solidFill>
                  <a:schemeClr val="bg1"/>
                </a:solidFill>
                <a:latin typeface="宋体" panose="02010600030101010101" pitchFamily="2" charset="-122"/>
                <a:ea typeface="宋体" panose="02010600030101010101" pitchFamily="2" charset="-122"/>
                <a:cs typeface="+mn-ea"/>
              </a:rPr>
              <a:t>2. 了解达芬奇医疗机器人如何助力医生完成复杂难度的外科手术</a:t>
            </a:r>
          </a:p>
          <a:p>
            <a:pPr marL="0" indent="0" algn="just">
              <a:lnSpc>
                <a:spcPct val="180000"/>
              </a:lnSpc>
              <a:buNone/>
            </a:pPr>
            <a:r>
              <a:rPr dirty="0">
                <a:solidFill>
                  <a:schemeClr val="bg1"/>
                </a:solidFill>
                <a:latin typeface="宋体" panose="02010600030101010101" pitchFamily="2" charset="-122"/>
                <a:ea typeface="宋体" panose="02010600030101010101" pitchFamily="2" charset="-122"/>
                <a:cs typeface="+mn-ea"/>
              </a:rPr>
              <a:t>3. 掌握图像识别和深度学习在影像辅助诊断中的重要作用</a:t>
            </a:r>
          </a:p>
          <a:p>
            <a:pPr marL="0" indent="0" algn="just">
              <a:lnSpc>
                <a:spcPct val="180000"/>
              </a:lnSpc>
              <a:buNone/>
            </a:pPr>
            <a:r>
              <a:rPr dirty="0">
                <a:solidFill>
                  <a:schemeClr val="bg1"/>
                </a:solidFill>
                <a:latin typeface="宋体" panose="02010600030101010101" pitchFamily="2" charset="-122"/>
                <a:ea typeface="宋体" panose="02010600030101010101" pitchFamily="2" charset="-122"/>
                <a:cs typeface="+mn-ea"/>
              </a:rPr>
              <a:t>4. 了解人工智能技术在传统中医诊脉的应用</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1. 知识点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AI+医疗健康  医疗机器人  IBM Watson  智能诊脉</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2. 技能点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掌握“智能诊脉”实训操作</a:t>
            </a:r>
          </a:p>
          <a:p>
            <a:pPr marL="0" indent="0" algn="just">
              <a:lnSpc>
                <a:spcPct val="150000"/>
              </a:lnSpc>
              <a:buNone/>
            </a:pPr>
            <a:r>
              <a:rPr b="1" dirty="0">
                <a:solidFill>
                  <a:schemeClr val="bg1"/>
                </a:solidFill>
                <a:latin typeface="宋体" panose="02010600030101010101" pitchFamily="2" charset="-122"/>
                <a:ea typeface="宋体" panose="02010600030101010101" pitchFamily="2" charset="-122"/>
                <a:cs typeface="+mn-ea"/>
              </a:rPr>
              <a:t>3. 重难点</a:t>
            </a:r>
          </a:p>
          <a:p>
            <a:pPr marL="0" indent="0" algn="just">
              <a:lnSpc>
                <a:spcPct val="150000"/>
              </a:lnSpc>
              <a:buNone/>
            </a:pPr>
            <a:r>
              <a:rPr sz="2000" dirty="0">
                <a:solidFill>
                  <a:schemeClr val="bg1"/>
                </a:solidFill>
                <a:latin typeface="宋体" panose="02010600030101010101" pitchFamily="2" charset="-122"/>
                <a:ea typeface="宋体" panose="02010600030101010101" pitchFamily="2" charset="-122"/>
                <a:cs typeface="+mn-ea"/>
              </a:rPr>
              <a:t>通过学习本任务知识点，重点了解人工智能在医疗健康领域的应用；以智能脉诊仪为案例，去探索人工智能技术与中医的结合，如何发挥所长；并思考在新冠疫情的防控及诊治工作中，人工智能技术起到怎样的作用？未来的大健康产业中，还将发挥什么样的重要作用。</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689" name="Page"/>
          <p:cNvGrpSpPr/>
          <p:nvPr/>
        </p:nvGrpSpPr>
        <p:grpSpPr>
          <a:xfrm>
            <a:off x="515155" y="1253606"/>
            <a:ext cx="10947042" cy="5172951"/>
            <a:chOff x="393001" y="12000"/>
            <a:chExt cx="6867280" cy="3049200"/>
          </a:xfrm>
        </p:grpSpPr>
        <p:sp>
          <p:nvSpPr>
            <p:cNvPr id="690" name="MMConnector"/>
            <p:cNvSpPr/>
            <p:nvPr/>
          </p:nvSpPr>
          <p:spPr>
            <a:xfrm>
              <a:off x="1141500" y="1995450"/>
              <a:ext cx="623289" cy="770425"/>
            </a:xfrm>
            <a:custGeom>
              <a:avLst/>
              <a:gdLst/>
              <a:ahLst/>
              <a:cxnLst/>
              <a:rect l="0" t="0" r="0" b="0"/>
              <a:pathLst>
                <a:path w="623289" h="770425">
                  <a:moveTo>
                    <a:pt x="-89858" y="-192769"/>
                  </a:moveTo>
                  <a:cubicBezTo>
                    <a:pt x="-84173" y="-179871"/>
                    <a:pt x="-78660" y="-166919"/>
                    <a:pt x="-73230" y="-153944"/>
                  </a:cubicBezTo>
                  <a:cubicBezTo>
                    <a:pt x="-67799" y="-140970"/>
                    <a:pt x="-62451" y="-127973"/>
                    <a:pt x="-57170" y="-114962"/>
                  </a:cubicBezTo>
                  <a:cubicBezTo>
                    <a:pt x="-51889" y="-101950"/>
                    <a:pt x="-46674" y="-88924"/>
                    <a:pt x="-41494" y="-75893"/>
                  </a:cubicBezTo>
                  <a:cubicBezTo>
                    <a:pt x="-36314" y="-62863"/>
                    <a:pt x="-31168" y="-49829"/>
                    <a:pt x="-26031" y="-36801"/>
                  </a:cubicBezTo>
                  <a:cubicBezTo>
                    <a:pt x="-20894" y="-23773"/>
                    <a:pt x="-15766" y="-10751"/>
                    <a:pt x="-10620" y="2257"/>
                  </a:cubicBezTo>
                  <a:cubicBezTo>
                    <a:pt x="-5474" y="15264"/>
                    <a:pt x="-310" y="28256"/>
                    <a:pt x="4897" y="41223"/>
                  </a:cubicBezTo>
                  <a:cubicBezTo>
                    <a:pt x="10104" y="54189"/>
                    <a:pt x="15354" y="67131"/>
                    <a:pt x="20675" y="80036"/>
                  </a:cubicBezTo>
                  <a:cubicBezTo>
                    <a:pt x="25995" y="92941"/>
                    <a:pt x="31386" y="105810"/>
                    <a:pt x="36874" y="118629"/>
                  </a:cubicBezTo>
                  <a:cubicBezTo>
                    <a:pt x="42362" y="131449"/>
                    <a:pt x="47948" y="144219"/>
                    <a:pt x="53660" y="156925"/>
                  </a:cubicBezTo>
                  <a:cubicBezTo>
                    <a:pt x="59373" y="169631"/>
                    <a:pt x="65212" y="182273"/>
                    <a:pt x="71210" y="194832"/>
                  </a:cubicBezTo>
                  <a:cubicBezTo>
                    <a:pt x="77207" y="207390"/>
                    <a:pt x="83363" y="219865"/>
                    <a:pt x="89712" y="232234"/>
                  </a:cubicBezTo>
                  <a:cubicBezTo>
                    <a:pt x="96061" y="244602"/>
                    <a:pt x="102602" y="256864"/>
                    <a:pt x="109374" y="268989"/>
                  </a:cubicBezTo>
                  <a:cubicBezTo>
                    <a:pt x="116145" y="281114"/>
                    <a:pt x="123146" y="293103"/>
                    <a:pt x="130417" y="304917"/>
                  </a:cubicBezTo>
                  <a:cubicBezTo>
                    <a:pt x="137688" y="316731"/>
                    <a:pt x="145229" y="328370"/>
                    <a:pt x="153081" y="339786"/>
                  </a:cubicBezTo>
                  <a:cubicBezTo>
                    <a:pt x="160934" y="351202"/>
                    <a:pt x="169098" y="362395"/>
                    <a:pt x="177616" y="373303"/>
                  </a:cubicBezTo>
                  <a:cubicBezTo>
                    <a:pt x="186134" y="384211"/>
                    <a:pt x="195005" y="394835"/>
                    <a:pt x="204265" y="405099"/>
                  </a:cubicBezTo>
                  <a:cubicBezTo>
                    <a:pt x="213526" y="415364"/>
                    <a:pt x="223177" y="425268"/>
                    <a:pt x="233244" y="434726"/>
                  </a:cubicBezTo>
                  <a:cubicBezTo>
                    <a:pt x="243311" y="444183"/>
                    <a:pt x="253794" y="453193"/>
                    <a:pt x="264695" y="461660"/>
                  </a:cubicBezTo>
                  <a:cubicBezTo>
                    <a:pt x="275595" y="470127"/>
                    <a:pt x="286913" y="478053"/>
                    <a:pt x="298642" y="485345"/>
                  </a:cubicBezTo>
                  <a:cubicBezTo>
                    <a:pt x="310370" y="492638"/>
                    <a:pt x="322509" y="499298"/>
                    <a:pt x="334943" y="505258"/>
                  </a:cubicBezTo>
                  <a:cubicBezTo>
                    <a:pt x="347378" y="511217"/>
                    <a:pt x="360107" y="516476"/>
                    <a:pt x="373283" y="520999"/>
                  </a:cubicBezTo>
                  <a:cubicBezTo>
                    <a:pt x="386458" y="525523"/>
                    <a:pt x="400080" y="529310"/>
                    <a:pt x="413204" y="532378"/>
                  </a:cubicBezTo>
                  <a:cubicBezTo>
                    <a:pt x="426328" y="535446"/>
                    <a:pt x="438956" y="537794"/>
                    <a:pt x="454192" y="539438"/>
                  </a:cubicBezTo>
                  <a:cubicBezTo>
                    <a:pt x="469429" y="541083"/>
                    <a:pt x="487274" y="542024"/>
                    <a:pt x="495760" y="542425"/>
                  </a:cubicBezTo>
                  <a:cubicBezTo>
                    <a:pt x="504247" y="542827"/>
                    <a:pt x="503373" y="542688"/>
                    <a:pt x="502500" y="542550"/>
                  </a:cubicBezTo>
                  <a:cubicBezTo>
                    <a:pt x="500367" y="542212"/>
                    <a:pt x="506100" y="543900"/>
                    <a:pt x="506100" y="545550"/>
                  </a:cubicBezTo>
                  <a:cubicBezTo>
                    <a:pt x="506100" y="547200"/>
                    <a:pt x="500359" y="548262"/>
                    <a:pt x="502500" y="548550"/>
                  </a:cubicBezTo>
                  <a:cubicBezTo>
                    <a:pt x="503392" y="548670"/>
                    <a:pt x="504285" y="548790"/>
                    <a:pt x="495673" y="548579"/>
                  </a:cubicBezTo>
                  <a:cubicBezTo>
                    <a:pt x="487061" y="548367"/>
                    <a:pt x="468945" y="547825"/>
                    <a:pt x="453425" y="546504"/>
                  </a:cubicBezTo>
                  <a:cubicBezTo>
                    <a:pt x="437905" y="545184"/>
                    <a:pt x="424980" y="543087"/>
                    <a:pt x="411511" y="540260"/>
                  </a:cubicBezTo>
                  <a:cubicBezTo>
                    <a:pt x="398043" y="537434"/>
                    <a:pt x="384030" y="533878"/>
                    <a:pt x="370432" y="529552"/>
                  </a:cubicBezTo>
                  <a:cubicBezTo>
                    <a:pt x="356835" y="525226"/>
                    <a:pt x="343653" y="520130"/>
                    <a:pt x="330746" y="514301"/>
                  </a:cubicBezTo>
                  <a:cubicBezTo>
                    <a:pt x="317839" y="508472"/>
                    <a:pt x="305207" y="501910"/>
                    <a:pt x="292978" y="494686"/>
                  </a:cubicBezTo>
                  <a:cubicBezTo>
                    <a:pt x="280749" y="487462"/>
                    <a:pt x="268924" y="479575"/>
                    <a:pt x="257518" y="471124"/>
                  </a:cubicBezTo>
                  <a:cubicBezTo>
                    <a:pt x="246112" y="462672"/>
                    <a:pt x="235127" y="453656"/>
                    <a:pt x="224566" y="444177"/>
                  </a:cubicBezTo>
                  <a:cubicBezTo>
                    <a:pt x="214006" y="434699"/>
                    <a:pt x="203871" y="424758"/>
                    <a:pt x="194137" y="414451"/>
                  </a:cubicBezTo>
                  <a:cubicBezTo>
                    <a:pt x="184404" y="404143"/>
                    <a:pt x="175071" y="393468"/>
                    <a:pt x="166104" y="382507"/>
                  </a:cubicBezTo>
                  <a:cubicBezTo>
                    <a:pt x="157137" y="371545"/>
                    <a:pt x="148535" y="360297"/>
                    <a:pt x="140255" y="348827"/>
                  </a:cubicBezTo>
                  <a:cubicBezTo>
                    <a:pt x="131976" y="337357"/>
                    <a:pt x="124019" y="325666"/>
                    <a:pt x="116341" y="313804"/>
                  </a:cubicBezTo>
                  <a:cubicBezTo>
                    <a:pt x="108664" y="301942"/>
                    <a:pt x="101266" y="289909"/>
                    <a:pt x="94106" y="277746"/>
                  </a:cubicBezTo>
                  <a:cubicBezTo>
                    <a:pt x="86947" y="265583"/>
                    <a:pt x="80025" y="253289"/>
                    <a:pt x="73304" y="240895"/>
                  </a:cubicBezTo>
                  <a:cubicBezTo>
                    <a:pt x="66582" y="228501"/>
                    <a:pt x="60060" y="216008"/>
                    <a:pt x="53704" y="203439"/>
                  </a:cubicBezTo>
                  <a:cubicBezTo>
                    <a:pt x="47347" y="190871"/>
                    <a:pt x="41154" y="178227"/>
                    <a:pt x="35095" y="165528"/>
                  </a:cubicBezTo>
                  <a:cubicBezTo>
                    <a:pt x="29035" y="152829"/>
                    <a:pt x="23108" y="140075"/>
                    <a:pt x="17284" y="127281"/>
                  </a:cubicBezTo>
                  <a:cubicBezTo>
                    <a:pt x="11460" y="114488"/>
                    <a:pt x="5739" y="101655"/>
                    <a:pt x="93" y="88797"/>
                  </a:cubicBezTo>
                  <a:cubicBezTo>
                    <a:pt x="-5553" y="75939"/>
                    <a:pt x="-11124" y="63056"/>
                    <a:pt x="-16646" y="50160"/>
                  </a:cubicBezTo>
                  <a:cubicBezTo>
                    <a:pt x="-22168" y="37263"/>
                    <a:pt x="-27641" y="24354"/>
                    <a:pt x="-33091" y="11444"/>
                  </a:cubicBezTo>
                  <a:cubicBezTo>
                    <a:pt x="-38541" y="-1467"/>
                    <a:pt x="-43968" y="-14379"/>
                    <a:pt x="-49397" y="-27281"/>
                  </a:cubicBezTo>
                  <a:cubicBezTo>
                    <a:pt x="-54825" y="-40182"/>
                    <a:pt x="-60257" y="-53074"/>
                    <a:pt x="-65715" y="-65944"/>
                  </a:cubicBezTo>
                  <a:cubicBezTo>
                    <a:pt x="-71173" y="-78814"/>
                    <a:pt x="-76658" y="-91663"/>
                    <a:pt x="-82200" y="-104475"/>
                  </a:cubicBezTo>
                  <a:cubicBezTo>
                    <a:pt x="-87743" y="-117286"/>
                    <a:pt x="-93342" y="-130061"/>
                    <a:pt x="-99014" y="-142792"/>
                  </a:cubicBezTo>
                  <a:cubicBezTo>
                    <a:pt x="-104685" y="-155523"/>
                    <a:pt x="-110429" y="-168211"/>
                    <a:pt x="-116326" y="-180805"/>
                  </a:cubicBezTo>
                  <a:cubicBezTo>
                    <a:pt x="-122222" y="-193399"/>
                    <a:pt x="-128271" y="-205899"/>
                    <a:pt x="-134320" y="-218400"/>
                  </a:cubicBezTo>
                  <a:cubicBezTo>
                    <a:pt x="-139024" y="-228121"/>
                    <a:pt x="-136002" y="-237550"/>
                    <a:pt x="-128560" y="-241111"/>
                  </a:cubicBezTo>
                  <a:cubicBezTo>
                    <a:pt x="-121118" y="-244673"/>
                    <a:pt x="-111741" y="-241177"/>
                    <a:pt x="-107259" y="-231350"/>
                  </a:cubicBezTo>
                  <a:cubicBezTo>
                    <a:pt x="-101401" y="-218508"/>
                    <a:pt x="-95543" y="-205666"/>
                    <a:pt x="-89858" y="-192769"/>
                  </a:cubicBezTo>
                  <a:close/>
                </a:path>
              </a:pathLst>
            </a:custGeom>
            <a:solidFill>
              <a:srgbClr val="01928F"/>
            </a:solidFill>
            <a:ln w="6000" cap="rnd">
              <a:solidFill>
                <a:srgbClr val="01928F"/>
              </a:solidFill>
              <a:round/>
            </a:ln>
          </p:spPr>
        </p:sp>
        <p:sp>
          <p:nvSpPr>
            <p:cNvPr id="691" name="MMConnector"/>
            <p:cNvSpPr/>
            <p:nvPr/>
          </p:nvSpPr>
          <p:spPr>
            <a:xfrm>
              <a:off x="2721188" y="2352075"/>
              <a:ext cx="162000" cy="377850"/>
            </a:xfrm>
            <a:custGeom>
              <a:avLst/>
              <a:gdLst/>
              <a:ahLst/>
              <a:cxnLst/>
              <a:rect l="0" t="0" r="0" b="0"/>
              <a:pathLst>
                <a:path w="162000" h="377850" fill="none">
                  <a:moveTo>
                    <a:pt x="-81000" y="188925"/>
                  </a:moveTo>
                  <a:cubicBezTo>
                    <a:pt x="22346" y="188925"/>
                    <a:pt x="-57541" y="-188925"/>
                    <a:pt x="81000" y="-188925"/>
                  </a:cubicBezTo>
                </a:path>
              </a:pathLst>
            </a:custGeom>
            <a:noFill/>
            <a:ln w="12000" cap="rnd">
              <a:solidFill>
                <a:srgbClr val="01928F"/>
              </a:solidFill>
              <a:round/>
            </a:ln>
          </p:spPr>
        </p:sp>
        <p:sp>
          <p:nvSpPr>
            <p:cNvPr id="692" name="MMConnector"/>
            <p:cNvSpPr/>
            <p:nvPr/>
          </p:nvSpPr>
          <p:spPr>
            <a:xfrm>
              <a:off x="2721188" y="2571975"/>
              <a:ext cx="162000" cy="61950"/>
            </a:xfrm>
            <a:custGeom>
              <a:avLst/>
              <a:gdLst/>
              <a:ahLst/>
              <a:cxnLst/>
              <a:rect l="0" t="0" r="0" b="0"/>
              <a:pathLst>
                <a:path w="162000" h="61950" fill="none">
                  <a:moveTo>
                    <a:pt x="-81000" y="-30975"/>
                  </a:moveTo>
                  <a:cubicBezTo>
                    <a:pt x="-8929" y="-30975"/>
                    <a:pt x="15435" y="30975"/>
                    <a:pt x="81000" y="30975"/>
                  </a:cubicBezTo>
                </a:path>
              </a:pathLst>
            </a:custGeom>
            <a:noFill/>
            <a:ln w="12000" cap="rnd">
              <a:solidFill>
                <a:srgbClr val="01928F"/>
              </a:solidFill>
              <a:round/>
            </a:ln>
          </p:spPr>
        </p:sp>
        <p:sp>
          <p:nvSpPr>
            <p:cNvPr id="693" name="MMConnector"/>
            <p:cNvSpPr/>
            <p:nvPr/>
          </p:nvSpPr>
          <p:spPr>
            <a:xfrm>
              <a:off x="2721188" y="2714400"/>
              <a:ext cx="162000" cy="346800"/>
            </a:xfrm>
            <a:custGeom>
              <a:avLst/>
              <a:gdLst/>
              <a:ahLst/>
              <a:cxnLst/>
              <a:rect l="0" t="0" r="0" b="0"/>
              <a:pathLst>
                <a:path w="162000" h="346800" fill="none">
                  <a:moveTo>
                    <a:pt x="-81000" y="-173400"/>
                  </a:moveTo>
                  <a:cubicBezTo>
                    <a:pt x="20011" y="-173400"/>
                    <a:pt x="-52093" y="173400"/>
                    <a:pt x="81000" y="173400"/>
                  </a:cubicBezTo>
                </a:path>
              </a:pathLst>
            </a:custGeom>
            <a:noFill/>
            <a:ln w="12000" cap="rnd">
              <a:solidFill>
                <a:srgbClr val="01928F"/>
              </a:solidFill>
              <a:round/>
            </a:ln>
          </p:spPr>
        </p:sp>
        <p:sp>
          <p:nvSpPr>
            <p:cNvPr id="694" name="MMConnector"/>
            <p:cNvSpPr/>
            <p:nvPr/>
          </p:nvSpPr>
          <p:spPr>
            <a:xfrm>
              <a:off x="1141500" y="1517550"/>
              <a:ext cx="382047" cy="48120"/>
            </a:xfrm>
            <a:custGeom>
              <a:avLst/>
              <a:gdLst/>
              <a:ahLst/>
              <a:cxnLst/>
              <a:rect l="0" t="0" r="0" b="0"/>
              <a:pathLst>
                <a:path w="382047" h="48120">
                  <a:moveTo>
                    <a:pt x="164295" y="14628"/>
                  </a:moveTo>
                  <a:cubicBezTo>
                    <a:pt x="177883" y="17829"/>
                    <a:pt x="191481" y="20944"/>
                    <a:pt x="205097" y="23962"/>
                  </a:cubicBezTo>
                  <a:cubicBezTo>
                    <a:pt x="218713" y="26980"/>
                    <a:pt x="232347" y="29901"/>
                    <a:pt x="246001" y="32693"/>
                  </a:cubicBezTo>
                  <a:cubicBezTo>
                    <a:pt x="259655" y="35485"/>
                    <a:pt x="273328" y="38149"/>
                    <a:pt x="287042" y="40660"/>
                  </a:cubicBezTo>
                  <a:cubicBezTo>
                    <a:pt x="300755" y="43172"/>
                    <a:pt x="314509" y="45531"/>
                    <a:pt x="328244" y="47714"/>
                  </a:cubicBezTo>
                  <a:cubicBezTo>
                    <a:pt x="341980" y="49897"/>
                    <a:pt x="355698" y="51904"/>
                    <a:pt x="369620" y="53720"/>
                  </a:cubicBezTo>
                  <a:cubicBezTo>
                    <a:pt x="383543" y="55535"/>
                    <a:pt x="397670" y="57161"/>
                    <a:pt x="411167" y="58559"/>
                  </a:cubicBezTo>
                  <a:cubicBezTo>
                    <a:pt x="424665" y="59957"/>
                    <a:pt x="437532" y="61128"/>
                    <a:pt x="452870" y="62137"/>
                  </a:cubicBezTo>
                  <a:cubicBezTo>
                    <a:pt x="468209" y="63145"/>
                    <a:pt x="486019" y="63991"/>
                    <a:pt x="494702" y="64383"/>
                  </a:cubicBezTo>
                  <a:cubicBezTo>
                    <a:pt x="503386" y="64775"/>
                    <a:pt x="502943" y="64712"/>
                    <a:pt x="502500" y="64650"/>
                  </a:cubicBezTo>
                  <a:cubicBezTo>
                    <a:pt x="500361" y="64349"/>
                    <a:pt x="506100" y="66000"/>
                    <a:pt x="506100" y="67650"/>
                  </a:cubicBezTo>
                  <a:cubicBezTo>
                    <a:pt x="506100" y="69300"/>
                    <a:pt x="500346" y="70484"/>
                    <a:pt x="502500" y="70650"/>
                  </a:cubicBezTo>
                  <a:cubicBezTo>
                    <a:pt x="502951" y="70685"/>
                    <a:pt x="503402" y="70720"/>
                    <a:pt x="494662" y="70869"/>
                  </a:cubicBezTo>
                  <a:cubicBezTo>
                    <a:pt x="485923" y="71019"/>
                    <a:pt x="467994" y="71283"/>
                    <a:pt x="452519" y="71229"/>
                  </a:cubicBezTo>
                  <a:cubicBezTo>
                    <a:pt x="437044" y="71175"/>
                    <a:pt x="424025" y="70803"/>
                    <a:pt x="410350" y="70242"/>
                  </a:cubicBezTo>
                  <a:cubicBezTo>
                    <a:pt x="396675" y="69680"/>
                    <a:pt x="382344" y="68930"/>
                    <a:pt x="368201" y="67973"/>
                  </a:cubicBezTo>
                  <a:cubicBezTo>
                    <a:pt x="354058" y="67017"/>
                    <a:pt x="340102" y="65856"/>
                    <a:pt x="326114" y="64517"/>
                  </a:cubicBezTo>
                  <a:cubicBezTo>
                    <a:pt x="312127" y="63178"/>
                    <a:pt x="298108" y="61662"/>
                    <a:pt x="284121" y="59990"/>
                  </a:cubicBezTo>
                  <a:cubicBezTo>
                    <a:pt x="270134" y="58318"/>
                    <a:pt x="256179" y="56491"/>
                    <a:pt x="242243" y="54534"/>
                  </a:cubicBezTo>
                  <a:cubicBezTo>
                    <a:pt x="228306" y="52577"/>
                    <a:pt x="214388" y="50490"/>
                    <a:pt x="200490" y="48305"/>
                  </a:cubicBezTo>
                  <a:cubicBezTo>
                    <a:pt x="186593" y="46120"/>
                    <a:pt x="172716" y="43837"/>
                    <a:pt x="158863" y="41471"/>
                  </a:cubicBezTo>
                  <a:cubicBezTo>
                    <a:pt x="145011" y="39105"/>
                    <a:pt x="131182" y="36655"/>
                    <a:pt x="117353" y="34206"/>
                  </a:cubicBezTo>
                  <a:cubicBezTo>
                    <a:pt x="106718" y="32322"/>
                    <a:pt x="101136" y="23881"/>
                    <a:pt x="102841" y="15810"/>
                  </a:cubicBezTo>
                  <a:cubicBezTo>
                    <a:pt x="104546" y="7738"/>
                    <a:pt x="113056" y="2313"/>
                    <a:pt x="123553" y="4854"/>
                  </a:cubicBezTo>
                  <a:cubicBezTo>
                    <a:pt x="137130" y="8140"/>
                    <a:pt x="150708" y="11426"/>
                    <a:pt x="164295" y="14628"/>
                  </a:cubicBezTo>
                  <a:close/>
                </a:path>
              </a:pathLst>
            </a:custGeom>
            <a:solidFill>
              <a:srgbClr val="5FB7F1"/>
            </a:solidFill>
            <a:ln w="6000" cap="rnd">
              <a:solidFill>
                <a:srgbClr val="5FB7F1"/>
              </a:solidFill>
              <a:round/>
            </a:ln>
          </p:spPr>
        </p:sp>
        <p:sp>
          <p:nvSpPr>
            <p:cNvPr id="695" name="MMConnector"/>
            <p:cNvSpPr/>
            <p:nvPr/>
          </p:nvSpPr>
          <p:spPr>
            <a:xfrm>
              <a:off x="2715281" y="1443750"/>
              <a:ext cx="162000" cy="282900"/>
            </a:xfrm>
            <a:custGeom>
              <a:avLst/>
              <a:gdLst/>
              <a:ahLst/>
              <a:cxnLst/>
              <a:rect l="0" t="0" r="0" b="0"/>
              <a:pathLst>
                <a:path w="162000" h="282900" fill="none">
                  <a:moveTo>
                    <a:pt x="-81000" y="141450"/>
                  </a:moveTo>
                  <a:cubicBezTo>
                    <a:pt x="14577" y="141450"/>
                    <a:pt x="-39413" y="-141450"/>
                    <a:pt x="81000" y="-141450"/>
                  </a:cubicBezTo>
                </a:path>
              </a:pathLst>
            </a:custGeom>
            <a:noFill/>
            <a:ln w="12000" cap="rnd">
              <a:solidFill>
                <a:srgbClr val="5FB7F1"/>
              </a:solidFill>
              <a:round/>
            </a:ln>
          </p:spPr>
        </p:sp>
        <p:sp>
          <p:nvSpPr>
            <p:cNvPr id="696" name="MMConnector"/>
            <p:cNvSpPr/>
            <p:nvPr/>
          </p:nvSpPr>
          <p:spPr>
            <a:xfrm>
              <a:off x="1141500" y="1057125"/>
              <a:ext cx="556520" cy="464550"/>
            </a:xfrm>
            <a:custGeom>
              <a:avLst/>
              <a:gdLst/>
              <a:ahLst/>
              <a:cxnLst/>
              <a:rect l="0" t="0" r="0" b="0"/>
              <a:pathLst>
                <a:path w="556520" h="464550">
                  <a:moveTo>
                    <a:pt x="-43269" y="28773"/>
                  </a:moveTo>
                  <a:cubicBezTo>
                    <a:pt x="-35528" y="17141"/>
                    <a:pt x="-27828" y="5457"/>
                    <a:pt x="-20111" y="-6232"/>
                  </a:cubicBezTo>
                  <a:cubicBezTo>
                    <a:pt x="-12393" y="-17921"/>
                    <a:pt x="-4658" y="-29614"/>
                    <a:pt x="3128" y="-41291"/>
                  </a:cubicBezTo>
                  <a:cubicBezTo>
                    <a:pt x="10913" y="-52968"/>
                    <a:pt x="18749" y="-64628"/>
                    <a:pt x="26674" y="-76242"/>
                  </a:cubicBezTo>
                  <a:cubicBezTo>
                    <a:pt x="34600" y="-87856"/>
                    <a:pt x="42616" y="-99424"/>
                    <a:pt x="50762" y="-110915"/>
                  </a:cubicBezTo>
                  <a:cubicBezTo>
                    <a:pt x="58908" y="-122405"/>
                    <a:pt x="67184" y="-133819"/>
                    <a:pt x="75631" y="-145120"/>
                  </a:cubicBezTo>
                  <a:cubicBezTo>
                    <a:pt x="84078" y="-156421"/>
                    <a:pt x="92697" y="-167609"/>
                    <a:pt x="101529" y="-178640"/>
                  </a:cubicBezTo>
                  <a:cubicBezTo>
                    <a:pt x="110362" y="-189671"/>
                    <a:pt x="119409" y="-200546"/>
                    <a:pt x="128712" y="-211212"/>
                  </a:cubicBezTo>
                  <a:cubicBezTo>
                    <a:pt x="138016" y="-221878"/>
                    <a:pt x="147576" y="-232335"/>
                    <a:pt x="157434" y="-242519"/>
                  </a:cubicBezTo>
                  <a:cubicBezTo>
                    <a:pt x="167292" y="-252704"/>
                    <a:pt x="177447" y="-262615"/>
                    <a:pt x="187933" y="-272177"/>
                  </a:cubicBezTo>
                  <a:cubicBezTo>
                    <a:pt x="198420" y="-281739"/>
                    <a:pt x="209237" y="-290952"/>
                    <a:pt x="220407" y="-299728"/>
                  </a:cubicBezTo>
                  <a:cubicBezTo>
                    <a:pt x="231576" y="-308505"/>
                    <a:pt x="243099" y="-316845"/>
                    <a:pt x="254969" y="-324656"/>
                  </a:cubicBezTo>
                  <a:cubicBezTo>
                    <a:pt x="266840" y="-332467"/>
                    <a:pt x="279058" y="-339750"/>
                    <a:pt x="291614" y="-346417"/>
                  </a:cubicBezTo>
                  <a:cubicBezTo>
                    <a:pt x="304169" y="-353085"/>
                    <a:pt x="317062" y="-359138"/>
                    <a:pt x="330175" y="-364513"/>
                  </a:cubicBezTo>
                  <a:cubicBezTo>
                    <a:pt x="343288" y="-369888"/>
                    <a:pt x="356620" y="-374586"/>
                    <a:pt x="370331" y="-378570"/>
                  </a:cubicBezTo>
                  <a:cubicBezTo>
                    <a:pt x="384041" y="-382553"/>
                    <a:pt x="398129" y="-385821"/>
                    <a:pt x="411645" y="-388413"/>
                  </a:cubicBezTo>
                  <a:cubicBezTo>
                    <a:pt x="425161" y="-391005"/>
                    <a:pt x="438105" y="-392921"/>
                    <a:pt x="453648" y="-394089"/>
                  </a:cubicBezTo>
                  <a:cubicBezTo>
                    <a:pt x="469192" y="-395258"/>
                    <a:pt x="487334" y="-395679"/>
                    <a:pt x="495910" y="-395835"/>
                  </a:cubicBezTo>
                  <a:cubicBezTo>
                    <a:pt x="504485" y="-395991"/>
                    <a:pt x="503492" y="-395883"/>
                    <a:pt x="502500" y="-395775"/>
                  </a:cubicBezTo>
                  <a:cubicBezTo>
                    <a:pt x="500353" y="-395541"/>
                    <a:pt x="506100" y="-394425"/>
                    <a:pt x="506100" y="-392775"/>
                  </a:cubicBezTo>
                  <a:cubicBezTo>
                    <a:pt x="506100" y="-391125"/>
                    <a:pt x="500361" y="-389472"/>
                    <a:pt x="502500" y="-389775"/>
                  </a:cubicBezTo>
                  <a:cubicBezTo>
                    <a:pt x="503471" y="-389913"/>
                    <a:pt x="504442" y="-390050"/>
                    <a:pt x="495991" y="-389629"/>
                  </a:cubicBezTo>
                  <a:cubicBezTo>
                    <a:pt x="487540" y="-389209"/>
                    <a:pt x="469666" y="-388230"/>
                    <a:pt x="454416" y="-386601"/>
                  </a:cubicBezTo>
                  <a:cubicBezTo>
                    <a:pt x="439165" y="-384971"/>
                    <a:pt x="426538" y="-382691"/>
                    <a:pt x="413393" y="-379737"/>
                  </a:cubicBezTo>
                  <a:cubicBezTo>
                    <a:pt x="400249" y="-376784"/>
                    <a:pt x="386587" y="-373158"/>
                    <a:pt x="373343" y="-368854"/>
                  </a:cubicBezTo>
                  <a:cubicBezTo>
                    <a:pt x="360098" y="-364550"/>
                    <a:pt x="347270" y="-359569"/>
                    <a:pt x="334691" y="-353943"/>
                  </a:cubicBezTo>
                  <a:cubicBezTo>
                    <a:pt x="322111" y="-348318"/>
                    <a:pt x="309781" y="-342048"/>
                    <a:pt x="297802" y="-335195"/>
                  </a:cubicBezTo>
                  <a:cubicBezTo>
                    <a:pt x="285824" y="-328342"/>
                    <a:pt x="274197" y="-320907"/>
                    <a:pt x="262922" y="-312967"/>
                  </a:cubicBezTo>
                  <a:cubicBezTo>
                    <a:pt x="251647" y="-305028"/>
                    <a:pt x="240722" y="-296585"/>
                    <a:pt x="230146" y="-287723"/>
                  </a:cubicBezTo>
                  <a:cubicBezTo>
                    <a:pt x="219569" y="-278860"/>
                    <a:pt x="209340" y="-269577"/>
                    <a:pt x="199432" y="-259954"/>
                  </a:cubicBezTo>
                  <a:cubicBezTo>
                    <a:pt x="189524" y="-250331"/>
                    <a:pt x="179937" y="-240367"/>
                    <a:pt x="170636" y="-230133"/>
                  </a:cubicBezTo>
                  <a:cubicBezTo>
                    <a:pt x="161335" y="-219898"/>
                    <a:pt x="152319" y="-209392"/>
                    <a:pt x="143548" y="-198673"/>
                  </a:cubicBezTo>
                  <a:cubicBezTo>
                    <a:pt x="134777" y="-187954"/>
                    <a:pt x="126250" y="-177023"/>
                    <a:pt x="117925" y="-165927"/>
                  </a:cubicBezTo>
                  <a:cubicBezTo>
                    <a:pt x="109600" y="-154831"/>
                    <a:pt x="101476" y="-143571"/>
                    <a:pt x="93512" y="-132185"/>
                  </a:cubicBezTo>
                  <a:cubicBezTo>
                    <a:pt x="85547" y="-120800"/>
                    <a:pt x="77742" y="-109290"/>
                    <a:pt x="70054" y="-97687"/>
                  </a:cubicBezTo>
                  <a:cubicBezTo>
                    <a:pt x="62366" y="-86085"/>
                    <a:pt x="54795" y="-74391"/>
                    <a:pt x="47302" y="-62633"/>
                  </a:cubicBezTo>
                  <a:cubicBezTo>
                    <a:pt x="39809" y="-50875"/>
                    <a:pt x="32394" y="-39052"/>
                    <a:pt x="25014" y="-27192"/>
                  </a:cubicBezTo>
                  <a:cubicBezTo>
                    <a:pt x="17634" y="-15331"/>
                    <a:pt x="10289" y="-3432"/>
                    <a:pt x="2949" y="8486"/>
                  </a:cubicBezTo>
                  <a:cubicBezTo>
                    <a:pt x="-4392" y="20403"/>
                    <a:pt x="-11729" y="32339"/>
                    <a:pt x="-19131" y="44259"/>
                  </a:cubicBezTo>
                  <a:cubicBezTo>
                    <a:pt x="-26534" y="56179"/>
                    <a:pt x="-34002" y="68084"/>
                    <a:pt x="-41470" y="79989"/>
                  </a:cubicBezTo>
                  <a:cubicBezTo>
                    <a:pt x="-47209" y="89138"/>
                    <a:pt x="-56975" y="91354"/>
                    <a:pt x="-63878" y="86836"/>
                  </a:cubicBezTo>
                  <a:cubicBezTo>
                    <a:pt x="-70781" y="82318"/>
                    <a:pt x="-72595" y="72524"/>
                    <a:pt x="-66571" y="63561"/>
                  </a:cubicBezTo>
                  <a:cubicBezTo>
                    <a:pt x="-58790" y="51982"/>
                    <a:pt x="-51009" y="40404"/>
                    <a:pt x="-43269" y="28773"/>
                  </a:cubicBezTo>
                  <a:close/>
                </a:path>
              </a:pathLst>
            </a:custGeom>
            <a:solidFill>
              <a:srgbClr val="FF7575"/>
            </a:solidFill>
            <a:ln w="6000" cap="rnd">
              <a:solidFill>
                <a:srgbClr val="FF7575"/>
              </a:solidFill>
              <a:round/>
            </a:ln>
          </p:spPr>
        </p:sp>
        <p:sp>
          <p:nvSpPr>
            <p:cNvPr id="697" name="MMConnector"/>
            <p:cNvSpPr/>
            <p:nvPr/>
          </p:nvSpPr>
          <p:spPr>
            <a:xfrm>
              <a:off x="2697281" y="492900"/>
              <a:ext cx="162000" cy="342900"/>
            </a:xfrm>
            <a:custGeom>
              <a:avLst/>
              <a:gdLst/>
              <a:ahLst/>
              <a:cxnLst/>
              <a:rect l="0" t="0" r="0" b="0"/>
              <a:pathLst>
                <a:path w="162000" h="342900" fill="none">
                  <a:moveTo>
                    <a:pt x="-81000" y="171450"/>
                  </a:moveTo>
                  <a:cubicBezTo>
                    <a:pt x="19703" y="171450"/>
                    <a:pt x="-51374" y="-171450"/>
                    <a:pt x="81000" y="-171450"/>
                  </a:cubicBezTo>
                </a:path>
              </a:pathLst>
            </a:custGeom>
            <a:noFill/>
            <a:ln w="12000" cap="rnd">
              <a:solidFill>
                <a:srgbClr val="FF7575"/>
              </a:solidFill>
              <a:round/>
            </a:ln>
          </p:spPr>
        </p:sp>
        <p:sp>
          <p:nvSpPr>
            <p:cNvPr id="698" name="MMConnector"/>
            <p:cNvSpPr/>
            <p:nvPr/>
          </p:nvSpPr>
          <p:spPr>
            <a:xfrm>
              <a:off x="3597281" y="243975"/>
              <a:ext cx="162000" cy="154950"/>
            </a:xfrm>
            <a:custGeom>
              <a:avLst/>
              <a:gdLst/>
              <a:ahLst/>
              <a:cxnLst/>
              <a:rect l="0" t="0" r="0" b="0"/>
              <a:pathLst>
                <a:path w="162000" h="154950" fill="none">
                  <a:moveTo>
                    <a:pt x="-81000" y="77475"/>
                  </a:moveTo>
                  <a:cubicBezTo>
                    <a:pt x="1628" y="77475"/>
                    <a:pt x="-9200" y="-77475"/>
                    <a:pt x="81000" y="-77475"/>
                  </a:cubicBezTo>
                </a:path>
              </a:pathLst>
            </a:custGeom>
            <a:noFill/>
            <a:ln w="12000" cap="rnd">
              <a:solidFill>
                <a:srgbClr val="FF7575"/>
              </a:solidFill>
              <a:round/>
            </a:ln>
          </p:spPr>
        </p:sp>
        <p:sp>
          <p:nvSpPr>
            <p:cNvPr id="699" name="MMConnector"/>
            <p:cNvSpPr/>
            <p:nvPr/>
          </p:nvSpPr>
          <p:spPr>
            <a:xfrm>
              <a:off x="3597281" y="398925"/>
              <a:ext cx="162000" cy="154950"/>
            </a:xfrm>
            <a:custGeom>
              <a:avLst/>
              <a:gdLst/>
              <a:ahLst/>
              <a:cxnLst/>
              <a:rect l="0" t="0" r="0" b="0"/>
              <a:pathLst>
                <a:path w="162000" h="154950" fill="none">
                  <a:moveTo>
                    <a:pt x="-81000" y="-77475"/>
                  </a:moveTo>
                  <a:cubicBezTo>
                    <a:pt x="1628" y="-77475"/>
                    <a:pt x="-9200" y="77475"/>
                    <a:pt x="81000" y="77475"/>
                  </a:cubicBezTo>
                </a:path>
              </a:pathLst>
            </a:custGeom>
            <a:noFill/>
            <a:ln w="12000" cap="rnd">
              <a:solidFill>
                <a:srgbClr val="FF7575"/>
              </a:solidFill>
              <a:round/>
            </a:ln>
          </p:spPr>
        </p:sp>
        <p:sp>
          <p:nvSpPr>
            <p:cNvPr id="700" name="MMConnector"/>
            <p:cNvSpPr/>
            <p:nvPr/>
          </p:nvSpPr>
          <p:spPr>
            <a:xfrm>
              <a:off x="2715281" y="1538700"/>
              <a:ext cx="162000" cy="93000"/>
            </a:xfrm>
            <a:custGeom>
              <a:avLst/>
              <a:gdLst/>
              <a:ahLst/>
              <a:cxnLst/>
              <a:rect l="0" t="0" r="0" b="0"/>
              <a:pathLst>
                <a:path w="162000" h="93000" fill="none">
                  <a:moveTo>
                    <a:pt x="-81000" y="46500"/>
                  </a:moveTo>
                  <a:cubicBezTo>
                    <a:pt x="-5336" y="46500"/>
                    <a:pt x="7051" y="-46500"/>
                    <a:pt x="81000" y="-46500"/>
                  </a:cubicBezTo>
                </a:path>
              </a:pathLst>
            </a:custGeom>
            <a:noFill/>
            <a:ln w="12000" cap="rnd">
              <a:solidFill>
                <a:srgbClr val="5FB7F1"/>
              </a:solidFill>
              <a:round/>
            </a:ln>
          </p:spPr>
        </p:sp>
        <p:sp>
          <p:nvSpPr>
            <p:cNvPr id="701" name="MMConnector"/>
            <p:cNvSpPr/>
            <p:nvPr/>
          </p:nvSpPr>
          <p:spPr>
            <a:xfrm>
              <a:off x="4161188" y="2240625"/>
              <a:ext cx="162000" cy="154950"/>
            </a:xfrm>
            <a:custGeom>
              <a:avLst/>
              <a:gdLst/>
              <a:ahLst/>
              <a:cxnLst/>
              <a:rect l="0" t="0" r="0" b="0"/>
              <a:pathLst>
                <a:path w="162000" h="154950" fill="none">
                  <a:moveTo>
                    <a:pt x="-81000" y="-77475"/>
                  </a:moveTo>
                  <a:cubicBezTo>
                    <a:pt x="1628" y="-77475"/>
                    <a:pt x="-9200" y="77475"/>
                    <a:pt x="81000" y="77475"/>
                  </a:cubicBezTo>
                </a:path>
              </a:pathLst>
            </a:custGeom>
            <a:noFill/>
            <a:ln w="12000" cap="rnd">
              <a:solidFill>
                <a:srgbClr val="01928F"/>
              </a:solidFill>
              <a:round/>
            </a:ln>
          </p:spPr>
        </p:sp>
        <p:sp>
          <p:nvSpPr>
            <p:cNvPr id="702" name="MMConnector"/>
            <p:cNvSpPr/>
            <p:nvPr/>
          </p:nvSpPr>
          <p:spPr>
            <a:xfrm>
              <a:off x="4161188" y="2085675"/>
              <a:ext cx="162000" cy="154950"/>
            </a:xfrm>
            <a:custGeom>
              <a:avLst/>
              <a:gdLst/>
              <a:ahLst/>
              <a:cxnLst/>
              <a:rect l="0" t="0" r="0" b="0"/>
              <a:pathLst>
                <a:path w="162000" h="154950" fill="none">
                  <a:moveTo>
                    <a:pt x="-81000" y="77475"/>
                  </a:moveTo>
                  <a:cubicBezTo>
                    <a:pt x="1628" y="77475"/>
                    <a:pt x="-9200" y="-77475"/>
                    <a:pt x="81000" y="-77475"/>
                  </a:cubicBezTo>
                </a:path>
              </a:pathLst>
            </a:custGeom>
            <a:noFill/>
            <a:ln w="12000" cap="rnd">
              <a:solidFill>
                <a:srgbClr val="01928F"/>
              </a:solidFill>
              <a:round/>
            </a:ln>
          </p:spPr>
        </p:sp>
        <p:sp>
          <p:nvSpPr>
            <p:cNvPr id="703" name="MMConnector"/>
            <p:cNvSpPr/>
            <p:nvPr/>
          </p:nvSpPr>
          <p:spPr>
            <a:xfrm>
              <a:off x="4521188" y="2555475"/>
              <a:ext cx="162000" cy="94950"/>
            </a:xfrm>
            <a:custGeom>
              <a:avLst/>
              <a:gdLst/>
              <a:ahLst/>
              <a:cxnLst/>
              <a:rect l="0" t="0" r="0" b="0"/>
              <a:pathLst>
                <a:path w="162000" h="94950" fill="none">
                  <a:moveTo>
                    <a:pt x="-81000" y="47475"/>
                  </a:moveTo>
                  <a:cubicBezTo>
                    <a:pt x="-5112" y="47475"/>
                    <a:pt x="6529" y="-47475"/>
                    <a:pt x="81000" y="-47475"/>
                  </a:cubicBezTo>
                </a:path>
              </a:pathLst>
            </a:custGeom>
            <a:noFill/>
            <a:ln w="12000" cap="rnd">
              <a:solidFill>
                <a:srgbClr val="01928F"/>
              </a:solidFill>
              <a:round/>
            </a:ln>
          </p:spPr>
        </p:sp>
        <p:sp>
          <p:nvSpPr>
            <p:cNvPr id="832" name="MMConnector"/>
            <p:cNvSpPr/>
            <p:nvPr/>
          </p:nvSpPr>
          <p:spPr>
            <a:xfrm>
              <a:off x="4521188" y="2887800"/>
              <a:ext cx="162000" cy="6000"/>
            </a:xfrm>
            <a:custGeom>
              <a:avLst/>
              <a:gdLst/>
              <a:ahLst/>
              <a:cxnLst/>
              <a:rect l="0" t="0" r="0" b="0"/>
              <a:pathLst>
                <a:path w="162000" h="6000" fill="none">
                  <a:moveTo>
                    <a:pt x="-81000" y="0"/>
                  </a:moveTo>
                  <a:cubicBezTo>
                    <a:pt x="-16200" y="0"/>
                    <a:pt x="32400" y="0"/>
                    <a:pt x="81000" y="0"/>
                  </a:cubicBezTo>
                </a:path>
              </a:pathLst>
            </a:custGeom>
            <a:noFill/>
            <a:ln w="12000" cap="rnd">
              <a:solidFill>
                <a:srgbClr val="01928F"/>
              </a:solidFill>
              <a:round/>
            </a:ln>
          </p:spPr>
        </p:sp>
        <p:sp>
          <p:nvSpPr>
            <p:cNvPr id="833" name="MMConnector"/>
            <p:cNvSpPr/>
            <p:nvPr/>
          </p:nvSpPr>
          <p:spPr>
            <a:xfrm>
              <a:off x="4521188" y="2650425"/>
              <a:ext cx="162000" cy="94950"/>
            </a:xfrm>
            <a:custGeom>
              <a:avLst/>
              <a:gdLst/>
              <a:ahLst/>
              <a:cxnLst/>
              <a:rect l="0" t="0" r="0" b="0"/>
              <a:pathLst>
                <a:path w="162000" h="94950" fill="none">
                  <a:moveTo>
                    <a:pt x="-81000" y="-47475"/>
                  </a:moveTo>
                  <a:cubicBezTo>
                    <a:pt x="-5112" y="-47475"/>
                    <a:pt x="6529" y="47475"/>
                    <a:pt x="81000" y="47475"/>
                  </a:cubicBezTo>
                </a:path>
              </a:pathLst>
            </a:custGeom>
            <a:noFill/>
            <a:ln w="12000" cap="rnd">
              <a:solidFill>
                <a:srgbClr val="01928F"/>
              </a:solidFill>
              <a:round/>
            </a:ln>
          </p:spPr>
        </p:sp>
        <p:sp>
          <p:nvSpPr>
            <p:cNvPr id="834" name="MMConnector"/>
            <p:cNvSpPr/>
            <p:nvPr/>
          </p:nvSpPr>
          <p:spPr>
            <a:xfrm>
              <a:off x="2697281" y="742800"/>
              <a:ext cx="162000" cy="156900"/>
            </a:xfrm>
            <a:custGeom>
              <a:avLst/>
              <a:gdLst/>
              <a:ahLst/>
              <a:cxnLst/>
              <a:rect l="0" t="0" r="0" b="0"/>
              <a:pathLst>
                <a:path w="162000" h="156900" fill="none">
                  <a:moveTo>
                    <a:pt x="-81000" y="-78450"/>
                  </a:moveTo>
                  <a:cubicBezTo>
                    <a:pt x="1842" y="-78450"/>
                    <a:pt x="-9698" y="78450"/>
                    <a:pt x="81000" y="78450"/>
                  </a:cubicBezTo>
                </a:path>
              </a:pathLst>
            </a:custGeom>
            <a:noFill/>
            <a:ln w="12000" cap="rnd">
              <a:solidFill>
                <a:srgbClr val="FF7575"/>
              </a:solidFill>
              <a:round/>
            </a:ln>
          </p:spPr>
        </p:sp>
        <p:sp>
          <p:nvSpPr>
            <p:cNvPr id="835" name="MMConnector"/>
            <p:cNvSpPr/>
            <p:nvPr/>
          </p:nvSpPr>
          <p:spPr>
            <a:xfrm>
              <a:off x="3777281" y="803775"/>
              <a:ext cx="162000" cy="34950"/>
            </a:xfrm>
            <a:custGeom>
              <a:avLst/>
              <a:gdLst/>
              <a:ahLst/>
              <a:cxnLst/>
              <a:rect l="0" t="0" r="0" b="0"/>
              <a:pathLst>
                <a:path w="162000" h="34950" fill="none">
                  <a:moveTo>
                    <a:pt x="-81000" y="17475"/>
                  </a:moveTo>
                  <a:cubicBezTo>
                    <a:pt x="-12087" y="17475"/>
                    <a:pt x="22804" y="-17475"/>
                    <a:pt x="81000" y="-17475"/>
                  </a:cubicBezTo>
                </a:path>
              </a:pathLst>
            </a:custGeom>
            <a:noFill/>
            <a:ln w="12000" cap="rnd">
              <a:solidFill>
                <a:srgbClr val="FF7575"/>
              </a:solidFill>
              <a:round/>
            </a:ln>
          </p:spPr>
        </p:sp>
        <p:sp>
          <p:nvSpPr>
            <p:cNvPr id="836" name="MMConnector"/>
            <p:cNvSpPr/>
            <p:nvPr/>
          </p:nvSpPr>
          <p:spPr>
            <a:xfrm>
              <a:off x="3777281" y="898725"/>
              <a:ext cx="162000" cy="154950"/>
            </a:xfrm>
            <a:custGeom>
              <a:avLst/>
              <a:gdLst/>
              <a:ahLst/>
              <a:cxnLst/>
              <a:rect l="0" t="0" r="0" b="0"/>
              <a:pathLst>
                <a:path w="162000" h="154950" fill="none">
                  <a:moveTo>
                    <a:pt x="-81000" y="-77475"/>
                  </a:moveTo>
                  <a:cubicBezTo>
                    <a:pt x="1628" y="-77475"/>
                    <a:pt x="-9200" y="77475"/>
                    <a:pt x="81000" y="77475"/>
                  </a:cubicBezTo>
                </a:path>
              </a:pathLst>
            </a:custGeom>
            <a:noFill/>
            <a:ln w="12000" cap="rnd">
              <a:solidFill>
                <a:srgbClr val="FF7575"/>
              </a:solidFill>
              <a:round/>
            </a:ln>
          </p:spPr>
        </p:sp>
        <p:sp>
          <p:nvSpPr>
            <p:cNvPr id="837" name="MMConnector"/>
            <p:cNvSpPr/>
            <p:nvPr/>
          </p:nvSpPr>
          <p:spPr>
            <a:xfrm>
              <a:off x="2715281" y="1633650"/>
              <a:ext cx="162000" cy="96900"/>
            </a:xfrm>
            <a:custGeom>
              <a:avLst/>
              <a:gdLst/>
              <a:ahLst/>
              <a:cxnLst/>
              <a:rect l="0" t="0" r="0" b="0"/>
              <a:pathLst>
                <a:path w="162000" h="96900" fill="none">
                  <a:moveTo>
                    <a:pt x="-81000" y="-48450"/>
                  </a:moveTo>
                  <a:cubicBezTo>
                    <a:pt x="-4889" y="-48450"/>
                    <a:pt x="6008" y="48450"/>
                    <a:pt x="81000" y="48450"/>
                  </a:cubicBezTo>
                </a:path>
              </a:pathLst>
            </a:custGeom>
            <a:noFill/>
            <a:ln w="12000" cap="rnd">
              <a:solidFill>
                <a:srgbClr val="5FB7F1"/>
              </a:solidFill>
              <a:round/>
            </a:ln>
          </p:spPr>
        </p:sp>
        <p:sp>
          <p:nvSpPr>
            <p:cNvPr id="838" name="MainIdea"/>
            <p:cNvSpPr/>
            <p:nvPr/>
          </p:nvSpPr>
          <p:spPr>
            <a:xfrm>
              <a:off x="393001" y="1128693"/>
              <a:ext cx="1200150" cy="642000"/>
            </a:xfrm>
            <a:custGeom>
              <a:avLst/>
              <a:gdLst>
                <a:gd name="rtl" fmla="*/ 230240 w 1254000"/>
                <a:gd name="rtt" fmla="*/ 101700 h 642000"/>
                <a:gd name="rtr" fmla="*/ 1185360 w 1254000"/>
                <a:gd name="rtb" fmla="*/ 533700 h 642000"/>
              </a:gdLst>
              <a:ahLst/>
              <a:cxnLst/>
              <a:rect l="rtl" t="rtt" r="rtr" b="rtb"/>
              <a:pathLst>
                <a:path w="1254000" h="642000">
                  <a:moveTo>
                    <a:pt x="393399" y="0"/>
                  </a:moveTo>
                  <a:lnTo>
                    <a:pt x="1254000" y="0"/>
                  </a:lnTo>
                  <a:lnTo>
                    <a:pt x="1254000" y="281853"/>
                  </a:lnTo>
                  <a:lnTo>
                    <a:pt x="1254000" y="360147"/>
                  </a:lnTo>
                  <a:cubicBezTo>
                    <a:pt x="1254000" y="515810"/>
                    <a:pt x="1127810" y="642000"/>
                    <a:pt x="997200" y="642000"/>
                  </a:cubicBezTo>
                  <a:lnTo>
                    <a:pt x="393399" y="642000"/>
                  </a:lnTo>
                  <a:lnTo>
                    <a:pt x="0" y="642000"/>
                  </a:lnTo>
                  <a:lnTo>
                    <a:pt x="0" y="281853"/>
                  </a:lnTo>
                  <a:cubicBezTo>
                    <a:pt x="0" y="126190"/>
                    <a:pt x="126190" y="0"/>
                    <a:pt x="256800" y="0"/>
                  </a:cubicBezTo>
                  <a:lnTo>
                    <a:pt x="393399" y="0"/>
                  </a:lnTo>
                  <a:close/>
                </a:path>
              </a:pathLst>
            </a:custGeom>
            <a:solidFill>
              <a:srgbClr val="FFFFFF"/>
            </a:solidFill>
            <a:ln w="12000" cap="flat">
              <a:solidFill>
                <a:srgbClr val="00B0F0"/>
              </a:solidFill>
              <a:round/>
            </a:ln>
          </p:spPr>
          <p:txBody>
            <a:bodyPr wrap="square" lIns="0" tIns="0" rIns="0" bIns="0" rtlCol="0" anchor="ctr"/>
            <a:lstStyle/>
            <a:p>
              <a:pPr>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任务一</a:t>
              </a: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 </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nSpc>
                  <a:spcPct val="100000"/>
                </a:lnSpc>
              </a:pP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智能制造：走进</a:t>
              </a:r>
              <a:endParaRPr lang="en-US" altLang="zh-CN" kern="100" dirty="0">
                <a:latin typeface="Times New Roman" panose="02020603050405020304"/>
                <a:ea typeface="宋体" panose="02010600030101010101" pitchFamily="2" charset="-122"/>
                <a:cs typeface="Times New Roman" panose="02020603050405020304"/>
                <a:sym typeface="Times New Roman" panose="02020603050405020304"/>
              </a:endParaRPr>
            </a:p>
            <a:p>
              <a:pPr>
                <a:lnSpc>
                  <a:spcPct val="100000"/>
                </a:lnSpc>
              </a:pPr>
              <a:r>
                <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4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无人工厂”时代</a:t>
              </a:r>
              <a:endParaRPr lang="en-US" altLang="zh-CN" sz="14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839" name="MainTopic"/>
            <p:cNvSpPr/>
            <p:nvPr/>
          </p:nvSpPr>
          <p:spPr>
            <a:xfrm>
              <a:off x="1644000" y="2200500"/>
              <a:ext cx="996188" cy="340500"/>
            </a:xfrm>
            <a:custGeom>
              <a:avLst/>
              <a:gdLst>
                <a:gd name="rtl" fmla="*/ 136145 w 996188"/>
                <a:gd name="rtt" fmla="*/ 33600 h 340500"/>
                <a:gd name="rtr" fmla="*/ 941389 w 996188"/>
                <a:gd name="rtb" fmla="*/ 297600 h 340500"/>
              </a:gdLst>
              <a:ahLst/>
              <a:cxnLst/>
              <a:rect l="rtl" t="rtt" r="rtr" b="rtb"/>
              <a:pathLst>
                <a:path w="996188" h="340500" stroke="0">
                  <a:moveTo>
                    <a:pt x="0" y="0"/>
                  </a:moveTo>
                  <a:lnTo>
                    <a:pt x="996188" y="0"/>
                  </a:lnTo>
                  <a:lnTo>
                    <a:pt x="996188" y="340500"/>
                  </a:lnTo>
                  <a:lnTo>
                    <a:pt x="0" y="340500"/>
                  </a:lnTo>
                  <a:lnTo>
                    <a:pt x="0" y="0"/>
                  </a:lnTo>
                  <a:close/>
                </a:path>
                <a:path w="996188" h="340500" fill="none">
                  <a:moveTo>
                    <a:pt x="0" y="340500"/>
                  </a:moveTo>
                  <a:lnTo>
                    <a:pt x="996188" y="340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4.1.3 人工智能在制造业中的应用</a:t>
              </a:r>
            </a:p>
          </p:txBody>
        </p:sp>
        <p:sp>
          <p:nvSpPr>
            <p:cNvPr id="840" name="SubTopic"/>
            <p:cNvSpPr/>
            <p:nvPr/>
          </p:nvSpPr>
          <p:spPr>
            <a:xfrm>
              <a:off x="2802188" y="2008650"/>
              <a:ext cx="1278000" cy="154500"/>
            </a:xfrm>
            <a:custGeom>
              <a:avLst/>
              <a:gdLst>
                <a:gd name="rtl" fmla="*/ 34200 w 1278000"/>
                <a:gd name="rtt" fmla="*/ 11850 h 154500"/>
                <a:gd name="rtr" fmla="*/ 1245300 w 1278000"/>
                <a:gd name="rtb" fmla="*/ 131850 h 154500"/>
              </a:gdLst>
              <a:ahLst/>
              <a:cxnLst/>
              <a:rect l="rtl" t="rtt" r="rtr" b="rtb"/>
              <a:pathLst>
                <a:path w="1278000" h="154500" stroke="0">
                  <a:moveTo>
                    <a:pt x="0" y="0"/>
                  </a:moveTo>
                  <a:lnTo>
                    <a:pt x="1278000" y="0"/>
                  </a:lnTo>
                  <a:lnTo>
                    <a:pt x="1278000" y="154500"/>
                  </a:lnTo>
                  <a:lnTo>
                    <a:pt x="0" y="154500"/>
                  </a:lnTo>
                  <a:lnTo>
                    <a:pt x="0" y="0"/>
                  </a:lnTo>
                  <a:close/>
                </a:path>
                <a:path w="1278000" h="154500" fill="none">
                  <a:moveTo>
                    <a:pt x="0" y="154500"/>
                  </a:moveTo>
                  <a:lnTo>
                    <a:pt x="127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智能制造背后的“神秘”岗位</a:t>
              </a:r>
            </a:p>
          </p:txBody>
        </p:sp>
        <p:sp>
          <p:nvSpPr>
            <p:cNvPr id="841" name="SubTopic"/>
            <p:cNvSpPr/>
            <p:nvPr/>
          </p:nvSpPr>
          <p:spPr>
            <a:xfrm>
              <a:off x="2802188" y="2448450"/>
              <a:ext cx="1638000" cy="154500"/>
            </a:xfrm>
            <a:custGeom>
              <a:avLst/>
              <a:gdLst>
                <a:gd name="rtl" fmla="*/ 34200 w 1638000"/>
                <a:gd name="rtt" fmla="*/ 11850 h 154500"/>
                <a:gd name="rtr" fmla="*/ 1605300 w 1638000"/>
                <a:gd name="rtb" fmla="*/ 131850 h 154500"/>
              </a:gdLst>
              <a:ahLst/>
              <a:cxnLst/>
              <a:rect l="rtl" t="rtt" r="rtr" b="rtb"/>
              <a:pathLst>
                <a:path w="1638000" h="154500" stroke="0">
                  <a:moveTo>
                    <a:pt x="0" y="0"/>
                  </a:moveTo>
                  <a:lnTo>
                    <a:pt x="1638000" y="0"/>
                  </a:lnTo>
                  <a:lnTo>
                    <a:pt x="1638000" y="154500"/>
                  </a:lnTo>
                  <a:lnTo>
                    <a:pt x="0" y="154500"/>
                  </a:lnTo>
                  <a:lnTo>
                    <a:pt x="0" y="0"/>
                  </a:lnTo>
                  <a:close/>
                </a:path>
                <a:path w="1638000" h="154500" fill="none">
                  <a:moveTo>
                    <a:pt x="0" y="154500"/>
                  </a:moveTo>
                  <a:lnTo>
                    <a:pt x="163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应用案例：机器视觉识别用于智能检测</a:t>
              </a:r>
            </a:p>
          </p:txBody>
        </p:sp>
        <p:sp>
          <p:nvSpPr>
            <p:cNvPr id="842" name="SubTopic"/>
            <p:cNvSpPr/>
            <p:nvPr/>
          </p:nvSpPr>
          <p:spPr>
            <a:xfrm>
              <a:off x="2802188" y="2733300"/>
              <a:ext cx="1638000" cy="154500"/>
            </a:xfrm>
            <a:custGeom>
              <a:avLst/>
              <a:gdLst>
                <a:gd name="rtl" fmla="*/ 34200 w 1638000"/>
                <a:gd name="rtt" fmla="*/ 11850 h 154500"/>
                <a:gd name="rtr" fmla="*/ 1605300 w 1638000"/>
                <a:gd name="rtb" fmla="*/ 131850 h 154500"/>
              </a:gdLst>
              <a:ahLst/>
              <a:cxnLst/>
              <a:rect l="rtl" t="rtt" r="rtr" b="rtb"/>
              <a:pathLst>
                <a:path w="1638000" h="154500" stroke="0">
                  <a:moveTo>
                    <a:pt x="0" y="0"/>
                  </a:moveTo>
                  <a:lnTo>
                    <a:pt x="1638000" y="0"/>
                  </a:lnTo>
                  <a:lnTo>
                    <a:pt x="1638000" y="154500"/>
                  </a:lnTo>
                  <a:lnTo>
                    <a:pt x="0" y="154500"/>
                  </a:lnTo>
                  <a:lnTo>
                    <a:pt x="0" y="0"/>
                  </a:lnTo>
                  <a:close/>
                </a:path>
                <a:path w="1638000" h="154500" fill="none">
                  <a:moveTo>
                    <a:pt x="0" y="154500"/>
                  </a:moveTo>
                  <a:lnTo>
                    <a:pt x="163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机器视觉识别在智能分拣中的应用场景</a:t>
              </a:r>
            </a:p>
          </p:txBody>
        </p:sp>
        <p:sp>
          <p:nvSpPr>
            <p:cNvPr id="843" name="MainTopic"/>
            <p:cNvSpPr/>
            <p:nvPr/>
          </p:nvSpPr>
          <p:spPr>
            <a:xfrm>
              <a:off x="1644000" y="1244700"/>
              <a:ext cx="990281" cy="340500"/>
            </a:xfrm>
            <a:custGeom>
              <a:avLst/>
              <a:gdLst>
                <a:gd name="rtl" fmla="*/ 135784 w 990281"/>
                <a:gd name="rtt" fmla="*/ 33600 h 340500"/>
                <a:gd name="rtr" fmla="*/ 935434 w 990281"/>
                <a:gd name="rtb" fmla="*/ 297600 h 340500"/>
              </a:gdLst>
              <a:ahLst/>
              <a:cxnLst/>
              <a:rect l="rtl" t="rtt" r="rtr" b="rtb"/>
              <a:pathLst>
                <a:path w="990281" h="340500" stroke="0">
                  <a:moveTo>
                    <a:pt x="0" y="0"/>
                  </a:moveTo>
                  <a:lnTo>
                    <a:pt x="990281" y="0"/>
                  </a:lnTo>
                  <a:lnTo>
                    <a:pt x="990281" y="340500"/>
                  </a:lnTo>
                  <a:lnTo>
                    <a:pt x="0" y="340500"/>
                  </a:lnTo>
                  <a:lnTo>
                    <a:pt x="0" y="0"/>
                  </a:lnTo>
                  <a:close/>
                </a:path>
                <a:path w="990281" h="340500" fill="none">
                  <a:moveTo>
                    <a:pt x="0" y="340500"/>
                  </a:moveTo>
                  <a:lnTo>
                    <a:pt x="990281" y="340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4.1.2 </a:t>
              </a:r>
              <a:r>
                <a:rPr lang="en-US" altLang="zh-CN" sz="12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什么是“灯塔工厂</a:t>
              </a:r>
              <a:r>
                <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p>
          </p:txBody>
        </p:sp>
        <p:sp>
          <p:nvSpPr>
            <p:cNvPr id="844" name="SubTopic"/>
            <p:cNvSpPr/>
            <p:nvPr/>
          </p:nvSpPr>
          <p:spPr>
            <a:xfrm>
              <a:off x="2796281" y="1147800"/>
              <a:ext cx="4464000" cy="154500"/>
            </a:xfrm>
            <a:custGeom>
              <a:avLst/>
              <a:gdLst>
                <a:gd name="rtl" fmla="*/ 123800 w 4464000"/>
                <a:gd name="rtt" fmla="*/ 11850 h 154500"/>
                <a:gd name="rtr" fmla="*/ 4415700 w 4464000"/>
                <a:gd name="rtb" fmla="*/ 131850 h 154500"/>
              </a:gdLst>
              <a:ahLst/>
              <a:cxnLst/>
              <a:rect l="rtl" t="rtt" r="rtr" b="rtb"/>
              <a:pathLst>
                <a:path w="4464000" h="154500" stroke="0">
                  <a:moveTo>
                    <a:pt x="0" y="0"/>
                  </a:moveTo>
                  <a:lnTo>
                    <a:pt x="4464000" y="0"/>
                  </a:lnTo>
                  <a:lnTo>
                    <a:pt x="4464000" y="154500"/>
                  </a:lnTo>
                  <a:lnTo>
                    <a:pt x="0" y="154500"/>
                  </a:lnTo>
                  <a:lnTo>
                    <a:pt x="0" y="0"/>
                  </a:lnTo>
                  <a:close/>
                </a:path>
                <a:path w="4464000" h="154500" fill="none">
                  <a:moveTo>
                    <a:pt x="0" y="154500"/>
                  </a:moveTo>
                  <a:lnTo>
                    <a:pt x="4464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世界经济论坛于2018年推出，指率先打造出一批标杆级的智能工厂，引领第四次工业革命发展潮流的智能工厂</a:t>
              </a:r>
            </a:p>
          </p:txBody>
        </p:sp>
        <p:sp>
          <p:nvSpPr>
            <p:cNvPr id="845" name="MainTopic"/>
            <p:cNvSpPr/>
            <p:nvPr/>
          </p:nvSpPr>
          <p:spPr>
            <a:xfrm>
              <a:off x="1644000" y="323850"/>
              <a:ext cx="972281" cy="340500"/>
            </a:xfrm>
            <a:custGeom>
              <a:avLst/>
              <a:gdLst>
                <a:gd name="rtl" fmla="*/ 134684 w 972281"/>
                <a:gd name="rtt" fmla="*/ 33600 h 340500"/>
                <a:gd name="rtr" fmla="*/ 917284 w 972281"/>
                <a:gd name="rtb" fmla="*/ 297600 h 340500"/>
              </a:gdLst>
              <a:ahLst/>
              <a:cxnLst/>
              <a:rect l="rtl" t="rtt" r="rtr" b="rtb"/>
              <a:pathLst>
                <a:path w="972281" h="340500" stroke="0">
                  <a:moveTo>
                    <a:pt x="0" y="0"/>
                  </a:moveTo>
                  <a:lnTo>
                    <a:pt x="972281" y="0"/>
                  </a:lnTo>
                  <a:lnTo>
                    <a:pt x="972281" y="340500"/>
                  </a:lnTo>
                  <a:lnTo>
                    <a:pt x="0" y="340500"/>
                  </a:lnTo>
                  <a:lnTo>
                    <a:pt x="0" y="0"/>
                  </a:lnTo>
                  <a:close/>
                </a:path>
                <a:path w="972281" h="340500" fill="none">
                  <a:moveTo>
                    <a:pt x="0" y="340500"/>
                  </a:moveTo>
                  <a:lnTo>
                    <a:pt x="972281"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4.1.1 </a:t>
              </a:r>
              <a:r>
                <a:rPr lang="en-US" altLang="zh-CN" sz="1200" b="1"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什么是“智能制造</a:t>
              </a:r>
              <a:r>
                <a:rPr lang="en-US" altLang="zh-CN" sz="1200" b="1"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 </a:t>
              </a:r>
            </a:p>
          </p:txBody>
        </p:sp>
        <p:sp>
          <p:nvSpPr>
            <p:cNvPr id="846" name="SubTopic"/>
            <p:cNvSpPr/>
            <p:nvPr/>
          </p:nvSpPr>
          <p:spPr>
            <a:xfrm>
              <a:off x="2778281" y="166950"/>
              <a:ext cx="738000" cy="154500"/>
            </a:xfrm>
            <a:custGeom>
              <a:avLst/>
              <a:gdLst>
                <a:gd name="rtl" fmla="*/ 34200 w 738000"/>
                <a:gd name="rtt" fmla="*/ 11850 h 154500"/>
                <a:gd name="rtr" fmla="*/ 705300 w 738000"/>
                <a:gd name="rtb" fmla="*/ 131850 h 154500"/>
              </a:gdLst>
              <a:ahLst/>
              <a:cxnLst/>
              <a:rect l="rtl" t="rtt" r="rtr" b="rtb"/>
              <a:pathLst>
                <a:path w="738000" h="154500" stroke="0">
                  <a:moveTo>
                    <a:pt x="0" y="0"/>
                  </a:moveTo>
                  <a:lnTo>
                    <a:pt x="738000" y="0"/>
                  </a:lnTo>
                  <a:lnTo>
                    <a:pt x="738000" y="154500"/>
                  </a:lnTo>
                  <a:lnTo>
                    <a:pt x="0" y="154500"/>
                  </a:lnTo>
                  <a:lnTo>
                    <a:pt x="0" y="0"/>
                  </a:lnTo>
                  <a:close/>
                </a:path>
                <a:path w="738000" h="154500" fill="none">
                  <a:moveTo>
                    <a:pt x="0" y="154500"/>
                  </a:moveTo>
                  <a:lnTo>
                    <a:pt x="73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10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智能制造的内涵</a:t>
              </a:r>
              <a:endParaRPr lang="en-US" altLang="zh-CN" sz="110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847" name="SubTopic"/>
            <p:cNvSpPr/>
            <p:nvPr/>
          </p:nvSpPr>
          <p:spPr>
            <a:xfrm>
              <a:off x="3678281" y="12000"/>
              <a:ext cx="2112000" cy="154500"/>
            </a:xfrm>
            <a:custGeom>
              <a:avLst/>
              <a:gdLst>
                <a:gd name="rtl" fmla="*/ 34200 w 2112000"/>
                <a:gd name="rtt" fmla="*/ 11850 h 154500"/>
                <a:gd name="rtr" fmla="*/ 2079300 w 2112000"/>
                <a:gd name="rtb" fmla="*/ 131850 h 154500"/>
              </a:gdLst>
              <a:ahLst/>
              <a:cxnLst/>
              <a:rect l="rtl" t="rtt" r="rtr" b="rtb"/>
              <a:pathLst>
                <a:path w="2112000" h="154500" stroke="0">
                  <a:moveTo>
                    <a:pt x="0" y="0"/>
                  </a:moveTo>
                  <a:lnTo>
                    <a:pt x="2112000" y="0"/>
                  </a:lnTo>
                  <a:lnTo>
                    <a:pt x="2112000" y="154500"/>
                  </a:lnTo>
                  <a:lnTo>
                    <a:pt x="0" y="154500"/>
                  </a:lnTo>
                  <a:lnTo>
                    <a:pt x="0" y="0"/>
                  </a:lnTo>
                  <a:close/>
                </a:path>
                <a:path w="2112000" h="154500" fill="none">
                  <a:moveTo>
                    <a:pt x="0" y="154500"/>
                  </a:moveTo>
                  <a:lnTo>
                    <a:pt x="2112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核心要素：材料、装备、工艺、测量、维护 、建模</a:t>
              </a:r>
            </a:p>
          </p:txBody>
        </p:sp>
        <p:sp>
          <p:nvSpPr>
            <p:cNvPr id="848" name="SubTopic"/>
            <p:cNvSpPr/>
            <p:nvPr/>
          </p:nvSpPr>
          <p:spPr>
            <a:xfrm>
              <a:off x="3678281" y="201900"/>
              <a:ext cx="3402000" cy="274500"/>
            </a:xfrm>
            <a:custGeom>
              <a:avLst/>
              <a:gdLst>
                <a:gd name="rtl" fmla="*/ 123800 w 3402000"/>
                <a:gd name="rtt" fmla="*/ 11850 h 274500"/>
                <a:gd name="rtr" fmla="*/ 3353700 w 3402000"/>
                <a:gd name="rtb" fmla="*/ 251850 h 274500"/>
              </a:gdLst>
              <a:ahLst/>
              <a:cxnLst/>
              <a:rect l="rtl" t="rtt" r="rtr" b="rtb"/>
              <a:pathLst>
                <a:path w="3402000" h="274500" stroke="0">
                  <a:moveTo>
                    <a:pt x="0" y="0"/>
                  </a:moveTo>
                  <a:lnTo>
                    <a:pt x="3402000" y="0"/>
                  </a:lnTo>
                  <a:lnTo>
                    <a:pt x="3402000" y="274500"/>
                  </a:lnTo>
                  <a:lnTo>
                    <a:pt x="0" y="274500"/>
                  </a:lnTo>
                  <a:lnTo>
                    <a:pt x="0" y="0"/>
                  </a:lnTo>
                  <a:close/>
                </a:path>
                <a:path w="3402000" h="274500" fill="none">
                  <a:moveTo>
                    <a:pt x="0" y="274500"/>
                  </a:moveTo>
                  <a:lnTo>
                    <a:pt x="3402000" y="27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两个判断特征：（1）是否能够学习人的经验，从而替代人来分析问题和形成决策；</a:t>
              </a:r>
              <a:endParaRPr lang="en-US" altLang="zh-CN" sz="2400"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（2）能否从新的问题中积累经验，从而避免问题的再次发生</a:t>
              </a:r>
            </a:p>
          </p:txBody>
        </p:sp>
        <p:sp>
          <p:nvSpPr>
            <p:cNvPr id="849" name="SubTopic"/>
            <p:cNvSpPr/>
            <p:nvPr/>
          </p:nvSpPr>
          <p:spPr>
            <a:xfrm>
              <a:off x="2796281" y="1337700"/>
              <a:ext cx="3528000" cy="154500"/>
            </a:xfrm>
            <a:custGeom>
              <a:avLst/>
              <a:gdLst>
                <a:gd name="rtl" fmla="*/ 123800 w 3528000"/>
                <a:gd name="rtt" fmla="*/ 11850 h 154500"/>
                <a:gd name="rtr" fmla="*/ 3479700 w 3528000"/>
                <a:gd name="rtb" fmla="*/ 131850 h 154500"/>
              </a:gdLst>
              <a:ahLst/>
              <a:cxnLst/>
              <a:rect l="rtl" t="rtt" r="rtr" b="rtb"/>
              <a:pathLst>
                <a:path w="3528000" h="154500" stroke="0">
                  <a:moveTo>
                    <a:pt x="0" y="0"/>
                  </a:moveTo>
                  <a:lnTo>
                    <a:pt x="3528000" y="0"/>
                  </a:lnTo>
                  <a:lnTo>
                    <a:pt x="3528000" y="154500"/>
                  </a:lnTo>
                  <a:lnTo>
                    <a:pt x="0" y="154500"/>
                  </a:lnTo>
                  <a:lnTo>
                    <a:pt x="0" y="0"/>
                  </a:lnTo>
                  <a:close/>
                </a:path>
                <a:path w="3528000" h="154500" fill="none">
                  <a:moveTo>
                    <a:pt x="0" y="154500"/>
                  </a:moveTo>
                  <a:lnTo>
                    <a:pt x="352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10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目标：降本（降低成本</a:t>
              </a:r>
              <a:r>
                <a:rPr lang="en-US" altLang="zh-CN" sz="110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10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减存（减少库存</a:t>
              </a:r>
              <a:r>
                <a:rPr lang="en-US" altLang="zh-CN" sz="110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10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提质（提升质量</a:t>
              </a:r>
              <a:r>
                <a:rPr lang="en-US" altLang="zh-CN" sz="110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r>
                <a:rPr lang="en-US" altLang="zh-CN" sz="110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增效（增加效率</a:t>
              </a:r>
              <a:r>
                <a:rPr lang="en-US" altLang="zh-CN" sz="110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p>
          </p:txBody>
        </p:sp>
        <p:sp>
          <p:nvSpPr>
            <p:cNvPr id="850" name="SubTopic"/>
            <p:cNvSpPr/>
            <p:nvPr/>
          </p:nvSpPr>
          <p:spPr>
            <a:xfrm>
              <a:off x="4242188" y="2043600"/>
              <a:ext cx="2526094" cy="274500"/>
            </a:xfrm>
            <a:custGeom>
              <a:avLst/>
              <a:gdLst>
                <a:gd name="rtl" fmla="*/ 123800 w 2526094"/>
                <a:gd name="rtt" fmla="*/ 11850 h 274500"/>
                <a:gd name="rtr" fmla="*/ 2477794 w 2526094"/>
                <a:gd name="rtb" fmla="*/ 251850 h 274500"/>
              </a:gdLst>
              <a:ahLst/>
              <a:cxnLst/>
              <a:rect l="rtl" t="rtt" r="rtr" b="rtb"/>
              <a:pathLst>
                <a:path w="2526094" h="274500" stroke="0">
                  <a:moveTo>
                    <a:pt x="0" y="0"/>
                  </a:moveTo>
                  <a:lnTo>
                    <a:pt x="2526094" y="0"/>
                  </a:lnTo>
                  <a:lnTo>
                    <a:pt x="2526094" y="274500"/>
                  </a:lnTo>
                  <a:lnTo>
                    <a:pt x="0" y="274500"/>
                  </a:lnTo>
                  <a:lnTo>
                    <a:pt x="0" y="0"/>
                  </a:lnTo>
                  <a:close/>
                </a:path>
                <a:path w="2526094" h="274500" fill="none">
                  <a:moveTo>
                    <a:pt x="0" y="274500"/>
                  </a:moveTo>
                  <a:lnTo>
                    <a:pt x="2526094" y="27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复合型技术技能人才：智能制造工程技术人员、工业互联网工程技术人员、虚拟现实工程技术人员等</a:t>
              </a:r>
            </a:p>
          </p:txBody>
        </p:sp>
        <p:sp>
          <p:nvSpPr>
            <p:cNvPr id="851" name="SubTopic"/>
            <p:cNvSpPr/>
            <p:nvPr/>
          </p:nvSpPr>
          <p:spPr>
            <a:xfrm>
              <a:off x="4242188" y="1853700"/>
              <a:ext cx="2088000" cy="154500"/>
            </a:xfrm>
            <a:custGeom>
              <a:avLst/>
              <a:gdLst>
                <a:gd name="rtl" fmla="*/ 34200 w 2088000"/>
                <a:gd name="rtt" fmla="*/ 11850 h 154500"/>
                <a:gd name="rtr" fmla="*/ 2055300 w 2088000"/>
                <a:gd name="rtb" fmla="*/ 131850 h 154500"/>
              </a:gdLst>
              <a:ahLst/>
              <a:cxnLst/>
              <a:rect l="rtl" t="rtt" r="rtr" b="rtb"/>
              <a:pathLst>
                <a:path w="2088000" h="154500" stroke="0">
                  <a:moveTo>
                    <a:pt x="0" y="0"/>
                  </a:moveTo>
                  <a:lnTo>
                    <a:pt x="2088000" y="0"/>
                  </a:lnTo>
                  <a:lnTo>
                    <a:pt x="2088000" y="154500"/>
                  </a:lnTo>
                  <a:lnTo>
                    <a:pt x="0" y="154500"/>
                  </a:lnTo>
                  <a:lnTo>
                    <a:pt x="0" y="0"/>
                  </a:lnTo>
                  <a:close/>
                </a:path>
                <a:path w="2088000" h="154500" fill="none">
                  <a:moveTo>
                    <a:pt x="0" y="154500"/>
                  </a:moveTo>
                  <a:lnTo>
                    <a:pt x="208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产业发展趋势：精益化、自动化、信息化、智能化</a:t>
              </a:r>
            </a:p>
          </p:txBody>
        </p:sp>
        <p:sp>
          <p:nvSpPr>
            <p:cNvPr id="852" name="SubTopic"/>
            <p:cNvSpPr/>
            <p:nvPr/>
          </p:nvSpPr>
          <p:spPr>
            <a:xfrm>
              <a:off x="4602188" y="2353500"/>
              <a:ext cx="1908000" cy="154500"/>
            </a:xfrm>
            <a:custGeom>
              <a:avLst/>
              <a:gdLst>
                <a:gd name="rtl" fmla="*/ 34200 w 1908000"/>
                <a:gd name="rtt" fmla="*/ 11850 h 154500"/>
                <a:gd name="rtr" fmla="*/ 1875300 w 1908000"/>
                <a:gd name="rtb" fmla="*/ 131850 h 154500"/>
              </a:gdLst>
              <a:ahLst/>
              <a:cxnLst/>
              <a:rect l="rtl" t="rtt" r="rtr" b="rtb"/>
              <a:pathLst>
                <a:path w="1908000" h="154500" stroke="0">
                  <a:moveTo>
                    <a:pt x="0" y="0"/>
                  </a:moveTo>
                  <a:lnTo>
                    <a:pt x="1908000" y="0"/>
                  </a:lnTo>
                  <a:lnTo>
                    <a:pt x="1908000" y="154500"/>
                  </a:lnTo>
                  <a:lnTo>
                    <a:pt x="0" y="154500"/>
                  </a:lnTo>
                  <a:lnTo>
                    <a:pt x="0" y="0"/>
                  </a:lnTo>
                  <a:close/>
                </a:path>
                <a:path w="1908000" h="154500" fill="none">
                  <a:moveTo>
                    <a:pt x="0" y="154500"/>
                  </a:moveTo>
                  <a:lnTo>
                    <a:pt x="190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工业机器视觉系统构成：硬件设备和软件算法</a:t>
              </a:r>
            </a:p>
          </p:txBody>
        </p:sp>
        <p:sp>
          <p:nvSpPr>
            <p:cNvPr id="853" name="SubTopic"/>
            <p:cNvSpPr/>
            <p:nvPr/>
          </p:nvSpPr>
          <p:spPr>
            <a:xfrm>
              <a:off x="4602188" y="2733300"/>
              <a:ext cx="1908000" cy="154500"/>
            </a:xfrm>
            <a:custGeom>
              <a:avLst/>
              <a:gdLst>
                <a:gd name="rtl" fmla="*/ 34200 w 1908000"/>
                <a:gd name="rtt" fmla="*/ 11850 h 154500"/>
                <a:gd name="rtr" fmla="*/ 1875300 w 1908000"/>
                <a:gd name="rtb" fmla="*/ 131850 h 154500"/>
              </a:gdLst>
              <a:ahLst/>
              <a:cxnLst/>
              <a:rect l="rtl" t="rtt" r="rtr" b="rtb"/>
              <a:pathLst>
                <a:path w="1908000" h="154500" stroke="0">
                  <a:moveTo>
                    <a:pt x="0" y="0"/>
                  </a:moveTo>
                  <a:lnTo>
                    <a:pt x="1908000" y="0"/>
                  </a:lnTo>
                  <a:lnTo>
                    <a:pt x="1908000" y="154500"/>
                  </a:lnTo>
                  <a:lnTo>
                    <a:pt x="0" y="154500"/>
                  </a:lnTo>
                  <a:lnTo>
                    <a:pt x="0" y="0"/>
                  </a:lnTo>
                  <a:close/>
                </a:path>
                <a:path w="1908000" h="154500" fill="none">
                  <a:moveTo>
                    <a:pt x="0" y="154500"/>
                  </a:moveTo>
                  <a:lnTo>
                    <a:pt x="190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视觉定位应用、视觉检测应用、物体分拣应用</a:t>
              </a:r>
            </a:p>
          </p:txBody>
        </p:sp>
        <p:sp>
          <p:nvSpPr>
            <p:cNvPr id="854" name="SubTopic"/>
            <p:cNvSpPr/>
            <p:nvPr/>
          </p:nvSpPr>
          <p:spPr>
            <a:xfrm>
              <a:off x="4602188" y="2543400"/>
              <a:ext cx="2550000" cy="154500"/>
            </a:xfrm>
            <a:custGeom>
              <a:avLst/>
              <a:gdLst>
                <a:gd name="rtl" fmla="*/ 34200 w 2550000"/>
                <a:gd name="rtt" fmla="*/ 11850 h 154500"/>
                <a:gd name="rtr" fmla="*/ 2517300 w 2550000"/>
                <a:gd name="rtb" fmla="*/ 131850 h 154500"/>
              </a:gdLst>
              <a:ahLst/>
              <a:cxnLst/>
              <a:rect l="rtl" t="rtt" r="rtr" b="rtb"/>
              <a:pathLst>
                <a:path w="2550000" h="154500" stroke="0">
                  <a:moveTo>
                    <a:pt x="0" y="0"/>
                  </a:moveTo>
                  <a:lnTo>
                    <a:pt x="2550000" y="0"/>
                  </a:lnTo>
                  <a:lnTo>
                    <a:pt x="2550000" y="154500"/>
                  </a:lnTo>
                  <a:lnTo>
                    <a:pt x="0" y="154500"/>
                  </a:lnTo>
                  <a:lnTo>
                    <a:pt x="0" y="0"/>
                  </a:lnTo>
                  <a:close/>
                </a:path>
                <a:path w="2550000" h="154500" fill="none">
                  <a:moveTo>
                    <a:pt x="0" y="154500"/>
                  </a:moveTo>
                  <a:lnTo>
                    <a:pt x="2550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应用流程：图像获取—图像处理与分析—智能判断决策与执行</a:t>
              </a:r>
            </a:p>
          </p:txBody>
        </p:sp>
        <p:sp>
          <p:nvSpPr>
            <p:cNvPr id="855" name="SubTopic"/>
            <p:cNvSpPr/>
            <p:nvPr/>
          </p:nvSpPr>
          <p:spPr>
            <a:xfrm>
              <a:off x="2778281" y="666750"/>
              <a:ext cx="918000" cy="154500"/>
            </a:xfrm>
            <a:custGeom>
              <a:avLst/>
              <a:gdLst>
                <a:gd name="rtl" fmla="*/ 34200 w 918000"/>
                <a:gd name="rtt" fmla="*/ 11850 h 154500"/>
                <a:gd name="rtr" fmla="*/ 885300 w 918000"/>
                <a:gd name="rtb" fmla="*/ 131850 h 154500"/>
              </a:gdLst>
              <a:ahLst/>
              <a:cxnLst/>
              <a:rect l="rtl" t="rtt" r="rtr" b="rtb"/>
              <a:pathLst>
                <a:path w="918000" h="154500" stroke="0">
                  <a:moveTo>
                    <a:pt x="0" y="0"/>
                  </a:moveTo>
                  <a:lnTo>
                    <a:pt x="918000" y="0"/>
                  </a:lnTo>
                  <a:lnTo>
                    <a:pt x="918000" y="154500"/>
                  </a:lnTo>
                  <a:lnTo>
                    <a:pt x="0" y="154500"/>
                  </a:lnTo>
                  <a:lnTo>
                    <a:pt x="0" y="0"/>
                  </a:lnTo>
                  <a:close/>
                </a:path>
                <a:path w="918000" h="154500" fill="none">
                  <a:moveTo>
                    <a:pt x="0" y="154500"/>
                  </a:moveTo>
                  <a:lnTo>
                    <a:pt x="91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智能车间的基本构成</a:t>
              </a:r>
            </a:p>
          </p:txBody>
        </p:sp>
        <p:sp>
          <p:nvSpPr>
            <p:cNvPr id="856" name="SubTopic"/>
            <p:cNvSpPr/>
            <p:nvPr/>
          </p:nvSpPr>
          <p:spPr>
            <a:xfrm>
              <a:off x="3858281" y="511800"/>
              <a:ext cx="3186000" cy="274500"/>
            </a:xfrm>
            <a:custGeom>
              <a:avLst/>
              <a:gdLst>
                <a:gd name="rtl" fmla="*/ 123800 w 3186000"/>
                <a:gd name="rtt" fmla="*/ 11850 h 274500"/>
                <a:gd name="rtr" fmla="*/ 3137700 w 3186000"/>
                <a:gd name="rtb" fmla="*/ 251850 h 274500"/>
              </a:gdLst>
              <a:ahLst/>
              <a:cxnLst/>
              <a:rect l="rtl" t="rtt" r="rtr" b="rtb"/>
              <a:pathLst>
                <a:path w="3186000" h="274500" stroke="0">
                  <a:moveTo>
                    <a:pt x="0" y="0"/>
                  </a:moveTo>
                  <a:lnTo>
                    <a:pt x="3186000" y="0"/>
                  </a:lnTo>
                  <a:lnTo>
                    <a:pt x="3186000" y="274500"/>
                  </a:lnTo>
                  <a:lnTo>
                    <a:pt x="0" y="274500"/>
                  </a:lnTo>
                  <a:lnTo>
                    <a:pt x="0" y="0"/>
                  </a:lnTo>
                  <a:close/>
                </a:path>
                <a:path w="3186000" h="274500" fill="none">
                  <a:moveTo>
                    <a:pt x="0" y="274500"/>
                  </a:moveTo>
                  <a:lnTo>
                    <a:pt x="3186000" y="27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流程：生产车间、传感器、无线网络、工业大数据、信息化应用、自动化控制并逐步智能化</a:t>
              </a:r>
            </a:p>
          </p:txBody>
        </p:sp>
        <p:sp>
          <p:nvSpPr>
            <p:cNvPr id="857" name="SubTopic"/>
            <p:cNvSpPr/>
            <p:nvPr/>
          </p:nvSpPr>
          <p:spPr>
            <a:xfrm>
              <a:off x="3858281" y="821700"/>
              <a:ext cx="2898000" cy="154500"/>
            </a:xfrm>
            <a:custGeom>
              <a:avLst/>
              <a:gdLst>
                <a:gd name="rtl" fmla="*/ 34200 w 2898000"/>
                <a:gd name="rtt" fmla="*/ 11850 h 154500"/>
                <a:gd name="rtr" fmla="*/ 2865300 w 2898000"/>
                <a:gd name="rtb" fmla="*/ 131850 h 154500"/>
              </a:gdLst>
              <a:ahLst/>
              <a:cxnLst/>
              <a:rect l="rtl" t="rtt" r="rtr" b="rtb"/>
              <a:pathLst>
                <a:path w="2898000" h="154500" stroke="0">
                  <a:moveTo>
                    <a:pt x="0" y="0"/>
                  </a:moveTo>
                  <a:lnTo>
                    <a:pt x="2898000" y="0"/>
                  </a:lnTo>
                  <a:lnTo>
                    <a:pt x="2898000" y="154500"/>
                  </a:lnTo>
                  <a:lnTo>
                    <a:pt x="0" y="154500"/>
                  </a:lnTo>
                  <a:lnTo>
                    <a:pt x="0" y="0"/>
                  </a:lnTo>
                  <a:close/>
                </a:path>
                <a:path w="2898000" h="154500" fill="none">
                  <a:moveTo>
                    <a:pt x="0" y="154500"/>
                  </a:moveTo>
                  <a:lnTo>
                    <a:pt x="289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10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关键技术：人工智能技术、信息网络技术、虚拟制造技术、人机一体化</a:t>
              </a:r>
              <a:endParaRPr lang="en-US" altLang="zh-CN" sz="110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858" name="SubTopic"/>
            <p:cNvSpPr/>
            <p:nvPr/>
          </p:nvSpPr>
          <p:spPr>
            <a:xfrm>
              <a:off x="2796281" y="1527600"/>
              <a:ext cx="2574000" cy="154500"/>
            </a:xfrm>
            <a:custGeom>
              <a:avLst/>
              <a:gdLst>
                <a:gd name="rtl" fmla="*/ 34200 w 2574000"/>
                <a:gd name="rtt" fmla="*/ 11850 h 154500"/>
                <a:gd name="rtr" fmla="*/ 2541300 w 2574000"/>
                <a:gd name="rtb" fmla="*/ 131850 h 154500"/>
              </a:gdLst>
              <a:ahLst/>
              <a:cxnLst/>
              <a:rect l="rtl" t="rtt" r="rtr" b="rtb"/>
              <a:pathLst>
                <a:path w="2574000" h="154500" stroke="0">
                  <a:moveTo>
                    <a:pt x="0" y="0"/>
                  </a:moveTo>
                  <a:lnTo>
                    <a:pt x="2574000" y="0"/>
                  </a:lnTo>
                  <a:lnTo>
                    <a:pt x="2574000" y="154500"/>
                  </a:lnTo>
                  <a:lnTo>
                    <a:pt x="0" y="154500"/>
                  </a:lnTo>
                  <a:lnTo>
                    <a:pt x="0" y="0"/>
                  </a:lnTo>
                  <a:close/>
                </a:path>
                <a:path w="2574000" h="154500" fill="none">
                  <a:moveTo>
                    <a:pt x="0" y="154500"/>
                  </a:moveTo>
                  <a:lnTo>
                    <a:pt x="2574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10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哪些方面体现智能化？-装备、生产、管理、服务、产品智能化</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391" name="Page"/>
          <p:cNvGrpSpPr/>
          <p:nvPr/>
        </p:nvGrpSpPr>
        <p:grpSpPr>
          <a:xfrm>
            <a:off x="868045" y="1258570"/>
            <a:ext cx="10455910" cy="5102860"/>
            <a:chOff x="389995" y="12000"/>
            <a:chExt cx="6367186" cy="2336625"/>
          </a:xfrm>
        </p:grpSpPr>
        <p:sp>
          <p:nvSpPr>
            <p:cNvPr id="392" name="MMConnector"/>
            <p:cNvSpPr/>
            <p:nvPr/>
          </p:nvSpPr>
          <p:spPr>
            <a:xfrm>
              <a:off x="976800" y="1585500"/>
              <a:ext cx="518021" cy="555901"/>
            </a:xfrm>
            <a:custGeom>
              <a:avLst/>
              <a:gdLst/>
              <a:ahLst/>
              <a:cxnLst/>
              <a:rect l="0" t="0" r="0" b="0"/>
              <a:pathLst>
                <a:path w="518021" h="555901">
                  <a:moveTo>
                    <a:pt x="-39246" y="-80937"/>
                  </a:moveTo>
                  <a:cubicBezTo>
                    <a:pt x="-33411" y="-68157"/>
                    <a:pt x="-27672" y="-55356"/>
                    <a:pt x="-21951" y="-42561"/>
                  </a:cubicBezTo>
                  <a:cubicBezTo>
                    <a:pt x="-16230" y="-29766"/>
                    <a:pt x="-10529" y="-16976"/>
                    <a:pt x="-4817" y="-4205"/>
                  </a:cubicBezTo>
                  <a:cubicBezTo>
                    <a:pt x="895" y="8566"/>
                    <a:pt x="6616" y="21319"/>
                    <a:pt x="12387" y="34036"/>
                  </a:cubicBezTo>
                  <a:cubicBezTo>
                    <a:pt x="18158" y="46754"/>
                    <a:pt x="23980" y="59436"/>
                    <a:pt x="29889" y="72065"/>
                  </a:cubicBezTo>
                  <a:cubicBezTo>
                    <a:pt x="35798" y="84695"/>
                    <a:pt x="41795" y="97271"/>
                    <a:pt x="47920" y="109772"/>
                  </a:cubicBezTo>
                  <a:cubicBezTo>
                    <a:pt x="54045" y="122274"/>
                    <a:pt x="60298" y="134701"/>
                    <a:pt x="66722" y="147028"/>
                  </a:cubicBezTo>
                  <a:cubicBezTo>
                    <a:pt x="73147" y="159354"/>
                    <a:pt x="79742" y="171580"/>
                    <a:pt x="86554" y="183671"/>
                  </a:cubicBezTo>
                  <a:cubicBezTo>
                    <a:pt x="93367" y="195763"/>
                    <a:pt x="100396" y="207720"/>
                    <a:pt x="107693" y="219499"/>
                  </a:cubicBezTo>
                  <a:cubicBezTo>
                    <a:pt x="114990" y="231279"/>
                    <a:pt x="122554" y="242880"/>
                    <a:pt x="130437" y="254248"/>
                  </a:cubicBezTo>
                  <a:cubicBezTo>
                    <a:pt x="138321" y="265616"/>
                    <a:pt x="146524" y="276749"/>
                    <a:pt x="155099" y="287576"/>
                  </a:cubicBezTo>
                  <a:cubicBezTo>
                    <a:pt x="163675" y="298403"/>
                    <a:pt x="172623" y="308923"/>
                    <a:pt x="181990" y="319044"/>
                  </a:cubicBezTo>
                  <a:cubicBezTo>
                    <a:pt x="191358" y="329166"/>
                    <a:pt x="201147" y="338890"/>
                    <a:pt x="211383" y="348106"/>
                  </a:cubicBezTo>
                  <a:cubicBezTo>
                    <a:pt x="221619" y="357323"/>
                    <a:pt x="232302" y="366034"/>
                    <a:pt x="243451" y="374122"/>
                  </a:cubicBezTo>
                  <a:cubicBezTo>
                    <a:pt x="254600" y="382209"/>
                    <a:pt x="266214" y="389675"/>
                    <a:pt x="278202" y="396413"/>
                  </a:cubicBezTo>
                  <a:cubicBezTo>
                    <a:pt x="290189" y="403152"/>
                    <a:pt x="302551" y="409164"/>
                    <a:pt x="315410" y="414381"/>
                  </a:cubicBezTo>
                  <a:cubicBezTo>
                    <a:pt x="328270" y="419597"/>
                    <a:pt x="341627" y="424020"/>
                    <a:pt x="354627" y="427633"/>
                  </a:cubicBezTo>
                  <a:cubicBezTo>
                    <a:pt x="367627" y="431246"/>
                    <a:pt x="380270" y="434050"/>
                    <a:pt x="395258" y="436084"/>
                  </a:cubicBezTo>
                  <a:cubicBezTo>
                    <a:pt x="410246" y="438118"/>
                    <a:pt x="427578" y="439381"/>
                    <a:pt x="436693" y="439947"/>
                  </a:cubicBezTo>
                  <a:cubicBezTo>
                    <a:pt x="445807" y="440513"/>
                    <a:pt x="446704" y="440381"/>
                    <a:pt x="447600" y="440250"/>
                  </a:cubicBezTo>
                  <a:cubicBezTo>
                    <a:pt x="449737" y="439937"/>
                    <a:pt x="451200" y="441600"/>
                    <a:pt x="451200" y="443250"/>
                  </a:cubicBezTo>
                  <a:cubicBezTo>
                    <a:pt x="451200" y="444900"/>
                    <a:pt x="449726" y="445870"/>
                    <a:pt x="447600" y="446250"/>
                  </a:cubicBezTo>
                  <a:cubicBezTo>
                    <a:pt x="446703" y="446410"/>
                    <a:pt x="445805" y="446571"/>
                    <a:pt x="436530" y="446271"/>
                  </a:cubicBezTo>
                  <a:cubicBezTo>
                    <a:pt x="427254" y="445971"/>
                    <a:pt x="409599" y="445211"/>
                    <a:pt x="394259" y="443590"/>
                  </a:cubicBezTo>
                  <a:cubicBezTo>
                    <a:pt x="378920" y="441969"/>
                    <a:pt x="365894" y="439487"/>
                    <a:pt x="352451" y="436178"/>
                  </a:cubicBezTo>
                  <a:cubicBezTo>
                    <a:pt x="339007" y="432869"/>
                    <a:pt x="325145" y="428733"/>
                    <a:pt x="311744" y="423753"/>
                  </a:cubicBezTo>
                  <a:cubicBezTo>
                    <a:pt x="298344" y="418773"/>
                    <a:pt x="285404" y="412951"/>
                    <a:pt x="272817" y="406359"/>
                  </a:cubicBezTo>
                  <a:cubicBezTo>
                    <a:pt x="260231" y="399768"/>
                    <a:pt x="247999" y="392409"/>
                    <a:pt x="236229" y="384393"/>
                  </a:cubicBezTo>
                  <a:cubicBezTo>
                    <a:pt x="224460" y="376376"/>
                    <a:pt x="213153" y="367703"/>
                    <a:pt x="202303" y="358502"/>
                  </a:cubicBezTo>
                  <a:cubicBezTo>
                    <a:pt x="191454" y="349300"/>
                    <a:pt x="181060" y="339570"/>
                    <a:pt x="171101" y="329431"/>
                  </a:cubicBezTo>
                  <a:cubicBezTo>
                    <a:pt x="161143" y="319291"/>
                    <a:pt x="151618" y="308742"/>
                    <a:pt x="142480" y="297884"/>
                  </a:cubicBezTo>
                  <a:cubicBezTo>
                    <a:pt x="133343" y="287026"/>
                    <a:pt x="124592" y="275858"/>
                    <a:pt x="116175" y="264459"/>
                  </a:cubicBezTo>
                  <a:cubicBezTo>
                    <a:pt x="107759" y="253060"/>
                    <a:pt x="99676" y="241430"/>
                    <a:pt x="91873" y="229630"/>
                  </a:cubicBezTo>
                  <a:cubicBezTo>
                    <a:pt x="84070" y="217830"/>
                    <a:pt x="76546" y="205859"/>
                    <a:pt x="69251" y="193764"/>
                  </a:cubicBezTo>
                  <a:cubicBezTo>
                    <a:pt x="61955" y="181669"/>
                    <a:pt x="54888" y="169450"/>
                    <a:pt x="48002" y="157143"/>
                  </a:cubicBezTo>
                  <a:cubicBezTo>
                    <a:pt x="41116" y="144835"/>
                    <a:pt x="34411" y="132439"/>
                    <a:pt x="27843" y="119983"/>
                  </a:cubicBezTo>
                  <a:cubicBezTo>
                    <a:pt x="21275" y="107527"/>
                    <a:pt x="14845" y="95011"/>
                    <a:pt x="8511" y="82458"/>
                  </a:cubicBezTo>
                  <a:cubicBezTo>
                    <a:pt x="2178" y="69906"/>
                    <a:pt x="-4059" y="57317"/>
                    <a:pt x="-10237" y="44712"/>
                  </a:cubicBezTo>
                  <a:cubicBezTo>
                    <a:pt x="-16414" y="32107"/>
                    <a:pt x="-22532" y="19486"/>
                    <a:pt x="-28630" y="6869"/>
                  </a:cubicBezTo>
                  <a:cubicBezTo>
                    <a:pt x="-34728" y="-5748"/>
                    <a:pt x="-40805" y="-18360"/>
                    <a:pt x="-46890" y="-30954"/>
                  </a:cubicBezTo>
                  <a:cubicBezTo>
                    <a:pt x="-52976" y="-43549"/>
                    <a:pt x="-59069" y="-56125"/>
                    <a:pt x="-65238" y="-68641"/>
                  </a:cubicBezTo>
                  <a:cubicBezTo>
                    <a:pt x="-71408" y="-81157"/>
                    <a:pt x="-77653" y="-93611"/>
                    <a:pt x="-83898" y="-106065"/>
                  </a:cubicBezTo>
                  <a:cubicBezTo>
                    <a:pt x="-88739" y="-115720"/>
                    <a:pt x="-85735" y="-125201"/>
                    <a:pt x="-78323" y="-128823"/>
                  </a:cubicBezTo>
                  <a:cubicBezTo>
                    <a:pt x="-70910" y="-132445"/>
                    <a:pt x="-61496" y="-129029"/>
                    <a:pt x="-56944" y="-119236"/>
                  </a:cubicBezTo>
                  <a:cubicBezTo>
                    <a:pt x="-51012" y="-106476"/>
                    <a:pt x="-45081" y="-93717"/>
                    <a:pt x="-39246" y="-80937"/>
                  </a:cubicBezTo>
                  <a:close/>
                </a:path>
              </a:pathLst>
            </a:custGeom>
            <a:solidFill>
              <a:srgbClr val="01928F"/>
            </a:solidFill>
            <a:ln w="6000" cap="rnd">
              <a:solidFill>
                <a:srgbClr val="01928F"/>
              </a:solidFill>
              <a:round/>
            </a:ln>
          </p:spPr>
        </p:sp>
        <p:sp>
          <p:nvSpPr>
            <p:cNvPr id="393" name="MMConnector"/>
            <p:cNvSpPr/>
            <p:nvPr/>
          </p:nvSpPr>
          <p:spPr>
            <a:xfrm>
              <a:off x="2494181" y="1890000"/>
              <a:ext cx="162000" cy="277500"/>
            </a:xfrm>
            <a:custGeom>
              <a:avLst/>
              <a:gdLst/>
              <a:ahLst/>
              <a:cxnLst/>
              <a:rect l="0" t="0" r="0" b="0"/>
              <a:pathLst>
                <a:path w="162000" h="277500" fill="none">
                  <a:moveTo>
                    <a:pt x="-81000" y="138750"/>
                  </a:moveTo>
                  <a:cubicBezTo>
                    <a:pt x="14082" y="138750"/>
                    <a:pt x="-38258" y="-138750"/>
                    <a:pt x="81000" y="-138750"/>
                  </a:cubicBezTo>
                </a:path>
              </a:pathLst>
            </a:custGeom>
            <a:noFill/>
            <a:ln w="12000" cap="rnd">
              <a:solidFill>
                <a:srgbClr val="01928F"/>
              </a:solidFill>
              <a:round/>
            </a:ln>
          </p:spPr>
        </p:sp>
        <p:sp>
          <p:nvSpPr>
            <p:cNvPr id="394" name="MMConnector"/>
            <p:cNvSpPr/>
            <p:nvPr/>
          </p:nvSpPr>
          <p:spPr>
            <a:xfrm>
              <a:off x="2494181" y="2074500"/>
              <a:ext cx="162000" cy="91500"/>
            </a:xfrm>
            <a:custGeom>
              <a:avLst/>
              <a:gdLst/>
              <a:ahLst/>
              <a:cxnLst/>
              <a:rect l="0" t="0" r="0" b="0"/>
              <a:pathLst>
                <a:path w="162000" h="91500" fill="none">
                  <a:moveTo>
                    <a:pt x="-81000" y="-45750"/>
                  </a:moveTo>
                  <a:cubicBezTo>
                    <a:pt x="-5509" y="-45750"/>
                    <a:pt x="7453" y="45750"/>
                    <a:pt x="81000" y="45750"/>
                  </a:cubicBezTo>
                </a:path>
              </a:pathLst>
            </a:custGeom>
            <a:noFill/>
            <a:ln w="12000" cap="rnd">
              <a:solidFill>
                <a:srgbClr val="01928F"/>
              </a:solidFill>
              <a:round/>
            </a:ln>
          </p:spPr>
        </p:sp>
        <p:sp>
          <p:nvSpPr>
            <p:cNvPr id="395" name="MMConnector"/>
            <p:cNvSpPr/>
            <p:nvPr/>
          </p:nvSpPr>
          <p:spPr>
            <a:xfrm>
              <a:off x="976800" y="1105500"/>
              <a:ext cx="378000" cy="32181"/>
            </a:xfrm>
            <a:custGeom>
              <a:avLst/>
              <a:gdLst/>
              <a:ahLst/>
              <a:cxnLst/>
              <a:rect l="0" t="0" r="0" b="0"/>
              <a:pathLst>
                <a:path w="378000" h="32181">
                  <a:moveTo>
                    <a:pt x="109568" y="-23402"/>
                  </a:moveTo>
                  <a:cubicBezTo>
                    <a:pt x="123526" y="-24707"/>
                    <a:pt x="137494" y="-25991"/>
                    <a:pt x="151470" y="-27236"/>
                  </a:cubicBezTo>
                  <a:cubicBezTo>
                    <a:pt x="165446" y="-28480"/>
                    <a:pt x="179430" y="-29685"/>
                    <a:pt x="193422" y="-30829"/>
                  </a:cubicBezTo>
                  <a:cubicBezTo>
                    <a:pt x="207414" y="-31972"/>
                    <a:pt x="221415" y="-33055"/>
                    <a:pt x="235427" y="-34053"/>
                  </a:cubicBezTo>
                  <a:cubicBezTo>
                    <a:pt x="249438" y="-35051"/>
                    <a:pt x="263460" y="-35966"/>
                    <a:pt x="277482" y="-36774"/>
                  </a:cubicBezTo>
                  <a:cubicBezTo>
                    <a:pt x="291504" y="-37582"/>
                    <a:pt x="305524" y="-38284"/>
                    <a:pt x="319582" y="-38851"/>
                  </a:cubicBezTo>
                  <a:cubicBezTo>
                    <a:pt x="333639" y="-39419"/>
                    <a:pt x="347733" y="-39851"/>
                    <a:pt x="361711" y="-40142"/>
                  </a:cubicBezTo>
                  <a:cubicBezTo>
                    <a:pt x="375690" y="-40434"/>
                    <a:pt x="389553" y="-40585"/>
                    <a:pt x="403849" y="-40505"/>
                  </a:cubicBezTo>
                  <a:cubicBezTo>
                    <a:pt x="418144" y="-40424"/>
                    <a:pt x="432872" y="-40113"/>
                    <a:pt x="447600" y="-39802"/>
                  </a:cubicBezTo>
                  <a:cubicBezTo>
                    <a:pt x="449760" y="-39756"/>
                    <a:pt x="451200" y="-38400"/>
                    <a:pt x="451200" y="-36750"/>
                  </a:cubicBezTo>
                  <a:cubicBezTo>
                    <a:pt x="451200" y="-35100"/>
                    <a:pt x="449758" y="-33783"/>
                    <a:pt x="447600" y="-33698"/>
                  </a:cubicBezTo>
                  <a:cubicBezTo>
                    <a:pt x="432947" y="-33125"/>
                    <a:pt x="418293" y="-32552"/>
                    <a:pt x="404094" y="-31750"/>
                  </a:cubicBezTo>
                  <a:cubicBezTo>
                    <a:pt x="389895" y="-30947"/>
                    <a:pt x="376149" y="-29915"/>
                    <a:pt x="362301" y="-28744"/>
                  </a:cubicBezTo>
                  <a:cubicBezTo>
                    <a:pt x="348452" y="-27573"/>
                    <a:pt x="334501" y="-26263"/>
                    <a:pt x="320594" y="-24819"/>
                  </a:cubicBezTo>
                  <a:cubicBezTo>
                    <a:pt x="306688" y="-23375"/>
                    <a:pt x="292827" y="-21798"/>
                    <a:pt x="278969" y="-20116"/>
                  </a:cubicBezTo>
                  <a:cubicBezTo>
                    <a:pt x="265111" y="-18434"/>
                    <a:pt x="251256" y="-16647"/>
                    <a:pt x="237413" y="-14776"/>
                  </a:cubicBezTo>
                  <a:cubicBezTo>
                    <a:pt x="223569" y="-12905"/>
                    <a:pt x="209736" y="-10951"/>
                    <a:pt x="195908" y="-8935"/>
                  </a:cubicBezTo>
                  <a:cubicBezTo>
                    <a:pt x="182080" y="-6919"/>
                    <a:pt x="168256" y="-4842"/>
                    <a:pt x="154435" y="-2725"/>
                  </a:cubicBezTo>
                  <a:cubicBezTo>
                    <a:pt x="140613" y="-607"/>
                    <a:pt x="126793" y="1551"/>
                    <a:pt x="112969" y="3730"/>
                  </a:cubicBezTo>
                  <a:cubicBezTo>
                    <a:pt x="99145" y="5909"/>
                    <a:pt x="85318" y="8110"/>
                    <a:pt x="71490" y="10311"/>
                  </a:cubicBezTo>
                  <a:cubicBezTo>
                    <a:pt x="60824" y="12009"/>
                    <a:pt x="52783" y="5883"/>
                    <a:pt x="51743" y="-2301"/>
                  </a:cubicBezTo>
                  <a:cubicBezTo>
                    <a:pt x="50704" y="-10486"/>
                    <a:pt x="56959" y="-18429"/>
                    <a:pt x="67710" y="-19450"/>
                  </a:cubicBezTo>
                  <a:cubicBezTo>
                    <a:pt x="81660" y="-20774"/>
                    <a:pt x="95609" y="-22098"/>
                    <a:pt x="109568" y="-23402"/>
                  </a:cubicBezTo>
                  <a:close/>
                </a:path>
              </a:pathLst>
            </a:custGeom>
            <a:solidFill>
              <a:srgbClr val="5FB7F1"/>
            </a:solidFill>
            <a:ln w="6000" cap="rnd">
              <a:solidFill>
                <a:srgbClr val="5FB7F1"/>
              </a:solidFill>
              <a:round/>
            </a:ln>
          </p:spPr>
        </p:sp>
        <p:sp>
          <p:nvSpPr>
            <p:cNvPr id="396" name="MMConnector"/>
            <p:cNvSpPr/>
            <p:nvPr/>
          </p:nvSpPr>
          <p:spPr>
            <a:xfrm>
              <a:off x="2446181" y="900000"/>
              <a:ext cx="162000" cy="337500"/>
            </a:xfrm>
            <a:custGeom>
              <a:avLst/>
              <a:gdLst/>
              <a:ahLst/>
              <a:cxnLst/>
              <a:rect l="0" t="0" r="0" b="0"/>
              <a:pathLst>
                <a:path w="162000" h="337500" fill="none">
                  <a:moveTo>
                    <a:pt x="-81000" y="168750"/>
                  </a:moveTo>
                  <a:cubicBezTo>
                    <a:pt x="19271" y="168750"/>
                    <a:pt x="-50367" y="-168750"/>
                    <a:pt x="81000" y="-168750"/>
                  </a:cubicBezTo>
                </a:path>
              </a:pathLst>
            </a:custGeom>
            <a:noFill/>
            <a:ln w="12000" cap="rnd">
              <a:solidFill>
                <a:srgbClr val="5FB7F1"/>
              </a:solidFill>
              <a:round/>
            </a:ln>
          </p:spPr>
        </p:sp>
        <p:sp>
          <p:nvSpPr>
            <p:cNvPr id="397" name="MMConnector"/>
            <p:cNvSpPr/>
            <p:nvPr/>
          </p:nvSpPr>
          <p:spPr>
            <a:xfrm>
              <a:off x="976800" y="747375"/>
              <a:ext cx="460646" cy="396750"/>
            </a:xfrm>
            <a:custGeom>
              <a:avLst/>
              <a:gdLst/>
              <a:ahLst/>
              <a:cxnLst/>
              <a:rect l="0" t="0" r="0" b="0"/>
              <a:pathLst>
                <a:path w="460646" h="396750">
                  <a:moveTo>
                    <a:pt x="-5349" y="-41836"/>
                  </a:moveTo>
                  <a:cubicBezTo>
                    <a:pt x="1652" y="-54007"/>
                    <a:pt x="8718" y="-66164"/>
                    <a:pt x="15887" y="-78277"/>
                  </a:cubicBezTo>
                  <a:cubicBezTo>
                    <a:pt x="23055" y="-90389"/>
                    <a:pt x="30327" y="-102456"/>
                    <a:pt x="37748" y="-114449"/>
                  </a:cubicBezTo>
                  <a:cubicBezTo>
                    <a:pt x="45170" y="-126441"/>
                    <a:pt x="52742" y="-138357"/>
                    <a:pt x="60512" y="-150160"/>
                  </a:cubicBezTo>
                  <a:cubicBezTo>
                    <a:pt x="68283" y="-161962"/>
                    <a:pt x="76252" y="-173651"/>
                    <a:pt x="84473" y="-185179"/>
                  </a:cubicBezTo>
                  <a:cubicBezTo>
                    <a:pt x="92693" y="-196707"/>
                    <a:pt x="101164" y="-208073"/>
                    <a:pt x="109941" y="-219218"/>
                  </a:cubicBezTo>
                  <a:cubicBezTo>
                    <a:pt x="118717" y="-230363"/>
                    <a:pt x="127798" y="-241285"/>
                    <a:pt x="137237" y="-251909"/>
                  </a:cubicBezTo>
                  <a:cubicBezTo>
                    <a:pt x="146676" y="-262532"/>
                    <a:pt x="156473" y="-272856"/>
                    <a:pt x="166674" y="-282784"/>
                  </a:cubicBezTo>
                  <a:cubicBezTo>
                    <a:pt x="176875" y="-292711"/>
                    <a:pt x="187480" y="-302242"/>
                    <a:pt x="198512" y="-311261"/>
                  </a:cubicBezTo>
                  <a:cubicBezTo>
                    <a:pt x="209545" y="-320280"/>
                    <a:pt x="221004" y="-328787"/>
                    <a:pt x="232898" y="-336658"/>
                  </a:cubicBezTo>
                  <a:cubicBezTo>
                    <a:pt x="244791" y="-344529"/>
                    <a:pt x="257120" y="-351765"/>
                    <a:pt x="269784" y="-358255"/>
                  </a:cubicBezTo>
                  <a:cubicBezTo>
                    <a:pt x="282447" y="-364746"/>
                    <a:pt x="295447" y="-370491"/>
                    <a:pt x="308878" y="-375417"/>
                  </a:cubicBezTo>
                  <a:cubicBezTo>
                    <a:pt x="322310" y="-380343"/>
                    <a:pt x="336174" y="-384448"/>
                    <a:pt x="349665" y="-387742"/>
                  </a:cubicBezTo>
                  <a:cubicBezTo>
                    <a:pt x="363155" y="-391036"/>
                    <a:pt x="376273" y="-393518"/>
                    <a:pt x="391506" y="-395159"/>
                  </a:cubicBezTo>
                  <a:cubicBezTo>
                    <a:pt x="406739" y="-396800"/>
                    <a:pt x="424087" y="-397600"/>
                    <a:pt x="433788" y="-397912"/>
                  </a:cubicBezTo>
                  <a:cubicBezTo>
                    <a:pt x="443490" y="-398225"/>
                    <a:pt x="445545" y="-398050"/>
                    <a:pt x="447600" y="-397875"/>
                  </a:cubicBezTo>
                  <a:cubicBezTo>
                    <a:pt x="449752" y="-397692"/>
                    <a:pt x="451200" y="-396525"/>
                    <a:pt x="451200" y="-394875"/>
                  </a:cubicBezTo>
                  <a:cubicBezTo>
                    <a:pt x="451200" y="-393225"/>
                    <a:pt x="449758" y="-391773"/>
                    <a:pt x="447600" y="-391875"/>
                  </a:cubicBezTo>
                  <a:cubicBezTo>
                    <a:pt x="445560" y="-391971"/>
                    <a:pt x="443520" y="-392068"/>
                    <a:pt x="433995" y="-391404"/>
                  </a:cubicBezTo>
                  <a:cubicBezTo>
                    <a:pt x="424470" y="-390741"/>
                    <a:pt x="407461" y="-389319"/>
                    <a:pt x="392609" y="-387157"/>
                  </a:cubicBezTo>
                  <a:cubicBezTo>
                    <a:pt x="377758" y="-384996"/>
                    <a:pt x="365064" y="-382096"/>
                    <a:pt x="352068" y="-378403"/>
                  </a:cubicBezTo>
                  <a:cubicBezTo>
                    <a:pt x="339073" y="-374711"/>
                    <a:pt x="325774" y="-370226"/>
                    <a:pt x="312953" y="-364975"/>
                  </a:cubicBezTo>
                  <a:cubicBezTo>
                    <a:pt x="300132" y="-359724"/>
                    <a:pt x="287790" y="-353707"/>
                    <a:pt x="275809" y="-346991"/>
                  </a:cubicBezTo>
                  <a:cubicBezTo>
                    <a:pt x="263828" y="-340275"/>
                    <a:pt x="252210" y="-332860"/>
                    <a:pt x="241033" y="-324848"/>
                  </a:cubicBezTo>
                  <a:cubicBezTo>
                    <a:pt x="229855" y="-316836"/>
                    <a:pt x="219119" y="-308227"/>
                    <a:pt x="208803" y="-299132"/>
                  </a:cubicBezTo>
                  <a:cubicBezTo>
                    <a:pt x="198488" y="-290036"/>
                    <a:pt x="188593" y="-280454"/>
                    <a:pt x="179088" y="-270488"/>
                  </a:cubicBezTo>
                  <a:cubicBezTo>
                    <a:pt x="169584" y="-260522"/>
                    <a:pt x="160470" y="-250173"/>
                    <a:pt x="151699" y="-239527"/>
                  </a:cubicBezTo>
                  <a:cubicBezTo>
                    <a:pt x="142928" y="-228881"/>
                    <a:pt x="134499" y="-217939"/>
                    <a:pt x="126360" y="-206770"/>
                  </a:cubicBezTo>
                  <a:cubicBezTo>
                    <a:pt x="118221" y="-195602"/>
                    <a:pt x="110371" y="-184207"/>
                    <a:pt x="102758" y="-172642"/>
                  </a:cubicBezTo>
                  <a:cubicBezTo>
                    <a:pt x="95145" y="-161076"/>
                    <a:pt x="87767" y="-149340"/>
                    <a:pt x="80575" y="-137476"/>
                  </a:cubicBezTo>
                  <a:cubicBezTo>
                    <a:pt x="73383" y="-125611"/>
                    <a:pt x="66376" y="-113619"/>
                    <a:pt x="59506" y="-101533"/>
                  </a:cubicBezTo>
                  <a:cubicBezTo>
                    <a:pt x="52636" y="-89448"/>
                    <a:pt x="45902" y="-77268"/>
                    <a:pt x="39259" y="-65024"/>
                  </a:cubicBezTo>
                  <a:cubicBezTo>
                    <a:pt x="32616" y="-52780"/>
                    <a:pt x="26063" y="-40472"/>
                    <a:pt x="19557" y="-28116"/>
                  </a:cubicBezTo>
                  <a:cubicBezTo>
                    <a:pt x="13050" y="-15760"/>
                    <a:pt x="6590" y="-3358"/>
                    <a:pt x="130" y="9045"/>
                  </a:cubicBezTo>
                  <a:cubicBezTo>
                    <a:pt x="-4860" y="18624"/>
                    <a:pt x="-14404" y="21629"/>
                    <a:pt x="-21650" y="17685"/>
                  </a:cubicBezTo>
                  <a:cubicBezTo>
                    <a:pt x="-28896" y="13742"/>
                    <a:pt x="-31563" y="4091"/>
                    <a:pt x="-26221" y="-5295"/>
                  </a:cubicBezTo>
                  <a:cubicBezTo>
                    <a:pt x="-19285" y="-17480"/>
                    <a:pt x="-12349" y="-29665"/>
                    <a:pt x="-5349" y="-41836"/>
                  </a:cubicBezTo>
                  <a:close/>
                </a:path>
              </a:pathLst>
            </a:custGeom>
            <a:solidFill>
              <a:srgbClr val="FF7575"/>
            </a:solidFill>
            <a:ln w="6000" cap="rnd">
              <a:solidFill>
                <a:srgbClr val="FF7575"/>
              </a:solidFill>
              <a:round/>
            </a:ln>
          </p:spPr>
        </p:sp>
        <p:sp>
          <p:nvSpPr>
            <p:cNvPr id="398" name="MMConnector"/>
            <p:cNvSpPr/>
            <p:nvPr/>
          </p:nvSpPr>
          <p:spPr>
            <a:xfrm>
              <a:off x="2410275" y="306000"/>
              <a:ext cx="162000" cy="93000"/>
            </a:xfrm>
            <a:custGeom>
              <a:avLst/>
              <a:gdLst/>
              <a:ahLst/>
              <a:cxnLst/>
              <a:rect l="0" t="0" r="0" b="0"/>
              <a:pathLst>
                <a:path w="162000" h="93000" fill="none">
                  <a:moveTo>
                    <a:pt x="-81000" y="46500"/>
                  </a:moveTo>
                  <a:cubicBezTo>
                    <a:pt x="-5336" y="46500"/>
                    <a:pt x="7051" y="-46500"/>
                    <a:pt x="81000" y="-46500"/>
                  </a:cubicBezTo>
                </a:path>
              </a:pathLst>
            </a:custGeom>
            <a:noFill/>
            <a:ln w="12000" cap="rnd">
              <a:solidFill>
                <a:srgbClr val="FF7575"/>
              </a:solidFill>
              <a:round/>
            </a:ln>
          </p:spPr>
        </p:sp>
        <p:sp>
          <p:nvSpPr>
            <p:cNvPr id="399" name="MMConnector"/>
            <p:cNvSpPr/>
            <p:nvPr/>
          </p:nvSpPr>
          <p:spPr>
            <a:xfrm>
              <a:off x="2446181" y="1114500"/>
              <a:ext cx="162000" cy="91500"/>
            </a:xfrm>
            <a:custGeom>
              <a:avLst/>
              <a:gdLst/>
              <a:ahLst/>
              <a:cxnLst/>
              <a:rect l="0" t="0" r="0" b="0"/>
              <a:pathLst>
                <a:path w="162000" h="91500" fill="none">
                  <a:moveTo>
                    <a:pt x="-81000" y="-45750"/>
                  </a:moveTo>
                  <a:cubicBezTo>
                    <a:pt x="-5509" y="-45750"/>
                    <a:pt x="7453" y="45750"/>
                    <a:pt x="81000" y="45750"/>
                  </a:cubicBezTo>
                </a:path>
              </a:pathLst>
            </a:custGeom>
            <a:noFill/>
            <a:ln w="12000" cap="rnd">
              <a:solidFill>
                <a:srgbClr val="5FB7F1"/>
              </a:solidFill>
              <a:round/>
            </a:ln>
          </p:spPr>
        </p:sp>
        <p:sp>
          <p:nvSpPr>
            <p:cNvPr id="400" name="MMConnector"/>
            <p:cNvSpPr/>
            <p:nvPr/>
          </p:nvSpPr>
          <p:spPr>
            <a:xfrm>
              <a:off x="3430181" y="167512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01928F"/>
              </a:solidFill>
              <a:round/>
            </a:ln>
          </p:spPr>
        </p:sp>
        <p:sp>
          <p:nvSpPr>
            <p:cNvPr id="401" name="MMConnector"/>
            <p:cNvSpPr/>
            <p:nvPr/>
          </p:nvSpPr>
          <p:spPr>
            <a:xfrm>
              <a:off x="3574181" y="204412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01928F"/>
              </a:solidFill>
              <a:round/>
            </a:ln>
          </p:spPr>
        </p:sp>
        <p:sp>
          <p:nvSpPr>
            <p:cNvPr id="402" name="MMConnector"/>
            <p:cNvSpPr/>
            <p:nvPr/>
          </p:nvSpPr>
          <p:spPr>
            <a:xfrm>
              <a:off x="3166181" y="685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403" name="MMConnector"/>
            <p:cNvSpPr/>
            <p:nvPr/>
          </p:nvSpPr>
          <p:spPr>
            <a:xfrm>
              <a:off x="3346181" y="108412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5FB7F1"/>
              </a:solidFill>
              <a:round/>
            </a:ln>
          </p:spPr>
        </p:sp>
        <p:sp>
          <p:nvSpPr>
            <p:cNvPr id="404" name="MMConnector"/>
            <p:cNvSpPr/>
            <p:nvPr/>
          </p:nvSpPr>
          <p:spPr>
            <a:xfrm>
              <a:off x="3346181" y="123637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5FB7F1"/>
              </a:solidFill>
              <a:round/>
            </a:ln>
          </p:spPr>
        </p:sp>
        <p:sp>
          <p:nvSpPr>
            <p:cNvPr id="405" name="MMConnector"/>
            <p:cNvSpPr/>
            <p:nvPr/>
          </p:nvSpPr>
          <p:spPr>
            <a:xfrm>
              <a:off x="3166181" y="777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406" name="MMConnector"/>
            <p:cNvSpPr/>
            <p:nvPr/>
          </p:nvSpPr>
          <p:spPr>
            <a:xfrm>
              <a:off x="3430181" y="1767375"/>
              <a:ext cx="162000" cy="32250"/>
            </a:xfrm>
            <a:custGeom>
              <a:avLst/>
              <a:gdLst/>
              <a:ahLst/>
              <a:cxnLst/>
              <a:rect l="0" t="0" r="0" b="0"/>
              <a:pathLst>
                <a:path w="162000" h="32250" fill="none">
                  <a:moveTo>
                    <a:pt x="-81000" y="-16125"/>
                  </a:moveTo>
                  <a:cubicBezTo>
                    <a:pt x="-12405" y="-16125"/>
                    <a:pt x="23544" y="16125"/>
                    <a:pt x="81000" y="16125"/>
                  </a:cubicBezTo>
                </a:path>
              </a:pathLst>
            </a:custGeom>
            <a:noFill/>
            <a:ln w="12000" cap="rnd">
              <a:solidFill>
                <a:srgbClr val="01928F"/>
              </a:solidFill>
              <a:round/>
            </a:ln>
          </p:spPr>
        </p:sp>
        <p:sp>
          <p:nvSpPr>
            <p:cNvPr id="407" name="MMConnector"/>
            <p:cNvSpPr/>
            <p:nvPr/>
          </p:nvSpPr>
          <p:spPr>
            <a:xfrm>
              <a:off x="3574181" y="2196375"/>
              <a:ext cx="162000" cy="152250"/>
            </a:xfrm>
            <a:custGeom>
              <a:avLst/>
              <a:gdLst/>
              <a:ahLst/>
              <a:cxnLst/>
              <a:rect l="0" t="0" r="0" b="0"/>
              <a:pathLst>
                <a:path w="162000" h="152250" fill="none">
                  <a:moveTo>
                    <a:pt x="-81000" y="-76125"/>
                  </a:moveTo>
                  <a:cubicBezTo>
                    <a:pt x="1332" y="-76125"/>
                    <a:pt x="-8508" y="76125"/>
                    <a:pt x="81000" y="76125"/>
                  </a:cubicBezTo>
                </a:path>
              </a:pathLst>
            </a:custGeom>
            <a:noFill/>
            <a:ln w="12000" cap="rnd">
              <a:solidFill>
                <a:srgbClr val="01928F"/>
              </a:solidFill>
              <a:round/>
            </a:ln>
          </p:spPr>
        </p:sp>
        <p:sp>
          <p:nvSpPr>
            <p:cNvPr id="408" name="MainIdea"/>
            <p:cNvSpPr/>
            <p:nvPr/>
          </p:nvSpPr>
          <p:spPr>
            <a:xfrm>
              <a:off x="389995" y="749101"/>
              <a:ext cx="964869" cy="727506"/>
            </a:xfrm>
            <a:custGeom>
              <a:avLst/>
              <a:gdLst>
                <a:gd name="rtl" fmla="*/ 244400 w 1034400"/>
                <a:gd name="rtt" fmla="*/ 101700 h 786000"/>
                <a:gd name="rtr" fmla="*/ 900600 w 1034400"/>
                <a:gd name="rtb" fmla="*/ 677700 h 786000"/>
              </a:gdLst>
              <a:ahLst/>
              <a:cxnLst/>
              <a:rect l="rtl" t="rtt" r="rtr" b="rtb"/>
              <a:pathLst>
                <a:path w="1034400" h="786000">
                  <a:moveTo>
                    <a:pt x="324507" y="0"/>
                  </a:moveTo>
                  <a:lnTo>
                    <a:pt x="1034400" y="0"/>
                  </a:lnTo>
                  <a:lnTo>
                    <a:pt x="1034400" y="345073"/>
                  </a:lnTo>
                  <a:lnTo>
                    <a:pt x="1034400" y="440927"/>
                  </a:lnTo>
                  <a:cubicBezTo>
                    <a:pt x="1034400" y="631505"/>
                    <a:pt x="879905" y="786000"/>
                    <a:pt x="720000" y="786000"/>
                  </a:cubicBezTo>
                  <a:lnTo>
                    <a:pt x="324507" y="786000"/>
                  </a:lnTo>
                  <a:lnTo>
                    <a:pt x="0" y="786000"/>
                  </a:lnTo>
                  <a:lnTo>
                    <a:pt x="0" y="345073"/>
                  </a:lnTo>
                  <a:cubicBezTo>
                    <a:pt x="0" y="154495"/>
                    <a:pt x="154495" y="0"/>
                    <a:pt x="314400" y="0"/>
                  </a:cubicBezTo>
                  <a:lnTo>
                    <a:pt x="324507" y="0"/>
                  </a:lnTo>
                  <a:close/>
                </a:path>
              </a:pathLst>
            </a:custGeom>
            <a:solidFill>
              <a:srgbClr val="FFFFFF"/>
            </a:solidFill>
            <a:ln w="12000" cap="flat">
              <a:solidFill>
                <a:srgbClr val="00B0F0"/>
              </a:solidFill>
              <a:round/>
            </a:ln>
          </p:spPr>
          <p:txBody>
            <a:bodyPr wrap="square" lIns="0" tIns="0" rIns="0" bIns="0" rtlCol="0" anchor="ctr"/>
            <a:lstStyle/>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任务四 </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智慧医疗：</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健康有AI</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来守护 </a:t>
              </a:r>
            </a:p>
          </p:txBody>
        </p:sp>
        <p:sp>
          <p:nvSpPr>
            <p:cNvPr id="409" name="MainTopic"/>
            <p:cNvSpPr/>
            <p:nvPr/>
          </p:nvSpPr>
          <p:spPr>
            <a:xfrm>
              <a:off x="1424400" y="1688250"/>
              <a:ext cx="988781" cy="340500"/>
            </a:xfrm>
            <a:custGeom>
              <a:avLst/>
              <a:gdLst>
                <a:gd name="rtl" fmla="*/ 135692 w 988781"/>
                <a:gd name="rtt" fmla="*/ 33600 h 340500"/>
                <a:gd name="rtr" fmla="*/ 933921 w 988781"/>
                <a:gd name="rtb" fmla="*/ 297600 h 340500"/>
              </a:gdLst>
              <a:ahLst/>
              <a:cxnLst/>
              <a:rect l="rtl" t="rtt" r="rtr" b="rtb"/>
              <a:pathLst>
                <a:path w="988781" h="340500" stroke="0">
                  <a:moveTo>
                    <a:pt x="0" y="0"/>
                  </a:moveTo>
                  <a:lnTo>
                    <a:pt x="988781" y="0"/>
                  </a:lnTo>
                  <a:lnTo>
                    <a:pt x="988781" y="340500"/>
                  </a:lnTo>
                  <a:lnTo>
                    <a:pt x="0" y="340500"/>
                  </a:lnTo>
                  <a:lnTo>
                    <a:pt x="0" y="0"/>
                  </a:lnTo>
                  <a:close/>
                </a:path>
                <a:path w="988781" h="340500" fill="none">
                  <a:moveTo>
                    <a:pt x="0" y="340500"/>
                  </a:moveTo>
                  <a:lnTo>
                    <a:pt x="988781" y="340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4.4.3 当人工智能遇到传统中医</a:t>
              </a:r>
            </a:p>
          </p:txBody>
        </p:sp>
        <p:sp>
          <p:nvSpPr>
            <p:cNvPr id="410" name="SubTopic"/>
            <p:cNvSpPr/>
            <p:nvPr/>
          </p:nvSpPr>
          <p:spPr>
            <a:xfrm>
              <a:off x="2575181" y="1476750"/>
              <a:ext cx="774000" cy="274500"/>
            </a:xfrm>
            <a:custGeom>
              <a:avLst/>
              <a:gdLst>
                <a:gd name="rtl" fmla="*/ 85967 w 774000"/>
                <a:gd name="rtt" fmla="*/ 11850 h 274500"/>
                <a:gd name="rtr" fmla="*/ 761450 w 774000"/>
                <a:gd name="rtb" fmla="*/ 251850 h 274500"/>
              </a:gdLst>
              <a:ahLst/>
              <a:cxnLst/>
              <a:rect l="rtl" t="rtt" r="rtr" b="rtb"/>
              <a:pathLst>
                <a:path w="774000" h="274500" stroke="0">
                  <a:moveTo>
                    <a:pt x="0" y="0"/>
                  </a:moveTo>
                  <a:lnTo>
                    <a:pt x="774000" y="0"/>
                  </a:lnTo>
                  <a:lnTo>
                    <a:pt x="774000" y="274500"/>
                  </a:lnTo>
                  <a:lnTo>
                    <a:pt x="0" y="274500"/>
                  </a:lnTo>
                  <a:lnTo>
                    <a:pt x="0" y="0"/>
                  </a:lnTo>
                  <a:close/>
                </a:path>
                <a:path w="774000" h="274500" fill="none">
                  <a:moveTo>
                    <a:pt x="0" y="274500"/>
                  </a:moveTo>
                  <a:lnTo>
                    <a:pt x="774000" y="27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“慢郎中”如何变成 “急先锋”</a:t>
              </a:r>
            </a:p>
          </p:txBody>
        </p:sp>
        <p:sp>
          <p:nvSpPr>
            <p:cNvPr id="411" name="SubTopic"/>
            <p:cNvSpPr/>
            <p:nvPr/>
          </p:nvSpPr>
          <p:spPr>
            <a:xfrm>
              <a:off x="2575181" y="1965750"/>
              <a:ext cx="918000" cy="154500"/>
            </a:xfrm>
            <a:custGeom>
              <a:avLst/>
              <a:gdLst>
                <a:gd name="rtl" fmla="*/ 34200 w 918000"/>
                <a:gd name="rtt" fmla="*/ 11850 h 154500"/>
                <a:gd name="rtr" fmla="*/ 885300 w 918000"/>
                <a:gd name="rtb" fmla="*/ 131850 h 154500"/>
              </a:gdLst>
              <a:ahLst/>
              <a:cxnLst/>
              <a:rect l="rtl" t="rtt" r="rtr" b="rtb"/>
              <a:pathLst>
                <a:path w="918000" h="154500" stroke="0">
                  <a:moveTo>
                    <a:pt x="0" y="0"/>
                  </a:moveTo>
                  <a:lnTo>
                    <a:pt x="918000" y="0"/>
                  </a:lnTo>
                  <a:lnTo>
                    <a:pt x="918000" y="154500"/>
                  </a:lnTo>
                  <a:lnTo>
                    <a:pt x="0" y="154500"/>
                  </a:lnTo>
                  <a:lnTo>
                    <a:pt x="0" y="0"/>
                  </a:lnTo>
                  <a:close/>
                </a:path>
                <a:path w="918000" h="154500" fill="none">
                  <a:moveTo>
                    <a:pt x="0" y="154500"/>
                  </a:moveTo>
                  <a:lnTo>
                    <a:pt x="91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“诊脉”也能智能化</a:t>
              </a:r>
            </a:p>
          </p:txBody>
        </p:sp>
        <p:sp>
          <p:nvSpPr>
            <p:cNvPr id="412" name="MainTopic"/>
            <p:cNvSpPr/>
            <p:nvPr/>
          </p:nvSpPr>
          <p:spPr>
            <a:xfrm>
              <a:off x="1424400" y="728250"/>
              <a:ext cx="940781" cy="340500"/>
            </a:xfrm>
            <a:custGeom>
              <a:avLst/>
              <a:gdLst>
                <a:gd name="rtl" fmla="*/ 132759 w 940781"/>
                <a:gd name="rtt" fmla="*/ 33600 h 340500"/>
                <a:gd name="rtr" fmla="*/ 885521 w 940781"/>
                <a:gd name="rtb" fmla="*/ 297600 h 340500"/>
              </a:gdLst>
              <a:ahLst/>
              <a:cxnLst/>
              <a:rect l="rtl" t="rtt" r="rtr" b="rtb"/>
              <a:pathLst>
                <a:path w="940781" h="340500" stroke="0">
                  <a:moveTo>
                    <a:pt x="0" y="0"/>
                  </a:moveTo>
                  <a:lnTo>
                    <a:pt x="940781" y="0"/>
                  </a:lnTo>
                  <a:lnTo>
                    <a:pt x="940781" y="340500"/>
                  </a:lnTo>
                  <a:lnTo>
                    <a:pt x="0" y="340500"/>
                  </a:lnTo>
                  <a:lnTo>
                    <a:pt x="0" y="0"/>
                  </a:lnTo>
                  <a:close/>
                </a:path>
                <a:path w="940781" h="340500" fill="none">
                  <a:moveTo>
                    <a:pt x="0" y="340500"/>
                  </a:moveTo>
                  <a:lnTo>
                    <a:pt x="940781" y="340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4.4.2 智慧医疗应用场境案例</a:t>
              </a:r>
            </a:p>
          </p:txBody>
        </p:sp>
        <p:sp>
          <p:nvSpPr>
            <p:cNvPr id="413" name="SubTopic"/>
            <p:cNvSpPr/>
            <p:nvPr/>
          </p:nvSpPr>
          <p:spPr>
            <a:xfrm>
              <a:off x="2527181" y="576750"/>
              <a:ext cx="558000" cy="154500"/>
            </a:xfrm>
            <a:custGeom>
              <a:avLst/>
              <a:gdLst>
                <a:gd name="rtl" fmla="*/ 34200 w 558000"/>
                <a:gd name="rtt" fmla="*/ 11850 h 154500"/>
                <a:gd name="rtr" fmla="*/ 525300 w 558000"/>
                <a:gd name="rtb" fmla="*/ 131850 h 154500"/>
              </a:gdLst>
              <a:ahLst/>
              <a:cxnLst/>
              <a:rect l="rtl" t="rtt" r="rtr" b="rtb"/>
              <a:pathLst>
                <a:path w="558000" h="154500" stroke="0">
                  <a:moveTo>
                    <a:pt x="0" y="0"/>
                  </a:moveTo>
                  <a:lnTo>
                    <a:pt x="558000" y="0"/>
                  </a:lnTo>
                  <a:lnTo>
                    <a:pt x="558000" y="154500"/>
                  </a:lnTo>
                  <a:lnTo>
                    <a:pt x="0" y="154500"/>
                  </a:lnTo>
                  <a:lnTo>
                    <a:pt x="0" y="0"/>
                  </a:lnTo>
                  <a:close/>
                </a:path>
                <a:path w="558000" h="154500" fill="none">
                  <a:moveTo>
                    <a:pt x="0" y="154500"/>
                  </a:moveTo>
                  <a:lnTo>
                    <a:pt x="558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医疗机器人</a:t>
              </a:r>
            </a:p>
          </p:txBody>
        </p:sp>
        <p:sp>
          <p:nvSpPr>
            <p:cNvPr id="414" name="MainTopic"/>
            <p:cNvSpPr/>
            <p:nvPr/>
          </p:nvSpPr>
          <p:spPr>
            <a:xfrm>
              <a:off x="1424400" y="12000"/>
              <a:ext cx="904875" cy="340500"/>
            </a:xfrm>
            <a:custGeom>
              <a:avLst/>
              <a:gdLst>
                <a:gd name="rtl" fmla="*/ 130565 w 904875"/>
                <a:gd name="rtt" fmla="*/ 33600 h 340500"/>
                <a:gd name="rtr" fmla="*/ 849316 w 904875"/>
                <a:gd name="rtb" fmla="*/ 297600 h 340500"/>
              </a:gdLst>
              <a:ahLst/>
              <a:cxnLst/>
              <a:rect l="rtl" t="rtt" r="rtr" b="rtb"/>
              <a:pathLst>
                <a:path w="904875" h="340500" stroke="0">
                  <a:moveTo>
                    <a:pt x="0" y="0"/>
                  </a:moveTo>
                  <a:lnTo>
                    <a:pt x="904875" y="0"/>
                  </a:lnTo>
                  <a:lnTo>
                    <a:pt x="904875" y="340500"/>
                  </a:lnTo>
                  <a:lnTo>
                    <a:pt x="0" y="340500"/>
                  </a:lnTo>
                  <a:lnTo>
                    <a:pt x="0" y="0"/>
                  </a:lnTo>
                  <a:close/>
                </a:path>
                <a:path w="904875" h="340500" fill="none">
                  <a:moveTo>
                    <a:pt x="0" y="340500"/>
                  </a:moveTo>
                  <a:lnTo>
                    <a:pt x="904875"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4.4.1 AI+医疗健康应用领域</a:t>
              </a:r>
            </a:p>
          </p:txBody>
        </p:sp>
        <p:sp>
          <p:nvSpPr>
            <p:cNvPr id="415" name="SubTopic"/>
            <p:cNvSpPr/>
            <p:nvPr/>
          </p:nvSpPr>
          <p:spPr>
            <a:xfrm>
              <a:off x="2491275" y="105000"/>
              <a:ext cx="3078000" cy="154500"/>
            </a:xfrm>
            <a:custGeom>
              <a:avLst/>
              <a:gdLst>
                <a:gd name="rtl" fmla="*/ 123800 w 3078000"/>
                <a:gd name="rtt" fmla="*/ 11850 h 154500"/>
                <a:gd name="rtr" fmla="*/ 3029700 w 3078000"/>
                <a:gd name="rtb" fmla="*/ 131850 h 154500"/>
              </a:gdLst>
              <a:ahLst/>
              <a:cxnLst/>
              <a:rect l="rtl" t="rtt" r="rtr" b="rtb"/>
              <a:pathLst>
                <a:path w="3078000" h="154500" stroke="0">
                  <a:moveTo>
                    <a:pt x="0" y="0"/>
                  </a:moveTo>
                  <a:lnTo>
                    <a:pt x="3078000" y="0"/>
                  </a:lnTo>
                  <a:lnTo>
                    <a:pt x="3078000" y="154500"/>
                  </a:lnTo>
                  <a:lnTo>
                    <a:pt x="0" y="154500"/>
                  </a:lnTo>
                  <a:lnTo>
                    <a:pt x="0" y="0"/>
                  </a:lnTo>
                  <a:close/>
                </a:path>
                <a:path w="3078000" h="154500" fill="none">
                  <a:moveTo>
                    <a:pt x="0" y="154500"/>
                  </a:moveTo>
                  <a:lnTo>
                    <a:pt x="3078000" y="154500"/>
                  </a:lnTo>
                </a:path>
              </a:pathLst>
            </a:custGeom>
            <a:noFill/>
            <a:ln w="12000" cap="flat">
              <a:solidFill>
                <a:srgbClr val="FF7575"/>
              </a:solidFill>
              <a:round/>
            </a:ln>
          </p:spPr>
          <p:txBody>
            <a:bodyPr wrap="square" lIns="0" tIns="0" rIns="0" bIns="0" rtlCol="0" anchor="ctr"/>
            <a:lstStyle/>
            <a:p>
              <a:pPr algn="just">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智能诊疗、医学影像智能识别、医疗机器人、智能健康管理、药物智能研发</a:t>
              </a:r>
            </a:p>
          </p:txBody>
        </p:sp>
        <p:sp>
          <p:nvSpPr>
            <p:cNvPr id="512" name="SubTopic"/>
            <p:cNvSpPr/>
            <p:nvPr/>
          </p:nvSpPr>
          <p:spPr>
            <a:xfrm>
              <a:off x="2527181" y="1005750"/>
              <a:ext cx="738000" cy="154500"/>
            </a:xfrm>
            <a:custGeom>
              <a:avLst/>
              <a:gdLst>
                <a:gd name="rtl" fmla="*/ 34200 w 738000"/>
                <a:gd name="rtt" fmla="*/ 11850 h 154500"/>
                <a:gd name="rtr" fmla="*/ 705300 w 738000"/>
                <a:gd name="rtb" fmla="*/ 131850 h 154500"/>
              </a:gdLst>
              <a:ahLst/>
              <a:cxnLst/>
              <a:rect l="rtl" t="rtt" r="rtr" b="rtb"/>
              <a:pathLst>
                <a:path w="738000" h="154500" stroke="0">
                  <a:moveTo>
                    <a:pt x="0" y="0"/>
                  </a:moveTo>
                  <a:lnTo>
                    <a:pt x="738000" y="0"/>
                  </a:lnTo>
                  <a:lnTo>
                    <a:pt x="738000" y="154500"/>
                  </a:lnTo>
                  <a:lnTo>
                    <a:pt x="0" y="154500"/>
                  </a:lnTo>
                  <a:lnTo>
                    <a:pt x="0" y="0"/>
                  </a:lnTo>
                  <a:close/>
                </a:path>
                <a:path w="738000" h="154500" fill="none">
                  <a:moveTo>
                    <a:pt x="0" y="154500"/>
                  </a:moveTo>
                  <a:lnTo>
                    <a:pt x="738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智能推医疗诊断</a:t>
              </a:r>
            </a:p>
          </p:txBody>
        </p:sp>
        <p:sp>
          <p:nvSpPr>
            <p:cNvPr id="513" name="SubTopic"/>
            <p:cNvSpPr/>
            <p:nvPr/>
          </p:nvSpPr>
          <p:spPr>
            <a:xfrm>
              <a:off x="3511181" y="1444500"/>
              <a:ext cx="2964000" cy="154500"/>
            </a:xfrm>
            <a:custGeom>
              <a:avLst/>
              <a:gdLst>
                <a:gd name="rtl" fmla="*/ 34200 w 2964000"/>
                <a:gd name="rtt" fmla="*/ 11850 h 154500"/>
                <a:gd name="rtr" fmla="*/ 2931300 w 2964000"/>
                <a:gd name="rtb" fmla="*/ 131850 h 154500"/>
              </a:gdLst>
              <a:ahLst/>
              <a:cxnLst/>
              <a:rect l="rtl" t="rtt" r="rtr" b="rtb"/>
              <a:pathLst>
                <a:path w="2964000" h="154500" stroke="0">
                  <a:moveTo>
                    <a:pt x="0" y="0"/>
                  </a:moveTo>
                  <a:lnTo>
                    <a:pt x="2964000" y="0"/>
                  </a:lnTo>
                  <a:lnTo>
                    <a:pt x="2964000" y="154500"/>
                  </a:lnTo>
                  <a:lnTo>
                    <a:pt x="0" y="154500"/>
                  </a:lnTo>
                  <a:lnTo>
                    <a:pt x="0" y="0"/>
                  </a:lnTo>
                  <a:close/>
                </a:path>
                <a:path w="2964000" h="154500" fill="none">
                  <a:moveTo>
                    <a:pt x="0" y="154500"/>
                  </a:moveTo>
                  <a:lnTo>
                    <a:pt x="2964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互联网+医疗健康蕴含大量岗位需求，中医的“治未病”思想将广泛应用</a:t>
              </a:r>
            </a:p>
          </p:txBody>
        </p:sp>
        <p:sp>
          <p:nvSpPr>
            <p:cNvPr id="514" name="SubTopic"/>
            <p:cNvSpPr/>
            <p:nvPr/>
          </p:nvSpPr>
          <p:spPr>
            <a:xfrm>
              <a:off x="3655181" y="1813500"/>
              <a:ext cx="2268000" cy="154500"/>
            </a:xfrm>
            <a:custGeom>
              <a:avLst/>
              <a:gdLst>
                <a:gd name="rtl" fmla="*/ 34200 w 2268000"/>
                <a:gd name="rtt" fmla="*/ 11850 h 154500"/>
                <a:gd name="rtr" fmla="*/ 2235300 w 2268000"/>
                <a:gd name="rtb" fmla="*/ 131850 h 154500"/>
              </a:gdLst>
              <a:ahLst/>
              <a:cxnLst/>
              <a:rect l="rtl" t="rtt" r="rtr" b="rtb"/>
              <a:pathLst>
                <a:path w="2268000" h="154500" stroke="0">
                  <a:moveTo>
                    <a:pt x="0" y="0"/>
                  </a:moveTo>
                  <a:lnTo>
                    <a:pt x="2268000" y="0"/>
                  </a:lnTo>
                  <a:lnTo>
                    <a:pt x="2268000" y="154500"/>
                  </a:lnTo>
                  <a:lnTo>
                    <a:pt x="0" y="154500"/>
                  </a:lnTo>
                  <a:lnTo>
                    <a:pt x="0" y="0"/>
                  </a:lnTo>
                  <a:close/>
                </a:path>
                <a:path w="2268000" h="154500" fill="none">
                  <a:moveTo>
                    <a:pt x="0" y="154500"/>
                  </a:moveTo>
                  <a:lnTo>
                    <a:pt x="226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集中医“脉学”和人工智能技术为一体的智能诊脉机器</a:t>
              </a:r>
            </a:p>
          </p:txBody>
        </p:sp>
        <p:sp>
          <p:nvSpPr>
            <p:cNvPr id="515" name="SubTopic"/>
            <p:cNvSpPr/>
            <p:nvPr/>
          </p:nvSpPr>
          <p:spPr>
            <a:xfrm>
              <a:off x="3247181" y="484500"/>
              <a:ext cx="3510000" cy="154500"/>
            </a:xfrm>
            <a:custGeom>
              <a:avLst/>
              <a:gdLst>
                <a:gd name="rtl" fmla="*/ 123800 w 3510000"/>
                <a:gd name="rtt" fmla="*/ 11850 h 154500"/>
                <a:gd name="rtr" fmla="*/ 3461700 w 3510000"/>
                <a:gd name="rtb" fmla="*/ 131850 h 154500"/>
              </a:gdLst>
              <a:ahLst/>
              <a:cxnLst/>
              <a:rect l="rtl" t="rtt" r="rtr" b="rtb"/>
              <a:pathLst>
                <a:path w="3510000" h="154500" stroke="0">
                  <a:moveTo>
                    <a:pt x="0" y="0"/>
                  </a:moveTo>
                  <a:lnTo>
                    <a:pt x="3510000" y="0"/>
                  </a:lnTo>
                  <a:lnTo>
                    <a:pt x="3510000" y="154500"/>
                  </a:lnTo>
                  <a:lnTo>
                    <a:pt x="0" y="154500"/>
                  </a:lnTo>
                  <a:lnTo>
                    <a:pt x="0" y="0"/>
                  </a:lnTo>
                  <a:close/>
                </a:path>
                <a:path w="3510000" h="154500" fill="none">
                  <a:moveTo>
                    <a:pt x="0" y="154500"/>
                  </a:moveTo>
                  <a:lnTo>
                    <a:pt x="3510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典型代表：达芬奇机器人，广泛适用于泌尿科、心血管外科等，已完成300多万例手术</a:t>
              </a:r>
            </a:p>
          </p:txBody>
        </p:sp>
        <p:sp>
          <p:nvSpPr>
            <p:cNvPr id="516" name="SubTopic"/>
            <p:cNvSpPr/>
            <p:nvPr/>
          </p:nvSpPr>
          <p:spPr>
            <a:xfrm>
              <a:off x="3427181" y="853500"/>
              <a:ext cx="2448000" cy="154500"/>
            </a:xfrm>
            <a:custGeom>
              <a:avLst/>
              <a:gdLst>
                <a:gd name="rtl" fmla="*/ 34200 w 2448000"/>
                <a:gd name="rtt" fmla="*/ 11850 h 154500"/>
                <a:gd name="rtr" fmla="*/ 2415300 w 2448000"/>
                <a:gd name="rtb" fmla="*/ 131850 h 154500"/>
              </a:gdLst>
              <a:ahLst/>
              <a:cxnLst/>
              <a:rect l="rtl" t="rtt" r="rtr" b="rtb"/>
              <a:pathLst>
                <a:path w="2448000" h="154500" stroke="0">
                  <a:moveTo>
                    <a:pt x="0" y="0"/>
                  </a:moveTo>
                  <a:lnTo>
                    <a:pt x="2448000" y="0"/>
                  </a:lnTo>
                  <a:lnTo>
                    <a:pt x="2448000" y="154500"/>
                  </a:lnTo>
                  <a:lnTo>
                    <a:pt x="0" y="154500"/>
                  </a:lnTo>
                  <a:lnTo>
                    <a:pt x="0" y="0"/>
                  </a:lnTo>
                  <a:close/>
                </a:path>
                <a:path w="2448000" h="154500" fill="none">
                  <a:moveTo>
                    <a:pt x="0" y="154500"/>
                  </a:moveTo>
                  <a:lnTo>
                    <a:pt x="2448000" y="154500"/>
                  </a:lnTo>
                </a:path>
              </a:pathLst>
            </a:custGeom>
            <a:noFill/>
            <a:ln w="12000" cap="flat">
              <a:solidFill>
                <a:srgbClr val="5FB7F1"/>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医学图像处理：影像分类、目标检测、图像分割及影像检索</a:t>
              </a:r>
            </a:p>
          </p:txBody>
        </p:sp>
        <p:sp>
          <p:nvSpPr>
            <p:cNvPr id="517" name="SubTopic"/>
            <p:cNvSpPr/>
            <p:nvPr/>
          </p:nvSpPr>
          <p:spPr>
            <a:xfrm>
              <a:off x="3427181" y="1038000"/>
              <a:ext cx="3078000" cy="274500"/>
            </a:xfrm>
            <a:custGeom>
              <a:avLst/>
              <a:gdLst>
                <a:gd name="rtl" fmla="*/ 123800 w 3078000"/>
                <a:gd name="rtt" fmla="*/ 11850 h 274500"/>
                <a:gd name="rtr" fmla="*/ 3029700 w 3078000"/>
                <a:gd name="rtb" fmla="*/ 251850 h 274500"/>
              </a:gdLst>
              <a:ahLst/>
              <a:cxnLst/>
              <a:rect l="rtl" t="rtt" r="rtr" b="rtb"/>
              <a:pathLst>
                <a:path w="3078000" h="274500" stroke="0">
                  <a:moveTo>
                    <a:pt x="0" y="0"/>
                  </a:moveTo>
                  <a:lnTo>
                    <a:pt x="3078000" y="0"/>
                  </a:lnTo>
                  <a:lnTo>
                    <a:pt x="3078000" y="274500"/>
                  </a:lnTo>
                  <a:lnTo>
                    <a:pt x="0" y="274500"/>
                  </a:lnTo>
                  <a:lnTo>
                    <a:pt x="0" y="0"/>
                  </a:lnTo>
                  <a:close/>
                </a:path>
                <a:path w="3078000" h="274500" fill="none">
                  <a:moveTo>
                    <a:pt x="0" y="274500"/>
                  </a:moveTo>
                  <a:lnTo>
                    <a:pt x="3078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深度学习应用：机器自主搜索医疗数据库，提供诊断建议，可极大提升影像辅助诊断的准确率</a:t>
              </a:r>
            </a:p>
          </p:txBody>
        </p:sp>
        <p:sp>
          <p:nvSpPr>
            <p:cNvPr id="518" name="SubTopic"/>
            <p:cNvSpPr/>
            <p:nvPr/>
          </p:nvSpPr>
          <p:spPr>
            <a:xfrm>
              <a:off x="3247181" y="669000"/>
              <a:ext cx="3258000" cy="154500"/>
            </a:xfrm>
            <a:custGeom>
              <a:avLst/>
              <a:gdLst>
                <a:gd name="rtl" fmla="*/ 123800 w 3258000"/>
                <a:gd name="rtt" fmla="*/ 11850 h 154500"/>
                <a:gd name="rtr" fmla="*/ 3209700 w 3258000"/>
                <a:gd name="rtb" fmla="*/ 131850 h 154500"/>
              </a:gdLst>
              <a:ahLst/>
              <a:cxnLst/>
              <a:rect l="rtl" t="rtt" r="rtr" b="rtb"/>
              <a:pathLst>
                <a:path w="3258000" h="154500" stroke="0">
                  <a:moveTo>
                    <a:pt x="0" y="0"/>
                  </a:moveTo>
                  <a:lnTo>
                    <a:pt x="3258000" y="0"/>
                  </a:lnTo>
                  <a:lnTo>
                    <a:pt x="3258000" y="154500"/>
                  </a:lnTo>
                  <a:lnTo>
                    <a:pt x="0" y="154500"/>
                  </a:lnTo>
                  <a:lnTo>
                    <a:pt x="0" y="0"/>
                  </a:lnTo>
                  <a:close/>
                </a:path>
                <a:path w="3258000" h="154500" fill="none">
                  <a:moveTo>
                    <a:pt x="0" y="154500"/>
                  </a:moveTo>
                  <a:lnTo>
                    <a:pt x="3258000" y="15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核心技术：基于人工智能的人机交互、高清三维立体图像、高端自动化控制技术</a:t>
              </a:r>
            </a:p>
          </p:txBody>
        </p:sp>
        <p:sp>
          <p:nvSpPr>
            <p:cNvPr id="519" name="SubTopic"/>
            <p:cNvSpPr/>
            <p:nvPr/>
          </p:nvSpPr>
          <p:spPr>
            <a:xfrm>
              <a:off x="3511181" y="1629000"/>
              <a:ext cx="2448000" cy="154500"/>
            </a:xfrm>
            <a:custGeom>
              <a:avLst/>
              <a:gdLst>
                <a:gd name="rtl" fmla="*/ 34200 w 2448000"/>
                <a:gd name="rtt" fmla="*/ 11850 h 154500"/>
                <a:gd name="rtr" fmla="*/ 2415300 w 2448000"/>
                <a:gd name="rtb" fmla="*/ 131850 h 154500"/>
              </a:gdLst>
              <a:ahLst/>
              <a:cxnLst/>
              <a:rect l="rtl" t="rtt" r="rtr" b="rtb"/>
              <a:pathLst>
                <a:path w="2448000" h="154500" stroke="0">
                  <a:moveTo>
                    <a:pt x="0" y="0"/>
                  </a:moveTo>
                  <a:lnTo>
                    <a:pt x="2448000" y="0"/>
                  </a:lnTo>
                  <a:lnTo>
                    <a:pt x="2448000" y="154500"/>
                  </a:lnTo>
                  <a:lnTo>
                    <a:pt x="0" y="154500"/>
                  </a:lnTo>
                  <a:lnTo>
                    <a:pt x="0" y="0"/>
                  </a:lnTo>
                  <a:close/>
                </a:path>
                <a:path w="2448000" h="154500" fill="none">
                  <a:moveTo>
                    <a:pt x="0" y="154500"/>
                  </a:moveTo>
                  <a:lnTo>
                    <a:pt x="2448000" y="154500"/>
                  </a:lnTo>
                </a:path>
              </a:pathLst>
            </a:custGeom>
            <a:noFill/>
            <a:ln w="12000" cap="flat">
              <a:solidFill>
                <a:srgbClr val="01928F"/>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利用人工智能技术深度挖掘中医背后的规律，传承优秀经验</a:t>
              </a:r>
            </a:p>
          </p:txBody>
        </p:sp>
        <p:sp>
          <p:nvSpPr>
            <p:cNvPr id="520" name="SubTopic"/>
            <p:cNvSpPr/>
            <p:nvPr/>
          </p:nvSpPr>
          <p:spPr>
            <a:xfrm>
              <a:off x="3655181" y="1998000"/>
              <a:ext cx="2562000" cy="274500"/>
            </a:xfrm>
            <a:custGeom>
              <a:avLst/>
              <a:gdLst>
                <a:gd name="rtl" fmla="*/ 123800 w 2562000"/>
                <a:gd name="rtt" fmla="*/ 11850 h 274500"/>
                <a:gd name="rtr" fmla="*/ 2513700 w 2562000"/>
                <a:gd name="rtb" fmla="*/ 251850 h 274500"/>
              </a:gdLst>
              <a:ahLst/>
              <a:cxnLst/>
              <a:rect l="rtl" t="rtt" r="rtr" b="rtb"/>
              <a:pathLst>
                <a:path w="2562000" h="274500" stroke="0">
                  <a:moveTo>
                    <a:pt x="0" y="0"/>
                  </a:moveTo>
                  <a:lnTo>
                    <a:pt x="2562000" y="0"/>
                  </a:lnTo>
                  <a:lnTo>
                    <a:pt x="2562000" y="274500"/>
                  </a:lnTo>
                  <a:lnTo>
                    <a:pt x="0" y="274500"/>
                  </a:lnTo>
                  <a:lnTo>
                    <a:pt x="0" y="0"/>
                  </a:lnTo>
                  <a:close/>
                </a:path>
                <a:path w="2562000" h="274500" fill="none">
                  <a:moveTo>
                    <a:pt x="0" y="274500"/>
                  </a:moveTo>
                  <a:lnTo>
                    <a:pt x="2562000" y="274500"/>
                  </a:lnTo>
                </a:path>
              </a:pathLst>
            </a:custGeom>
            <a:noFill/>
            <a:ln w="12000" cap="flat">
              <a:solidFill>
                <a:srgbClr val="01928F"/>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技术原理：脉搏传感数据采集、脉象识别、脉搏信息可视化、远程诊断、数据建档及个性化服务</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9" name="图片 949"/>
          <p:cNvPicPr>
            <a:picLocks noChangeAspect="1"/>
          </p:cNvPicPr>
          <p:nvPr/>
        </p:nvPicPr>
        <p:blipFill>
          <a:blip r:embed="rId2"/>
          <a:stretch>
            <a:fillRect/>
          </a:stretch>
        </p:blipFill>
        <p:spPr>
          <a:xfrm>
            <a:off x="1708150" y="1193165"/>
            <a:ext cx="8085455" cy="4901565"/>
          </a:xfrm>
          <a:prstGeom prst="rect">
            <a:avLst/>
          </a:prstGeom>
        </p:spPr>
      </p:pic>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101" name="文本框 100"/>
          <p:cNvSpPr txBox="1"/>
          <p:nvPr/>
        </p:nvSpPr>
        <p:spPr>
          <a:xfrm>
            <a:off x="4493895" y="5756910"/>
            <a:ext cx="5080000" cy="337185"/>
          </a:xfrm>
          <a:prstGeom prst="rect">
            <a:avLst/>
          </a:prstGeom>
          <a:noFill/>
          <a:ln w="9525">
            <a:noFill/>
          </a:ln>
        </p:spPr>
        <p:txBody>
          <a:bodyPr>
            <a:spAutoFit/>
          </a:bodyPr>
          <a:lstStyle/>
          <a:p>
            <a:pPr indent="0" algn="ctr"/>
            <a:r>
              <a:rPr lang="zh-CN" sz="1600" b="0">
                <a:solidFill>
                  <a:schemeClr val="bg1"/>
                </a:solidFill>
                <a:latin typeface="Times New Roman" panose="02020603050405020304" pitchFamily="18" charset="0"/>
                <a:ea typeface="宋体" panose="02010600030101010101" pitchFamily="2" charset="-122"/>
              </a:rPr>
              <a:t>人工智能在医疗领域的应用场景</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8585"/>
            <a:ext cx="9772015" cy="804545"/>
          </a:xfrm>
        </p:spPr>
        <p:txBody>
          <a:bodyPr>
            <a:normAutofit/>
          </a:bodyPr>
          <a:lstStyle/>
          <a:p>
            <a:pPr algn="just">
              <a:lnSpc>
                <a:spcPct val="15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未来人工智能在医疗领域将在至少以下5个方面影响我们的生活</a:t>
            </a:r>
            <a:r>
              <a:rPr lang="en-US" sz="2000" dirty="0">
                <a:solidFill>
                  <a:schemeClr val="bg1"/>
                </a:solidFill>
                <a:latin typeface="宋体" panose="02010600030101010101" pitchFamily="2" charset="-122"/>
                <a:ea typeface="宋体" panose="02010600030101010101" pitchFamily="2" charset="-122"/>
              </a:rPr>
              <a:t>.</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一、AI+医疗健康有哪些应用领域？ </a:t>
            </a:r>
          </a:p>
        </p:txBody>
      </p:sp>
      <p:pic>
        <p:nvPicPr>
          <p:cNvPr id="950" name="图片 950" descr="C:\Users\weiyuan.lu\Desktop\人工智能技术在医疗领域的应用.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93035" y="2392680"/>
            <a:ext cx="6802755" cy="295846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8585"/>
            <a:ext cx="4769673" cy="5478780"/>
          </a:xfrm>
        </p:spPr>
        <p:txBody>
          <a:bodyPr>
            <a:noAutofit/>
          </a:bodyPr>
          <a:lstStyle/>
          <a:p>
            <a:pPr marL="0" indent="0" algn="just">
              <a:lnSpc>
                <a:spcPct val="14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1.  智能诊疗</a:t>
            </a:r>
          </a:p>
          <a:p>
            <a:pPr marL="0" indent="0" algn="just">
              <a:lnSpc>
                <a:spcPct val="14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将人工智能技术应用于疾病诊疗中，计算机可以帮助医生进行病理、体检报告等的统计，通过大数据和深度挖掘等技术，对病人的医疗数据进行分析和挖掘，自动识别病人的临床变量和指标。</a:t>
            </a:r>
          </a:p>
          <a:p>
            <a:pPr marL="0" indent="0" algn="just">
              <a:lnSpc>
                <a:spcPct val="14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2.  医学影像智能识别</a:t>
            </a:r>
          </a:p>
          <a:p>
            <a:pPr marL="0" indent="0" algn="just">
              <a:lnSpc>
                <a:spcPct val="14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人工智能通过大量学习医学影像，可以帮助医生进行病灶区域定位，减少漏诊误诊问题。</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一、AI+医疗健康有哪些应用领域？ </a:t>
            </a:r>
          </a:p>
        </p:txBody>
      </p:sp>
      <p:graphicFrame>
        <p:nvGraphicFramePr>
          <p:cNvPr id="2" name="表格 1"/>
          <p:cNvGraphicFramePr/>
          <p:nvPr>
            <p:custDataLst>
              <p:tags r:id="rId1"/>
            </p:custDataLst>
          </p:nvPr>
        </p:nvGraphicFramePr>
        <p:xfrm>
          <a:off x="6093778" y="2791460"/>
          <a:ext cx="4873625" cy="2897505"/>
        </p:xfrm>
        <a:graphic>
          <a:graphicData uri="http://schemas.openxmlformats.org/drawingml/2006/table">
            <a:tbl>
              <a:tblPr firstRow="1" bandRow="1">
                <a:tableStyleId>{35758FB7-9AC5-4552-8A53-C91805E547FA}</a:tableStyleId>
              </a:tblPr>
              <a:tblGrid>
                <a:gridCol w="2373630">
                  <a:extLst>
                    <a:ext uri="{9D8B030D-6E8A-4147-A177-3AD203B41FA5}">
                      <a16:colId xmlns:a16="http://schemas.microsoft.com/office/drawing/2014/main" val="20000"/>
                    </a:ext>
                  </a:extLst>
                </a:gridCol>
                <a:gridCol w="2499995">
                  <a:extLst>
                    <a:ext uri="{9D8B030D-6E8A-4147-A177-3AD203B41FA5}">
                      <a16:colId xmlns:a16="http://schemas.microsoft.com/office/drawing/2014/main" val="20001"/>
                    </a:ext>
                  </a:extLst>
                </a:gridCol>
              </a:tblGrid>
              <a:tr h="321945">
                <a:tc>
                  <a:txBody>
                    <a:bodyPr/>
                    <a:lstStyle/>
                    <a:p>
                      <a:pPr indent="0" algn="ctr">
                        <a:buNone/>
                      </a:pPr>
                      <a:r>
                        <a:rPr lang="en-US" sz="1200"/>
                        <a:t>人工读片</a:t>
                      </a:r>
                      <a:endParaRPr lang="en-US" altLang="en-US" sz="1200"/>
                    </a:p>
                  </a:txBody>
                  <a:tcPr marL="68580" marR="68580" marT="0" marB="0" anchor="ctr"/>
                </a:tc>
                <a:tc>
                  <a:txBody>
                    <a:bodyPr/>
                    <a:lstStyle/>
                    <a:p>
                      <a:pPr indent="0" algn="ctr">
                        <a:buNone/>
                      </a:pPr>
                      <a:r>
                        <a:rPr lang="en-US" sz="1200"/>
                        <a:t>人工智能读片</a:t>
                      </a:r>
                      <a:endParaRPr lang="en-US" altLang="en-US" sz="1200"/>
                    </a:p>
                  </a:txBody>
                  <a:tcPr marL="68580" marR="68580" marT="0" marB="0" anchor="ctr"/>
                </a:tc>
                <a:extLst>
                  <a:ext uri="{0D108BD9-81ED-4DB2-BD59-A6C34878D82A}">
                    <a16:rowId xmlns:a16="http://schemas.microsoft.com/office/drawing/2014/main" val="10000"/>
                  </a:ext>
                </a:extLst>
              </a:tr>
              <a:tr h="321945">
                <a:tc>
                  <a:txBody>
                    <a:bodyPr/>
                    <a:lstStyle/>
                    <a:p>
                      <a:pPr indent="0" algn="ctr">
                        <a:buNone/>
                      </a:pPr>
                      <a:r>
                        <a:rPr lang="en-US" sz="1200"/>
                        <a:t>主观性无法避免</a:t>
                      </a:r>
                      <a:endParaRPr lang="en-US" altLang="en-US" sz="1200"/>
                    </a:p>
                  </a:txBody>
                  <a:tcPr marL="68580" marR="68580" marT="0" marB="0" anchor="ctr"/>
                </a:tc>
                <a:tc>
                  <a:txBody>
                    <a:bodyPr/>
                    <a:lstStyle/>
                    <a:p>
                      <a:pPr indent="0" algn="ctr">
                        <a:buNone/>
                      </a:pPr>
                      <a:r>
                        <a:rPr lang="en-US" sz="1200"/>
                        <a:t>较为客观</a:t>
                      </a:r>
                      <a:endParaRPr lang="en-US" altLang="en-US" sz="1200"/>
                    </a:p>
                  </a:txBody>
                  <a:tcPr marL="68580" marR="68580" marT="0" marB="0" anchor="ctr"/>
                </a:tc>
                <a:extLst>
                  <a:ext uri="{0D108BD9-81ED-4DB2-BD59-A6C34878D82A}">
                    <a16:rowId xmlns:a16="http://schemas.microsoft.com/office/drawing/2014/main" val="10001"/>
                  </a:ext>
                </a:extLst>
              </a:tr>
              <a:tr h="321945">
                <a:tc>
                  <a:txBody>
                    <a:bodyPr/>
                    <a:lstStyle/>
                    <a:p>
                      <a:pPr indent="0" algn="ctr">
                        <a:buNone/>
                      </a:pPr>
                      <a:r>
                        <a:rPr lang="en-US" sz="1200"/>
                        <a:t>知识遗忘</a:t>
                      </a:r>
                      <a:endParaRPr lang="en-US" altLang="en-US" sz="1200"/>
                    </a:p>
                  </a:txBody>
                  <a:tcPr marL="68580" marR="68580" marT="0" marB="0" anchor="ctr"/>
                </a:tc>
                <a:tc>
                  <a:txBody>
                    <a:bodyPr/>
                    <a:lstStyle/>
                    <a:p>
                      <a:pPr indent="0" algn="ctr">
                        <a:buNone/>
                      </a:pPr>
                      <a:r>
                        <a:rPr lang="en-US" sz="1200"/>
                        <a:t>无遗忘</a:t>
                      </a:r>
                      <a:endParaRPr lang="en-US" altLang="en-US" sz="1200"/>
                    </a:p>
                  </a:txBody>
                  <a:tcPr marL="68580" marR="68580" marT="0" marB="0" anchor="ctr"/>
                </a:tc>
                <a:extLst>
                  <a:ext uri="{0D108BD9-81ED-4DB2-BD59-A6C34878D82A}">
                    <a16:rowId xmlns:a16="http://schemas.microsoft.com/office/drawing/2014/main" val="10002"/>
                  </a:ext>
                </a:extLst>
              </a:tr>
              <a:tr h="321945">
                <a:tc>
                  <a:txBody>
                    <a:bodyPr/>
                    <a:lstStyle/>
                    <a:p>
                      <a:pPr indent="0" algn="ctr">
                        <a:buNone/>
                      </a:pPr>
                      <a:r>
                        <a:rPr lang="en-US" sz="1200"/>
                        <a:t>较少信息输入即可快速建模</a:t>
                      </a:r>
                      <a:endParaRPr lang="en-US" altLang="en-US" sz="1200"/>
                    </a:p>
                  </a:txBody>
                  <a:tcPr marL="68580" marR="68580" marT="0" marB="0" anchor="ctr"/>
                </a:tc>
                <a:tc>
                  <a:txBody>
                    <a:bodyPr/>
                    <a:lstStyle/>
                    <a:p>
                      <a:pPr indent="0" algn="ctr">
                        <a:buNone/>
                      </a:pPr>
                      <a:r>
                        <a:rPr lang="en-US" sz="1200"/>
                        <a:t>建模需要更多信息输入</a:t>
                      </a:r>
                      <a:endParaRPr lang="en-US" altLang="en-US" sz="1200"/>
                    </a:p>
                  </a:txBody>
                  <a:tcPr marL="68580" marR="68580" marT="0" marB="0" anchor="ctr"/>
                </a:tc>
                <a:extLst>
                  <a:ext uri="{0D108BD9-81ED-4DB2-BD59-A6C34878D82A}">
                    <a16:rowId xmlns:a16="http://schemas.microsoft.com/office/drawing/2014/main" val="10003"/>
                  </a:ext>
                </a:extLst>
              </a:tr>
              <a:tr h="321945">
                <a:tc>
                  <a:txBody>
                    <a:bodyPr/>
                    <a:lstStyle/>
                    <a:p>
                      <a:pPr indent="0" algn="ctr">
                        <a:buNone/>
                      </a:pPr>
                      <a:r>
                        <a:rPr lang="en-US" sz="1200"/>
                        <a:t>信息利用度低</a:t>
                      </a:r>
                      <a:endParaRPr lang="en-US" altLang="en-US" sz="1200"/>
                    </a:p>
                  </a:txBody>
                  <a:tcPr marL="68580" marR="68580" marT="0" marB="0" anchor="ctr"/>
                </a:tc>
                <a:tc>
                  <a:txBody>
                    <a:bodyPr/>
                    <a:lstStyle/>
                    <a:p>
                      <a:pPr indent="0" algn="ctr">
                        <a:buNone/>
                      </a:pPr>
                      <a:r>
                        <a:rPr lang="en-US" sz="1200"/>
                        <a:t>信息利用度极高</a:t>
                      </a:r>
                      <a:endParaRPr lang="en-US" altLang="en-US" sz="1200"/>
                    </a:p>
                  </a:txBody>
                  <a:tcPr marL="68580" marR="68580" marT="0" marB="0" anchor="ctr"/>
                </a:tc>
                <a:extLst>
                  <a:ext uri="{0D108BD9-81ED-4DB2-BD59-A6C34878D82A}">
                    <a16:rowId xmlns:a16="http://schemas.microsoft.com/office/drawing/2014/main" val="10004"/>
                  </a:ext>
                </a:extLst>
              </a:tr>
              <a:tr h="321945">
                <a:tc>
                  <a:txBody>
                    <a:bodyPr/>
                    <a:lstStyle/>
                    <a:p>
                      <a:pPr indent="0" algn="ctr">
                        <a:buNone/>
                      </a:pPr>
                      <a:r>
                        <a:rPr lang="en-US" sz="1200"/>
                        <a:t>重复性低</a:t>
                      </a:r>
                      <a:endParaRPr lang="en-US" altLang="en-US" sz="1200"/>
                    </a:p>
                  </a:txBody>
                  <a:tcPr marL="68580" marR="68580" marT="0" marB="0" anchor="ctr"/>
                </a:tc>
                <a:tc>
                  <a:txBody>
                    <a:bodyPr/>
                    <a:lstStyle/>
                    <a:p>
                      <a:pPr indent="0" algn="ctr">
                        <a:buNone/>
                      </a:pPr>
                      <a:r>
                        <a:rPr lang="en-US" sz="1200"/>
                        <a:t>重复性高</a:t>
                      </a:r>
                      <a:endParaRPr lang="en-US" altLang="en-US" sz="1200"/>
                    </a:p>
                  </a:txBody>
                  <a:tcPr marL="68580" marR="68580" marT="0" marB="0" anchor="ctr"/>
                </a:tc>
                <a:extLst>
                  <a:ext uri="{0D108BD9-81ED-4DB2-BD59-A6C34878D82A}">
                    <a16:rowId xmlns:a16="http://schemas.microsoft.com/office/drawing/2014/main" val="10005"/>
                  </a:ext>
                </a:extLst>
              </a:tr>
              <a:tr h="321945">
                <a:tc>
                  <a:txBody>
                    <a:bodyPr/>
                    <a:lstStyle/>
                    <a:p>
                      <a:pPr indent="0" algn="ctr">
                        <a:buNone/>
                      </a:pPr>
                      <a:r>
                        <a:rPr lang="en-US" sz="1200"/>
                        <a:t>定量分析难度大</a:t>
                      </a:r>
                      <a:endParaRPr lang="en-US" altLang="en-US" sz="1200"/>
                    </a:p>
                  </a:txBody>
                  <a:tcPr marL="68580" marR="68580" marT="0" marB="0" anchor="ctr"/>
                </a:tc>
                <a:tc>
                  <a:txBody>
                    <a:bodyPr/>
                    <a:lstStyle/>
                    <a:p>
                      <a:pPr indent="0" algn="ctr">
                        <a:buNone/>
                      </a:pPr>
                      <a:r>
                        <a:rPr lang="en-US" sz="1200"/>
                        <a:t>定量分析难度低</a:t>
                      </a:r>
                      <a:endParaRPr lang="en-US" altLang="en-US" sz="1200"/>
                    </a:p>
                  </a:txBody>
                  <a:tcPr marL="68580" marR="68580" marT="0" marB="0" anchor="ctr"/>
                </a:tc>
                <a:extLst>
                  <a:ext uri="{0D108BD9-81ED-4DB2-BD59-A6C34878D82A}">
                    <a16:rowId xmlns:a16="http://schemas.microsoft.com/office/drawing/2014/main" val="10006"/>
                  </a:ext>
                </a:extLst>
              </a:tr>
              <a:tr h="321945">
                <a:tc>
                  <a:txBody>
                    <a:bodyPr/>
                    <a:lstStyle/>
                    <a:p>
                      <a:pPr indent="0" algn="ctr">
                        <a:buNone/>
                      </a:pPr>
                      <a:r>
                        <a:rPr lang="en-US" sz="1200"/>
                        <a:t>知识经验传承困难</a:t>
                      </a:r>
                      <a:endParaRPr lang="en-US" altLang="en-US" sz="1200"/>
                    </a:p>
                  </a:txBody>
                  <a:tcPr marL="68580" marR="68580" marT="0" marB="0" anchor="ctr"/>
                </a:tc>
                <a:tc>
                  <a:txBody>
                    <a:bodyPr/>
                    <a:lstStyle/>
                    <a:p>
                      <a:pPr indent="0" algn="ctr">
                        <a:buNone/>
                      </a:pPr>
                      <a:r>
                        <a:rPr lang="en-US" sz="1200"/>
                        <a:t>知识经验传承容易</a:t>
                      </a:r>
                      <a:endParaRPr lang="en-US" altLang="en-US" sz="1200"/>
                    </a:p>
                  </a:txBody>
                  <a:tcPr marL="68580" marR="68580" marT="0" marB="0" anchor="ctr"/>
                </a:tc>
                <a:extLst>
                  <a:ext uri="{0D108BD9-81ED-4DB2-BD59-A6C34878D82A}">
                    <a16:rowId xmlns:a16="http://schemas.microsoft.com/office/drawing/2014/main" val="10007"/>
                  </a:ext>
                </a:extLst>
              </a:tr>
              <a:tr h="321945">
                <a:tc>
                  <a:txBody>
                    <a:bodyPr/>
                    <a:lstStyle/>
                    <a:p>
                      <a:pPr indent="0" algn="ctr">
                        <a:buNone/>
                      </a:pPr>
                      <a:r>
                        <a:rPr lang="en-US" sz="1200"/>
                        <a:t>耗时、成本高</a:t>
                      </a:r>
                      <a:endParaRPr lang="en-US" altLang="en-US" sz="1200"/>
                    </a:p>
                  </a:txBody>
                  <a:tcPr marL="68580" marR="68580" marT="0" marB="0" anchor="ctr"/>
                </a:tc>
                <a:tc>
                  <a:txBody>
                    <a:bodyPr/>
                    <a:lstStyle/>
                    <a:p>
                      <a:pPr indent="0" algn="ctr">
                        <a:buNone/>
                      </a:pPr>
                      <a:r>
                        <a:rPr lang="en-US" sz="1200"/>
                        <a:t>成本低</a:t>
                      </a:r>
                      <a:endParaRPr lang="en-US" altLang="en-US" sz="1200"/>
                    </a:p>
                  </a:txBody>
                  <a:tcPr marL="68580" marR="68580" marT="0" marB="0" anchor="ctr"/>
                </a:tc>
                <a:extLst>
                  <a:ext uri="{0D108BD9-81ED-4DB2-BD59-A6C34878D82A}">
                    <a16:rowId xmlns:a16="http://schemas.microsoft.com/office/drawing/2014/main" val="10008"/>
                  </a:ext>
                </a:extLst>
              </a:tr>
            </a:tbl>
          </a:graphicData>
        </a:graphic>
      </p:graphicFrame>
      <p:sp>
        <p:nvSpPr>
          <p:cNvPr id="5" name="文本框 4"/>
          <p:cNvSpPr txBox="1"/>
          <p:nvPr/>
        </p:nvSpPr>
        <p:spPr>
          <a:xfrm>
            <a:off x="6898005" y="2204720"/>
            <a:ext cx="3265805" cy="337185"/>
          </a:xfrm>
          <a:prstGeom prst="rect">
            <a:avLst/>
          </a:prstGeom>
          <a:noFill/>
        </p:spPr>
        <p:txBody>
          <a:bodyPr wrap="square" rtlCol="0" anchor="t">
            <a:spAutoFit/>
          </a:bodyPr>
          <a:lstStyle/>
          <a:p>
            <a:pPr algn="ctr"/>
            <a:r>
              <a:rPr lang="zh-CN" altLang="en-US" sz="1600">
                <a:solidFill>
                  <a:schemeClr val="bg1"/>
                </a:solidFill>
              </a:rPr>
              <a:t>人工智能读片与人工读片的比较</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378585"/>
            <a:ext cx="9688195" cy="4728845"/>
          </a:xfrm>
        </p:spPr>
        <p:txBody>
          <a:bodyPr>
            <a:noAutofit/>
          </a:bodyPr>
          <a:lstStyle/>
          <a:p>
            <a:pPr marL="0" indent="0" algn="just">
              <a:lnSpc>
                <a:spcPct val="15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3. 医疗机器人</a:t>
            </a:r>
          </a:p>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机器人在医疗领域的应用非常广泛，比如智能假肢、外骨骼和辅助设备等技术修复人类受损身体，医疗保健机器人辅助医护人员的工作等。</a:t>
            </a:r>
          </a:p>
          <a:p>
            <a:pPr marL="0" indent="0" algn="just">
              <a:lnSpc>
                <a:spcPct val="15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4. 智能健康管理</a:t>
            </a:r>
          </a:p>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根据人工智能而建造的智能设备可以监测到人们的一些基本身体特征，及时识别疾病发生的风险，提醒用户注意自己的身体健康安全。</a:t>
            </a:r>
          </a:p>
          <a:p>
            <a:pPr marL="0" indent="0" algn="just">
              <a:lnSpc>
                <a:spcPct val="150000"/>
              </a:lnSpc>
              <a:buClr>
                <a:srgbClr val="0070C0"/>
              </a:buClr>
              <a:buFont typeface="Arial" panose="020B0604020202020204" pitchFamily="34" charset="0"/>
              <a:buNone/>
            </a:pPr>
            <a:r>
              <a:rPr sz="2000" b="1" dirty="0">
                <a:solidFill>
                  <a:schemeClr val="bg1"/>
                </a:solidFill>
                <a:latin typeface="宋体" panose="02010600030101010101" pitchFamily="2" charset="-122"/>
                <a:ea typeface="宋体" panose="02010600030101010101" pitchFamily="2" charset="-122"/>
              </a:rPr>
              <a:t>5. 药物智能研发</a:t>
            </a:r>
          </a:p>
          <a:p>
            <a:pPr marL="0" indent="0" algn="just">
              <a:lnSpc>
                <a:spcPct val="15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依托数百万患者的大数据信息，人工智能系统可以快速、准确的挖掘和筛选出适合的药物。这一技术将会缩短药物研发周期、降低新药成本并且提高新药的研发成功率。</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一、AI+医疗健康有哪些应用领域？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5490890" cy="4486910"/>
          </a:xfrm>
        </p:spPr>
        <p:txBody>
          <a:bodyPr>
            <a:noAutofit/>
          </a:bodyPr>
          <a:lstStyle/>
          <a:p>
            <a:pPr marL="0" indent="0" algn="just">
              <a:lnSpc>
                <a:spcPct val="150000"/>
              </a:lnSpc>
              <a:buClr>
                <a:srgbClr val="0070C0"/>
              </a:buClr>
              <a:buFont typeface="Arial" panose="020B0604020202020204" pitchFamily="34" charset="0"/>
              <a:buNone/>
            </a:pPr>
            <a:r>
              <a:rPr sz="1800" b="1" dirty="0" err="1">
                <a:solidFill>
                  <a:schemeClr val="bg1"/>
                </a:solidFill>
                <a:latin typeface="宋体" panose="02010600030101010101" pitchFamily="2" charset="-122"/>
                <a:ea typeface="宋体" panose="02010600030101010101" pitchFamily="2" charset="-122"/>
              </a:rPr>
              <a:t>达芬奇机器人</a:t>
            </a:r>
            <a:r>
              <a:rPr sz="1800" dirty="0" err="1">
                <a:solidFill>
                  <a:schemeClr val="bg1"/>
                </a:solidFill>
                <a:latin typeface="宋体" panose="02010600030101010101" pitchFamily="2" charset="-122"/>
                <a:ea typeface="宋体" panose="02010600030101010101" pitchFamily="2" charset="-122"/>
              </a:rPr>
              <a:t>，其设计理念是通过使用微创的方法，实施复杂的外科手术</a:t>
            </a:r>
            <a:r>
              <a:rPr sz="1800" dirty="0">
                <a:solidFill>
                  <a:schemeClr val="bg1"/>
                </a:solidFill>
                <a:latin typeface="宋体" panose="02010600030101010101" pitchFamily="2" charset="-122"/>
                <a:ea typeface="宋体" panose="02010600030101010101" pitchFamily="2" charset="-122"/>
              </a:rPr>
              <a:t>。</a:t>
            </a:r>
            <a:endParaRPr lang="en-US" altLang="zh-CN" sz="1800" dirty="0">
              <a:solidFill>
                <a:schemeClr val="bg1"/>
              </a:solidFill>
              <a:latin typeface="宋体" panose="02010600030101010101" pitchFamily="2" charset="-122"/>
              <a:ea typeface="宋体" panose="02010600030101010101" pitchFamily="2" charset="-122"/>
            </a:endParaRPr>
          </a:p>
          <a:p>
            <a:pPr marL="0" indent="0" algn="just">
              <a:lnSpc>
                <a:spcPct val="15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由外科医生控制台、床旁机械臂系统、成像系统三部分组成。手术台机器人有三个机械手臂，每个手臂各司其职且灵敏度远超于人类，可轻松进行微创手术等复杂困难的手术。</a:t>
            </a:r>
            <a:endParaRPr lang="en-US" altLang="zh-CN" sz="1800" dirty="0">
              <a:solidFill>
                <a:schemeClr val="bg1"/>
              </a:solidFill>
              <a:latin typeface="宋体" panose="02010600030101010101" pitchFamily="2" charset="-122"/>
              <a:ea typeface="宋体" panose="02010600030101010101" pitchFamily="2" charset="-122"/>
            </a:endParaRPr>
          </a:p>
          <a:p>
            <a:pPr marL="0" indent="0" algn="just">
              <a:lnSpc>
                <a:spcPct val="150000"/>
              </a:lnSpc>
              <a:buClr>
                <a:srgbClr val="0070C0"/>
              </a:buClr>
              <a:buFont typeface="Arial" panose="020B0604020202020204" pitchFamily="34" charset="0"/>
              <a:buNone/>
            </a:pPr>
            <a:r>
              <a:rPr sz="1800" dirty="0" err="1">
                <a:solidFill>
                  <a:schemeClr val="bg1"/>
                </a:solidFill>
                <a:latin typeface="宋体" panose="02010600030101010101" pitchFamily="2" charset="-122"/>
                <a:ea typeface="宋体" panose="02010600030101010101" pitchFamily="2" charset="-122"/>
              </a:rPr>
              <a:t>终端控制端可将整个手术二维影像过程高清还原成三维图像，由医生进行监控整个过程。极大地提高了手术精准度，使手术更为完美</a:t>
            </a:r>
            <a:r>
              <a:rPr sz="1800" dirty="0">
                <a:solidFill>
                  <a:schemeClr val="bg1"/>
                </a:solidFill>
                <a:latin typeface="宋体" panose="02010600030101010101" pitchFamily="2" charset="-122"/>
                <a:ea typeface="宋体" panose="02010600030101010101" pitchFamily="2" charset="-122"/>
              </a:rPr>
              <a:t>。</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二、智慧医疗是梦想还是现实，离我们远吗？</a:t>
            </a:r>
          </a:p>
        </p:txBody>
      </p:sp>
      <p:sp>
        <p:nvSpPr>
          <p:cNvPr id="2" name="文本框 1"/>
          <p:cNvSpPr txBox="1"/>
          <p:nvPr/>
        </p:nvSpPr>
        <p:spPr>
          <a:xfrm>
            <a:off x="933450" y="1154430"/>
            <a:ext cx="385572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医疗机器人大显身手</a:t>
            </a:r>
          </a:p>
        </p:txBody>
      </p:sp>
      <p:pic>
        <p:nvPicPr>
          <p:cNvPr id="952" name="图片 952" descr="http://5b0988e595225.cdn.sohucs.com/images/20190716/e82895184cfd4299a711a7f115320e3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48220" y="1487170"/>
            <a:ext cx="2958465" cy="1472565"/>
          </a:xfrm>
          <a:prstGeom prst="rect">
            <a:avLst/>
          </a:prstGeom>
          <a:noFill/>
          <a:ln>
            <a:noFill/>
          </a:ln>
        </p:spPr>
      </p:pic>
      <p:pic>
        <p:nvPicPr>
          <p:cNvPr id="953" name="图片 953" descr="http://5b0988e595225.cdn.sohucs.com/images/20190716/2f70b2a191d94ff9aa7ea1872dcf599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49490" y="2959735"/>
            <a:ext cx="2957195" cy="1496060"/>
          </a:xfrm>
          <a:prstGeom prst="rect">
            <a:avLst/>
          </a:prstGeom>
          <a:noFill/>
          <a:ln>
            <a:noFill/>
          </a:ln>
        </p:spPr>
      </p:pic>
      <p:pic>
        <p:nvPicPr>
          <p:cNvPr id="954" name="图片 9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5455" y="4526280"/>
            <a:ext cx="3701415" cy="20193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99250" cy="4486910"/>
          </a:xfrm>
        </p:spPr>
        <p:txBody>
          <a:bodyPr>
            <a:noAutofit/>
          </a:bodyPr>
          <a:lstStyle/>
          <a:p>
            <a:pPr marL="0" indent="0" algn="just">
              <a:lnSpc>
                <a:spcPct val="18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从核心关键技术来看，达芬奇机器人主要包括：</a:t>
            </a:r>
          </a:p>
          <a:p>
            <a:pPr marL="0" indent="0" algn="just">
              <a:lnSpc>
                <a:spcPct val="18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（1）基于人工智能技术的人机交互设计实现了医生在主控台的精准性与控制性。</a:t>
            </a:r>
          </a:p>
          <a:p>
            <a:pPr marL="0" indent="0" algn="just">
              <a:lnSpc>
                <a:spcPct val="18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（2）3D高清影像技术形成了三维立体图像，手术视野图像被放大10~15倍，提供真实的16：9比例的全景三维图像。</a:t>
            </a:r>
          </a:p>
          <a:p>
            <a:pPr marL="0" indent="0" algn="just">
              <a:lnSpc>
                <a:spcPct val="18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（3）高端自动化控制技术实现了可自由运动的机械臂腕部，完成一些人手无法完成的极为精细的动作，触及范围更广，手术切口也可以开得很小。</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二、智慧医疗是梦想还是现实，离我们远吗？</a:t>
            </a:r>
          </a:p>
        </p:txBody>
      </p:sp>
      <p:sp>
        <p:nvSpPr>
          <p:cNvPr id="2" name="文本框 1"/>
          <p:cNvSpPr txBox="1"/>
          <p:nvPr/>
        </p:nvSpPr>
        <p:spPr>
          <a:xfrm>
            <a:off x="933450" y="1154430"/>
            <a:ext cx="385572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医疗机器人大显身手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632950" cy="4486910"/>
          </a:xfrm>
        </p:spPr>
        <p:txBody>
          <a:bodyPr>
            <a:noAutofit/>
          </a:bodyPr>
          <a:lstStyle/>
          <a:p>
            <a:pPr marL="0" indent="0" algn="just">
              <a:lnSpc>
                <a:spcPct val="18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据统计，医疗数据中有超过90%来自医学影像。</a:t>
            </a:r>
          </a:p>
          <a:p>
            <a:pPr marL="0" indent="0" algn="just">
              <a:lnSpc>
                <a:spcPct val="18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如何对影像进行判断，将直接取决于医生的经验和认知，医学图像解释受到医生主观性、医生巨大差异认知和疲劳的限制。</a:t>
            </a:r>
          </a:p>
          <a:p>
            <a:pPr marL="0" indent="0" algn="just">
              <a:lnSpc>
                <a:spcPct val="18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运用人工智能技术识别、解读医学影像，帮助医生定位病灶，辅助诊断，可以有效弥补其中的缺口，减轻医生负荷，减少医学误判，提高诊疗效率。</a:t>
            </a:r>
          </a:p>
          <a:p>
            <a:pPr marL="0" indent="0" algn="just">
              <a:lnSpc>
                <a:spcPct val="180000"/>
              </a:lnSpc>
              <a:buClr>
                <a:srgbClr val="0070C0"/>
              </a:buClr>
              <a:buFont typeface="Arial" panose="020B0604020202020204" pitchFamily="34" charset="0"/>
              <a:buNone/>
            </a:pPr>
            <a:r>
              <a:rPr sz="2000" dirty="0">
                <a:solidFill>
                  <a:schemeClr val="bg1"/>
                </a:solidFill>
                <a:latin typeface="宋体" panose="02010600030101010101" pitchFamily="2" charset="-122"/>
                <a:ea typeface="宋体" panose="02010600030101010101" pitchFamily="2" charset="-122"/>
              </a:rPr>
              <a:t>因此，</a:t>
            </a:r>
            <a:r>
              <a:rPr sz="2000" b="1" dirty="0">
                <a:solidFill>
                  <a:schemeClr val="bg1"/>
                </a:solidFill>
                <a:latin typeface="宋体" panose="02010600030101010101" pitchFamily="2" charset="-122"/>
                <a:ea typeface="宋体" panose="02010600030101010101" pitchFamily="2" charset="-122"/>
              </a:rPr>
              <a:t>图像识别</a:t>
            </a:r>
            <a:r>
              <a:rPr sz="2000" dirty="0">
                <a:solidFill>
                  <a:schemeClr val="bg1"/>
                </a:solidFill>
                <a:latin typeface="宋体" panose="02010600030101010101" pitchFamily="2" charset="-122"/>
                <a:ea typeface="宋体" panose="02010600030101010101" pitchFamily="2" charset="-122"/>
              </a:rPr>
              <a:t>和</a:t>
            </a:r>
            <a:r>
              <a:rPr sz="2000" b="1" dirty="0">
                <a:solidFill>
                  <a:schemeClr val="bg1"/>
                </a:solidFill>
                <a:latin typeface="宋体" panose="02010600030101010101" pitchFamily="2" charset="-122"/>
                <a:ea typeface="宋体" panose="02010600030101010101" pitchFamily="2" charset="-122"/>
              </a:rPr>
              <a:t>深度学习</a:t>
            </a:r>
            <a:r>
              <a:rPr sz="2000" dirty="0">
                <a:solidFill>
                  <a:schemeClr val="bg1"/>
                </a:solidFill>
                <a:latin typeface="宋体" panose="02010600030101010101" pitchFamily="2" charset="-122"/>
                <a:ea typeface="宋体" panose="02010600030101010101" pitchFamily="2" charset="-122"/>
              </a:rPr>
              <a:t>在影像辅助诊断中至关重要。</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二、智慧医疗是梦想还是现实，离我们远吗？</a:t>
            </a:r>
          </a:p>
        </p:txBody>
      </p:sp>
      <p:sp>
        <p:nvSpPr>
          <p:cNvPr id="2" name="文本框 1"/>
          <p:cNvSpPr txBox="1"/>
          <p:nvPr/>
        </p:nvSpPr>
        <p:spPr>
          <a:xfrm>
            <a:off x="913765" y="1154430"/>
            <a:ext cx="416179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深度学习助推医疗诊断</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5458460" cy="4486910"/>
          </a:xfrm>
        </p:spPr>
        <p:txBody>
          <a:bodyPr>
            <a:noAutofit/>
          </a:bodyPr>
          <a:lstStyle/>
          <a:p>
            <a:pPr algn="just">
              <a:lnSpc>
                <a:spcPct val="130000"/>
              </a:lnSpc>
              <a:buClr>
                <a:srgbClr val="0070C0"/>
              </a:buClr>
            </a:pPr>
            <a:r>
              <a:rPr sz="1800" dirty="0">
                <a:solidFill>
                  <a:schemeClr val="bg1"/>
                </a:solidFill>
                <a:latin typeface="宋体" panose="02010600030101010101" pitchFamily="2" charset="-122"/>
                <a:ea typeface="宋体" panose="02010600030101010101" pitchFamily="2" charset="-122"/>
              </a:rPr>
              <a:t>图像识别技术</a:t>
            </a:r>
            <a:r>
              <a:rPr lang="zh-CN" sz="1800" dirty="0">
                <a:solidFill>
                  <a:schemeClr val="bg1"/>
                </a:solidFill>
                <a:latin typeface="宋体" panose="02010600030101010101" pitchFamily="2" charset="-122"/>
                <a:ea typeface="宋体" panose="02010600030101010101" pitchFamily="2" charset="-122"/>
              </a:rPr>
              <a:t>的应用：</a:t>
            </a:r>
            <a:endParaRPr sz="1800" dirty="0">
              <a:solidFill>
                <a:schemeClr val="bg1"/>
              </a:solidFill>
              <a:latin typeface="宋体" panose="02010600030101010101" pitchFamily="2" charset="-122"/>
              <a:ea typeface="宋体" panose="02010600030101010101" pitchFamily="2" charset="-122"/>
            </a:endParaRPr>
          </a:p>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（1）计算机对搜集到的图像进行预处理、分割、匹配判断和特征提取一系列的操作；</a:t>
            </a:r>
          </a:p>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（2）计算机辅助检测帮助进行医学图像分析，实现对人体器官、软组织和病变体的分割提取；</a:t>
            </a:r>
          </a:p>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（3）进行三维重建和三维显示，辅助医生对病变体进行定性甚至定量的分析，从而大大提高医疗诊断的准确性和可靠性。</a:t>
            </a:r>
          </a:p>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目前，医学图像处理主要集中表现在影像分类、目标检测、图像分割及影像检索四个方面。</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二、智慧医疗是梦想还是现实，离我们远吗？</a:t>
            </a:r>
          </a:p>
        </p:txBody>
      </p:sp>
      <p:sp>
        <p:nvSpPr>
          <p:cNvPr id="2" name="文本框 1"/>
          <p:cNvSpPr txBox="1"/>
          <p:nvPr/>
        </p:nvSpPr>
        <p:spPr>
          <a:xfrm>
            <a:off x="913765" y="1154430"/>
            <a:ext cx="416179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深度学习助推医疗诊断</a:t>
            </a:r>
          </a:p>
        </p:txBody>
      </p:sp>
      <p:pic>
        <p:nvPicPr>
          <p:cNvPr id="955" name="图片 955" descr="C:\Users\weiyuan.lu\Desktop\医学图像处理主要集中的四大方面.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22440" y="2563495"/>
            <a:ext cx="4377690" cy="226123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521977" cy="3230880"/>
          </a:xfrm>
        </p:spPr>
        <p:txBody>
          <a:bodyPr>
            <a:noAutofit/>
          </a:bodyPr>
          <a:lstStyle/>
          <a:p>
            <a:pPr algn="just">
              <a:lnSpc>
                <a:spcPct val="160000"/>
              </a:lnSpc>
              <a:buClr>
                <a:srgbClr val="0070C0"/>
              </a:buClr>
            </a:pPr>
            <a:r>
              <a:rPr sz="1900" dirty="0">
                <a:solidFill>
                  <a:schemeClr val="bg1"/>
                </a:solidFill>
                <a:latin typeface="宋体" panose="02010600030101010101" pitchFamily="2" charset="-122"/>
                <a:ea typeface="宋体" panose="02010600030101010101" pitchFamily="2" charset="-122"/>
              </a:rPr>
              <a:t>深度学习技术</a:t>
            </a:r>
            <a:r>
              <a:rPr lang="zh-CN" sz="1900" dirty="0">
                <a:solidFill>
                  <a:schemeClr val="bg1"/>
                </a:solidFill>
                <a:latin typeface="宋体" panose="02010600030101010101" pitchFamily="2" charset="-122"/>
                <a:ea typeface="宋体" panose="02010600030101010101" pitchFamily="2" charset="-122"/>
              </a:rPr>
              <a:t>的应用</a:t>
            </a:r>
            <a:endParaRPr sz="1900" dirty="0">
              <a:solidFill>
                <a:schemeClr val="bg1"/>
              </a:solidFill>
              <a:latin typeface="宋体" panose="02010600030101010101" pitchFamily="2" charset="-122"/>
              <a:ea typeface="宋体" panose="02010600030101010101" pitchFamily="2" charset="-122"/>
            </a:endParaRPr>
          </a:p>
          <a:p>
            <a:pPr marL="0" indent="0" algn="just">
              <a:lnSpc>
                <a:spcPct val="160000"/>
              </a:lnSpc>
              <a:buClr>
                <a:srgbClr val="0070C0"/>
              </a:buClr>
              <a:buFont typeface="Arial" panose="020B0604020202020204" pitchFamily="34" charset="0"/>
              <a:buNone/>
            </a:pPr>
            <a:r>
              <a:rPr sz="1900" dirty="0">
                <a:solidFill>
                  <a:schemeClr val="bg1"/>
                </a:solidFill>
                <a:latin typeface="宋体" panose="02010600030101010101" pitchFamily="2" charset="-122"/>
                <a:ea typeface="宋体" panose="02010600030101010101" pitchFamily="2" charset="-122"/>
              </a:rPr>
              <a:t>与传统的机器学习方法相比，最大的区别在于：操作者无需定义特征，只需输入原始数据，机器将通过输入的图像数据与输出的目标之间来自主寻找最有代表性的特征，从患者病历库以及其他医疗数据库搜索数据，最终提供诊断建议。</a:t>
            </a:r>
          </a:p>
          <a:p>
            <a:pPr marL="0" indent="0" algn="just">
              <a:lnSpc>
                <a:spcPct val="160000"/>
              </a:lnSpc>
              <a:buClr>
                <a:srgbClr val="0070C0"/>
              </a:buClr>
              <a:buFont typeface="Arial" panose="020B0604020202020204" pitchFamily="34" charset="0"/>
              <a:buNone/>
            </a:pPr>
            <a:r>
              <a:rPr sz="1900" dirty="0">
                <a:solidFill>
                  <a:schemeClr val="bg1"/>
                </a:solidFill>
                <a:latin typeface="宋体" panose="02010600030101010101" pitchFamily="2" charset="-122"/>
                <a:ea typeface="宋体" panose="02010600030101010101" pitchFamily="2" charset="-122"/>
              </a:rPr>
              <a:t>目前来看，人工智能技术将极大提升影像辅助诊断的准确率，相较于放射医师，对临床结节或肺癌诊断的准确率高出50%，可以检测整个X光片面积0.01%的微骨折，对某一器官的特定病例进行判断、筛查和诊断，可达到主任医生级水平。</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二、智慧医疗是梦想还是现实，离我们远吗？</a:t>
            </a:r>
          </a:p>
        </p:txBody>
      </p:sp>
      <p:sp>
        <p:nvSpPr>
          <p:cNvPr id="2" name="文本框 1"/>
          <p:cNvSpPr txBox="1"/>
          <p:nvPr/>
        </p:nvSpPr>
        <p:spPr>
          <a:xfrm>
            <a:off x="913765" y="1154430"/>
            <a:ext cx="416179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深度学习助推医疗诊断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101" name="文本框 100"/>
          <p:cNvSpPr txBox="1"/>
          <p:nvPr/>
        </p:nvSpPr>
        <p:spPr>
          <a:xfrm>
            <a:off x="3740785" y="5740400"/>
            <a:ext cx="5080000" cy="337185"/>
          </a:xfrm>
          <a:prstGeom prst="rect">
            <a:avLst/>
          </a:prstGeom>
          <a:noFill/>
          <a:ln w="9525">
            <a:noFill/>
          </a:ln>
        </p:spPr>
        <p:txBody>
          <a:bodyPr>
            <a:spAutoFit/>
          </a:bodyPr>
          <a:lstStyle/>
          <a:p>
            <a:pPr indent="0" algn="ctr"/>
            <a:r>
              <a:rPr lang="zh-CN" sz="1600" b="0">
                <a:solidFill>
                  <a:schemeClr val="bg1"/>
                </a:solidFill>
                <a:latin typeface="Times New Roman" panose="02020603050405020304" pitchFamily="18" charset="0"/>
                <a:ea typeface="宋体" panose="02010600030101010101" pitchFamily="2" charset="-122"/>
              </a:rPr>
              <a:t>制造企业重点部署的人工智能应用领域</a:t>
            </a:r>
          </a:p>
        </p:txBody>
      </p:sp>
      <p:pic>
        <p:nvPicPr>
          <p:cNvPr id="68" name="图片 68"/>
          <p:cNvPicPr/>
          <p:nvPr/>
        </p:nvPicPr>
        <p:blipFill>
          <a:blip r:embed="rId2" cstate="print">
            <a:extLst>
              <a:ext uri="{28A0092B-C50C-407E-A947-70E740481C1C}">
                <a14:useLocalDpi xmlns:a14="http://schemas.microsoft.com/office/drawing/2010/main" val="0"/>
              </a:ext>
            </a:extLst>
          </a:blip>
          <a:srcRect/>
          <a:stretch>
            <a:fillRect/>
          </a:stretch>
        </p:blipFill>
        <p:spPr>
          <a:xfrm>
            <a:off x="1501775" y="1262380"/>
            <a:ext cx="9185910" cy="433260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10127284" cy="3230880"/>
          </a:xfrm>
        </p:spPr>
        <p:txBody>
          <a:bodyPr>
            <a:noAutofit/>
          </a:bodyPr>
          <a:lstStyle/>
          <a:p>
            <a:pPr>
              <a:lnSpc>
                <a:spcPct val="160000"/>
              </a:lnSpc>
              <a:buClr>
                <a:srgbClr val="0070C0"/>
              </a:buClr>
            </a:pPr>
            <a:r>
              <a:rPr lang="zh-CN" sz="2000" dirty="0">
                <a:solidFill>
                  <a:schemeClr val="bg1"/>
                </a:solidFill>
                <a:latin typeface="宋体" panose="02010600030101010101" pitchFamily="2" charset="-122"/>
                <a:ea typeface="宋体" panose="02010600030101010101" pitchFamily="2" charset="-122"/>
              </a:rPr>
              <a:t>背景：</a:t>
            </a:r>
            <a:r>
              <a:rPr sz="2000" dirty="0">
                <a:solidFill>
                  <a:schemeClr val="bg1"/>
                </a:solidFill>
                <a:latin typeface="宋体" panose="02010600030101010101" pitchFamily="2" charset="-122"/>
                <a:ea typeface="宋体" panose="02010600030101010101" pitchFamily="2" charset="-122"/>
              </a:rPr>
              <a:t>2018年4月，国务院办公厅发布《关于促进“互联网+医疗健康”发展的意见》，其中提出推进“互联网+”人工智能应用服务。支持中医智能辅助系统应用，提升基层中医诊疗服务能力。开展基于人工智能技术、医疗健康智能设备的移动医疗示范，实现个人健康实时监测与评估、疾病预警、慢病筛查、主动干预。</a:t>
            </a:r>
          </a:p>
          <a:p>
            <a:pPr>
              <a:lnSpc>
                <a:spcPct val="160000"/>
              </a:lnSpc>
              <a:buClr>
                <a:srgbClr val="0070C0"/>
              </a:buClr>
            </a:pPr>
            <a:r>
              <a:rPr sz="2000" dirty="0">
                <a:solidFill>
                  <a:schemeClr val="bg1"/>
                </a:solidFill>
                <a:latin typeface="宋体" panose="02010600030101010101" pitchFamily="2" charset="-122"/>
                <a:ea typeface="宋体" panose="02010600030101010101" pitchFamily="2" charset="-122"/>
              </a:rPr>
              <a:t>中医诊断是对疾病信息的提取，“望闻问切”就是一种提取方式，这种信息收集过程，单靠人工是不完整和不规范的。未来，将大数据进行收集梳理，再辅助人工智能分析后，学生可同时请教一大批数据化的“古今名医”，利用人工智能技术深度挖掘中医背后的规律，传承他们经验中最优秀的部分。</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三、当人工智能遇到传统中医</a:t>
            </a:r>
          </a:p>
        </p:txBody>
      </p:sp>
      <p:sp>
        <p:nvSpPr>
          <p:cNvPr id="2" name="文本框 1"/>
          <p:cNvSpPr txBox="1"/>
          <p:nvPr/>
        </p:nvSpPr>
        <p:spPr>
          <a:xfrm>
            <a:off x="962025" y="1154430"/>
            <a:ext cx="569214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“慢郎中”如何变成“急先锋”？</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2881630"/>
            <a:ext cx="4550732" cy="2602230"/>
          </a:xfrm>
        </p:spPr>
        <p:txBody>
          <a:bodyPr>
            <a:noAutofit/>
          </a:bodyPr>
          <a:lstStyle/>
          <a:p>
            <a:pPr algn="just">
              <a:lnSpc>
                <a:spcPct val="140000"/>
              </a:lnSpc>
              <a:buClr>
                <a:srgbClr val="0070C0"/>
              </a:buClr>
            </a:pPr>
            <a:r>
              <a:rPr sz="1700" dirty="0">
                <a:solidFill>
                  <a:schemeClr val="bg1"/>
                </a:solidFill>
                <a:latin typeface="宋体" panose="02010600030101010101" pitchFamily="2" charset="-122"/>
                <a:ea typeface="宋体" panose="02010600030101010101" pitchFamily="2" charset="-122"/>
              </a:rPr>
              <a:t>一方面要有精通中医诊脉的医生通过多年的实践收集数据，形成经验；</a:t>
            </a:r>
          </a:p>
          <a:p>
            <a:pPr algn="just">
              <a:lnSpc>
                <a:spcPct val="140000"/>
              </a:lnSpc>
              <a:buClr>
                <a:srgbClr val="0070C0"/>
              </a:buClr>
            </a:pPr>
            <a:r>
              <a:rPr sz="1700" dirty="0">
                <a:solidFill>
                  <a:schemeClr val="bg1"/>
                </a:solidFill>
                <a:latin typeface="宋体" panose="02010600030101010101" pitchFamily="2" charset="-122"/>
                <a:ea typeface="宋体" panose="02010600030101010101" pitchFamily="2" charset="-122"/>
              </a:rPr>
              <a:t>二是基于压力传感及仿人体皮肤触觉传感技术，通过中医脉象识别算法；</a:t>
            </a:r>
          </a:p>
          <a:p>
            <a:pPr algn="just">
              <a:lnSpc>
                <a:spcPct val="140000"/>
              </a:lnSpc>
              <a:buClr>
                <a:srgbClr val="0070C0"/>
              </a:buClr>
            </a:pPr>
            <a:r>
              <a:rPr sz="1700" dirty="0">
                <a:solidFill>
                  <a:schemeClr val="bg1"/>
                </a:solidFill>
                <a:latin typeface="宋体" panose="02010600030101010101" pitchFamily="2" charset="-122"/>
                <a:ea typeface="宋体" panose="02010600030101010101" pitchFamily="2" charset="-122"/>
              </a:rPr>
              <a:t>三是通过3D脉学图谱技术，将患者的脉搏信息可视化传递给患者和医生，形成一份完整的健康报告</a:t>
            </a:r>
            <a:r>
              <a:rPr lang="zh-CN" sz="1700" dirty="0">
                <a:solidFill>
                  <a:schemeClr val="bg1"/>
                </a:solidFill>
                <a:latin typeface="宋体" panose="02010600030101010101" pitchFamily="2" charset="-122"/>
                <a:ea typeface="宋体" panose="02010600030101010101" pitchFamily="2" charset="-122"/>
              </a:rPr>
              <a:t>；</a:t>
            </a:r>
            <a:endParaRPr sz="1700" dirty="0">
              <a:solidFill>
                <a:schemeClr val="bg1"/>
              </a:solidFill>
              <a:latin typeface="宋体" panose="02010600030101010101" pitchFamily="2" charset="-122"/>
              <a:ea typeface="宋体" panose="02010600030101010101" pitchFamily="2" charset="-122"/>
            </a:endParaRPr>
          </a:p>
          <a:p>
            <a:pPr algn="just">
              <a:lnSpc>
                <a:spcPct val="140000"/>
              </a:lnSpc>
              <a:buClr>
                <a:srgbClr val="0070C0"/>
              </a:buClr>
            </a:pPr>
            <a:r>
              <a:rPr sz="1700" dirty="0">
                <a:solidFill>
                  <a:schemeClr val="bg1"/>
                </a:solidFill>
                <a:latin typeface="宋体" panose="02010600030101010101" pitchFamily="2" charset="-122"/>
                <a:ea typeface="宋体" panose="02010600030101010101" pitchFamily="2" charset="-122"/>
              </a:rPr>
              <a:t>四是采用互联网技术实现信息的时时诊断。</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三、当人工智能遇到传统中医</a:t>
            </a:r>
          </a:p>
        </p:txBody>
      </p:sp>
      <p:sp>
        <p:nvSpPr>
          <p:cNvPr id="2" name="文本框 1"/>
          <p:cNvSpPr txBox="1"/>
          <p:nvPr/>
        </p:nvSpPr>
        <p:spPr>
          <a:xfrm>
            <a:off x="931545" y="1154430"/>
            <a:ext cx="4957445" cy="645160"/>
          </a:xfrm>
          <a:prstGeom prst="rect">
            <a:avLst/>
          </a:prstGeom>
          <a:noFill/>
        </p:spPr>
        <p:txBody>
          <a:bodyPr wrap="squar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“诊脉”也能智能化？</a:t>
            </a:r>
          </a:p>
        </p:txBody>
      </p:sp>
      <p:pic>
        <p:nvPicPr>
          <p:cNvPr id="60" name="图片 60"/>
          <p:cNvPicPr>
            <a:picLocks noChangeAspect="1"/>
          </p:cNvPicPr>
          <p:nvPr/>
        </p:nvPicPr>
        <p:blipFill>
          <a:blip r:embed="rId2">
            <a:extLst>
              <a:ext uri="{28A0092B-C50C-407E-A947-70E740481C1C}">
                <a14:useLocalDpi xmlns:a14="http://schemas.microsoft.com/office/drawing/2010/main" val="0"/>
              </a:ext>
            </a:extLst>
          </a:blip>
          <a:srcRect r="6301"/>
          <a:stretch>
            <a:fillRect/>
          </a:stretch>
        </p:blipFill>
        <p:spPr>
          <a:xfrm>
            <a:off x="5819140" y="2881630"/>
            <a:ext cx="5368290" cy="3740785"/>
          </a:xfrm>
          <a:prstGeom prst="rect">
            <a:avLst/>
          </a:prstGeom>
        </p:spPr>
      </p:pic>
      <p:sp>
        <p:nvSpPr>
          <p:cNvPr id="5" name="文本框 4"/>
          <p:cNvSpPr txBox="1"/>
          <p:nvPr/>
        </p:nvSpPr>
        <p:spPr>
          <a:xfrm>
            <a:off x="1141730" y="1901825"/>
            <a:ext cx="10045700" cy="809902"/>
          </a:xfrm>
          <a:prstGeom prst="rect">
            <a:avLst/>
          </a:prstGeom>
          <a:noFill/>
        </p:spPr>
        <p:txBody>
          <a:bodyPr wrap="square" rtlCol="0">
            <a:spAutoFit/>
          </a:bodyPr>
          <a:lstStyle/>
          <a:p>
            <a:pPr marL="0" indent="0" algn="just">
              <a:lnSpc>
                <a:spcPct val="140000"/>
              </a:lnSpc>
              <a:buClr>
                <a:srgbClr val="0070C0"/>
              </a:buClr>
              <a:buNone/>
            </a:pPr>
            <a:r>
              <a:rPr b="1" dirty="0">
                <a:solidFill>
                  <a:schemeClr val="bg1"/>
                </a:solidFill>
                <a:latin typeface="宋体" panose="02010600030101010101" pitchFamily="2" charset="-122"/>
                <a:ea typeface="宋体" panose="02010600030101010101" pitchFamily="2" charset="-122"/>
                <a:sym typeface="+mn-ea"/>
              </a:rPr>
              <a:t>脉诊仪</a:t>
            </a:r>
            <a:r>
              <a:rPr dirty="0">
                <a:solidFill>
                  <a:schemeClr val="bg1"/>
                </a:solidFill>
                <a:latin typeface="宋体" panose="02010600030101010101" pitchFamily="2" charset="-122"/>
                <a:ea typeface="宋体" panose="02010600030101010101" pitchFamily="2" charset="-122"/>
                <a:sym typeface="+mn-ea"/>
              </a:rPr>
              <a:t>是一款集中医“脉学”和人工智能技术为一体的智能诊脉机器。具有“智能化、便携化”特点，方便个人和家庭时时诊脉。其采用的技术与难度也是复合性的。</a:t>
            </a:r>
            <a:endParaRPr lang="zh-CN" altLang="en-US" sz="1800"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a:off x="10599420" y="2795905"/>
            <a:ext cx="1592580" cy="1592580"/>
          </a:xfrm>
          <a:prstGeom prst="rect">
            <a:avLst/>
          </a:prstGeom>
        </p:spPr>
      </p:pic>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aphicFrame>
        <p:nvGraphicFramePr>
          <p:cNvPr id="2" name="表格 1"/>
          <p:cNvGraphicFramePr/>
          <p:nvPr>
            <p:custDataLst>
              <p:tags r:id="rId1"/>
            </p:custDataLst>
          </p:nvPr>
        </p:nvGraphicFramePr>
        <p:xfrm>
          <a:off x="1437958" y="1926590"/>
          <a:ext cx="8967470" cy="3733800"/>
        </p:xfrm>
        <a:graphic>
          <a:graphicData uri="http://schemas.openxmlformats.org/drawingml/2006/table">
            <a:tbl>
              <a:tblPr firstRow="1" bandRow="1">
                <a:tableStyleId>{5940675A-B579-460E-94D1-54222C63F5DA}</a:tableStyleId>
              </a:tblPr>
              <a:tblGrid>
                <a:gridCol w="516255">
                  <a:extLst>
                    <a:ext uri="{9D8B030D-6E8A-4147-A177-3AD203B41FA5}">
                      <a16:colId xmlns:a16="http://schemas.microsoft.com/office/drawing/2014/main" val="20000"/>
                    </a:ext>
                  </a:extLst>
                </a:gridCol>
                <a:gridCol w="8451215">
                  <a:extLst>
                    <a:ext uri="{9D8B030D-6E8A-4147-A177-3AD203B41FA5}">
                      <a16:colId xmlns:a16="http://schemas.microsoft.com/office/drawing/2014/main" val="20001"/>
                    </a:ext>
                  </a:extLst>
                </a:gridCol>
              </a:tblGrid>
              <a:tr h="160464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任务描述</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基于前面对智慧医疗行业现状需求以及人工智能技术在智慧医疗行业应用场景的学习了解，依托智能脉诊仪设备及平台，进行硬件联调、平台操作等一系列实训过程，用户可以自主完成左右手脉象测量、查看个人测脉报告、查看养生建议、线上智能开药方等流程，对于日常的个人健康监控与养生具有实际的辅助作用。</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915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任务目标</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通过智能诊脉实训项目实践主要达到以下目标：</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深入了解人工智能+智能诊脉应用场景的设计与实现；</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清楚智能脉诊仪等设备的结构与原理以及中医脉象诊断基础知识；</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了解智能脉诊仪数据指标及数据采集、数据处理、数据分析的过程与原理；</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掌握智能脉诊仪与平台的联调、操作，完成自主完成左右手脉象测量等流程；</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能够从智慧医疗的其他具体场景中，应用人工智能思维发现问题、解决问题。</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文本框 2"/>
          <p:cNvSpPr txBox="1"/>
          <p:nvPr/>
        </p:nvSpPr>
        <p:spPr>
          <a:xfrm>
            <a:off x="1336040" y="1398270"/>
            <a:ext cx="4907915" cy="398780"/>
          </a:xfrm>
          <a:prstGeom prst="rect">
            <a:avLst/>
          </a:prstGeom>
          <a:noFill/>
        </p:spPr>
        <p:txBody>
          <a:bodyPr wrap="square" rtlCol="0" anchor="t">
            <a:spAutoFit/>
          </a:bodyPr>
          <a:lstStyle/>
          <a:p>
            <a:r>
              <a:rPr lang="zh-CN" altLang="en-US" sz="2000" b="1">
                <a:solidFill>
                  <a:srgbClr val="002060"/>
                </a:solidFill>
              </a:rPr>
              <a:t>场景应用实训任务：智能诊脉</a:t>
            </a:r>
          </a:p>
        </p:txBody>
      </p:sp>
      <p:pic>
        <p:nvPicPr>
          <p:cNvPr id="17" name="图片 16"/>
          <p:cNvPicPr>
            <a:picLocks noChangeAspect="1"/>
          </p:cNvPicPr>
          <p:nvPr/>
        </p:nvPicPr>
        <p:blipFill>
          <a:blip r:embed="rId4"/>
          <a:stretch>
            <a:fillRect/>
          </a:stretch>
        </p:blipFill>
        <p:spPr>
          <a:xfrm>
            <a:off x="1438275" y="5878830"/>
            <a:ext cx="3904615" cy="58928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208010" cy="4492625"/>
          </a:xfrm>
          <a:prstGeom prst="rect">
            <a:avLst/>
          </a:prstGeom>
        </p:spPr>
        <p:txBody>
          <a:bodyPr wrap="square">
            <a:spAutoFit/>
          </a:bodyPr>
          <a:lstStyle/>
          <a:p>
            <a:pPr algn="just">
              <a:lnSpc>
                <a:spcPct val="15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gn="just">
              <a:lnSpc>
                <a:spcPct val="150000"/>
              </a:lnSpc>
              <a:spcAft>
                <a:spcPts val="600"/>
              </a:spcAft>
            </a:pPr>
            <a:r>
              <a:rPr sz="2000" dirty="0">
                <a:solidFill>
                  <a:schemeClr val="bg1"/>
                </a:solidFill>
                <a:latin typeface="宋体" panose="02010600030101010101" pitchFamily="2" charset="-122"/>
                <a:ea typeface="宋体" panose="02010600030101010101" pitchFamily="2" charset="-122"/>
              </a:rPr>
              <a:t>1. 通过智能脉诊仪的实训任务，想一想，现在我们身边有哪些智能医疗健康应用的场境和工具，手机APP里面有很多小应用，睡眠是否健康，心理是否有压力，这是怎么测试到的，通过什么原理？</a:t>
            </a:r>
          </a:p>
          <a:p>
            <a:pPr algn="just">
              <a:lnSpc>
                <a:spcPct val="150000"/>
              </a:lnSpc>
              <a:spcAft>
                <a:spcPts val="600"/>
              </a:spcAft>
            </a:pPr>
            <a:r>
              <a:rPr sz="2000" dirty="0">
                <a:solidFill>
                  <a:schemeClr val="bg1"/>
                </a:solidFill>
                <a:latin typeface="宋体" panose="02010600030101010101" pitchFamily="2" charset="-122"/>
                <a:ea typeface="宋体" panose="02010600030101010101" pitchFamily="2" charset="-122"/>
              </a:rPr>
              <a:t>2. 未来不用去医院，能否在社区、家庭等借用中医智能辅助系统，实现个人健康实时监测与评估、慢病防治等？对现有的医疗体系有什么支持和补充？深度思考“互联网+医疗”人工智能应用服务可能带来的职业变化，大健康时代的来临，有哪些新职业的出现和新岗位能力要求？健康管理师和护士有差别吗？</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pattFill prst="pct40">
          <a:fgClr>
            <a:schemeClr val="tx1"/>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2683" y="2689888"/>
            <a:ext cx="9905998" cy="1478570"/>
          </a:xfrm>
        </p:spPr>
        <p:txBody>
          <a:bodyPr/>
          <a:lstStyle/>
          <a:p>
            <a:pPr algn="ctr"/>
            <a:r>
              <a:rPr lang="zh-CN" altLang="en-US" b="1">
                <a:solidFill>
                  <a:srgbClr val="00206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华文中宋" panose="02010600040101010101" pitchFamily="2" charset="-122"/>
              </a:rPr>
              <a:t>任务五 智慧环保：地球卫士新生代</a:t>
            </a:r>
          </a:p>
        </p:txBody>
      </p:sp>
      <p:sp>
        <p:nvSpPr>
          <p:cNvPr id="4" name="标题 1"/>
          <p:cNvSpPr txBox="1"/>
          <p:nvPr/>
        </p:nvSpPr>
        <p:spPr>
          <a:xfrm>
            <a:off x="3935682" y="0"/>
            <a:ext cx="4320000"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170000"/>
              </a:lnSpc>
            </a:pPr>
            <a:r>
              <a:rPr lang="zh-CN" altLang="en-US" sz="2000" b="1" dirty="0">
                <a:solidFill>
                  <a:schemeClr val="bg2"/>
                </a:solidFill>
                <a:latin typeface="华文中宋" panose="02010600040101010101" pitchFamily="2" charset="-122"/>
                <a:ea typeface="华文中宋" panose="02010600040101010101" pitchFamily="2" charset="-122"/>
              </a:rPr>
              <a:t>教学目标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70000"/>
              </a:lnSpc>
            </a:pPr>
            <a:r>
              <a:rPr lang="zh-CN" altLang="en-US" sz="2000" b="1" dirty="0">
                <a:solidFill>
                  <a:schemeClr val="bg2"/>
                </a:solidFill>
                <a:latin typeface="华文中宋" panose="02010600040101010101" pitchFamily="2" charset="-122"/>
                <a:ea typeface="华文中宋" panose="02010600040101010101" pitchFamily="2" charset="-122"/>
              </a:rPr>
              <a:t>教学要求</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170000"/>
              </a:lnSpc>
            </a:pPr>
            <a:r>
              <a:rPr lang="zh-CN" altLang="en-US" sz="2000" b="1" dirty="0">
                <a:solidFill>
                  <a:schemeClr val="bg2"/>
                </a:solidFill>
                <a:latin typeface="华文中宋" panose="02010600040101010101" pitchFamily="2" charset="-122"/>
                <a:ea typeface="华文中宋" panose="02010600040101010101" pitchFamily="2" charset="-122"/>
              </a:rPr>
              <a:t>内容概览</a:t>
            </a:r>
          </a:p>
          <a:p>
            <a:pPr>
              <a:lnSpc>
                <a:spcPct val="170000"/>
              </a:lnSpc>
            </a:pPr>
            <a:r>
              <a:rPr lang="zh-CN" altLang="en-US" sz="2000" b="1" dirty="0">
                <a:solidFill>
                  <a:schemeClr val="bg2"/>
                </a:solidFill>
                <a:latin typeface="华文中宋" panose="02010600040101010101" pitchFamily="2" charset="-122"/>
                <a:ea typeface="华文中宋" panose="02010600040101010101" pitchFamily="2" charset="-122"/>
              </a:rPr>
              <a:t>相关知识</a:t>
            </a:r>
          </a:p>
          <a:p>
            <a:pPr marL="457200" lvl="1" indent="0">
              <a:lnSpc>
                <a:spcPct val="170000"/>
              </a:lnSpc>
              <a:buNone/>
            </a:pPr>
            <a:r>
              <a:rPr dirty="0">
                <a:solidFill>
                  <a:schemeClr val="bg2"/>
                </a:solidFill>
                <a:latin typeface="华文中宋" panose="02010600040101010101" pitchFamily="2" charset="-122"/>
                <a:ea typeface="华文中宋" panose="02010600040101010101" pitchFamily="2" charset="-122"/>
              </a:rPr>
              <a:t>4.5.1 什么是“智慧环保”？如何实现？	</a:t>
            </a:r>
          </a:p>
          <a:p>
            <a:pPr marL="457200" lvl="1" indent="0">
              <a:lnSpc>
                <a:spcPct val="170000"/>
              </a:lnSpc>
              <a:buNone/>
            </a:pPr>
            <a:r>
              <a:rPr dirty="0">
                <a:solidFill>
                  <a:schemeClr val="bg2"/>
                </a:solidFill>
                <a:latin typeface="华文中宋" panose="02010600040101010101" pitchFamily="2" charset="-122"/>
                <a:ea typeface="华文中宋" panose="02010600040101010101" pitchFamily="2" charset="-122"/>
              </a:rPr>
              <a:t>4.5.2 人工智能在环保行业的典型应用场景	</a:t>
            </a:r>
          </a:p>
          <a:p>
            <a:pPr>
              <a:lnSpc>
                <a:spcPct val="170000"/>
              </a:lnSpc>
            </a:pPr>
            <a:r>
              <a:rPr lang="zh-CN" altLang="en-US" sz="2000" b="1" dirty="0">
                <a:solidFill>
                  <a:schemeClr val="bg2"/>
                </a:solidFill>
                <a:latin typeface="华文中宋" panose="02010600040101010101" pitchFamily="2" charset="-122"/>
                <a:ea typeface="华文中宋" panose="02010600040101010101" pitchFamily="2" charset="-122"/>
              </a:rPr>
              <a:t>练习与思考	</a:t>
            </a:r>
          </a:p>
        </p:txBody>
      </p:sp>
      <p:grpSp>
        <p:nvGrpSpPr>
          <p:cNvPr id="6" name="组合 5"/>
          <p:cNvGrpSpPr/>
          <p:nvPr/>
        </p:nvGrpSpPr>
        <p:grpSpPr>
          <a:xfrm>
            <a:off x="8795385" y="2432685"/>
            <a:ext cx="3397250" cy="1863090"/>
            <a:chOff x="13077" y="4074"/>
            <a:chExt cx="6124" cy="2934"/>
          </a:xfrm>
        </p:grpSpPr>
        <p:sp>
          <p:nvSpPr>
            <p:cNvPr id="4" name="标题 1"/>
            <p:cNvSpPr txBox="1"/>
            <p:nvPr/>
          </p:nvSpPr>
          <p:spPr>
            <a:xfrm>
              <a:off x="13077" y="4074"/>
              <a:ext cx="6123" cy="1918"/>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a:t>
              </a:r>
            </a:p>
            <a:p>
              <a:pPr algn="ctr">
                <a:lnSpc>
                  <a:spcPct val="100000"/>
                </a:lnSpc>
              </a:pPr>
              <a:r>
                <a:rPr lang="zh-CN" altLang="en-US" sz="20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的行业应用</a:t>
              </a:r>
            </a:p>
          </p:txBody>
        </p:sp>
        <p:sp>
          <p:nvSpPr>
            <p:cNvPr id="5" name="文本框 4"/>
            <p:cNvSpPr txBox="1"/>
            <p:nvPr/>
          </p:nvSpPr>
          <p:spPr>
            <a:xfrm>
              <a:off x="13077" y="5992"/>
              <a:ext cx="6124" cy="1016"/>
            </a:xfrm>
            <a:prstGeom prst="rect">
              <a:avLst/>
            </a:prstGeom>
            <a:pattFill prst="pct5">
              <a:fgClr>
                <a:srgbClr val="0070C0"/>
              </a:fgClr>
              <a:bgClr>
                <a:schemeClr val="bg2">
                  <a:lumMod val="20000"/>
                  <a:lumOff val="80000"/>
                </a:schemeClr>
              </a:bgClr>
            </a:pattFill>
          </p:spPr>
          <p:txBody>
            <a:bodyPr wrap="square" rtlCol="0" anchor="t">
              <a:spAutoFit/>
            </a:bodyPr>
            <a:lstStyle/>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任务五 智慧环保：</a:t>
              </a:r>
            </a:p>
            <a:p>
              <a:pPr algn="ctr"/>
              <a:r>
                <a:rPr lang="zh-CN" altLang="en-US" b="1">
                  <a:solidFill>
                    <a:srgbClr val="002060"/>
                  </a:solidFill>
                  <a:latin typeface="华文中宋" panose="02010600040101010101" pitchFamily="2" charset="-122"/>
                  <a:ea typeface="华文中宋" panose="02010600040101010101" pitchFamily="2" charset="-122"/>
                  <a:cs typeface="华文中宋" panose="02010600040101010101" pitchFamily="2" charset="-122"/>
                </a:rPr>
                <a:t>地球卫士新生代</a:t>
              </a: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2058987"/>
            <a:ext cx="8383588" cy="3541714"/>
          </a:xfrm>
        </p:spPr>
        <p:txBody>
          <a:bodyPr>
            <a:normAutofit/>
          </a:bodyPr>
          <a:lstStyle/>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1. 掌握人工智能在环保领域的典型应用场景</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2. 了解人工智能在垃圾分类、水域及空气污染监测防治中的具体应用</a:t>
            </a:r>
          </a:p>
          <a:p>
            <a:pPr marL="0" indent="0">
              <a:lnSpc>
                <a:spcPct val="150000"/>
              </a:lnSpc>
              <a:buNone/>
            </a:pPr>
            <a:r>
              <a:rPr dirty="0">
                <a:solidFill>
                  <a:schemeClr val="bg1"/>
                </a:solidFill>
                <a:latin typeface="宋体" panose="02010600030101010101" pitchFamily="2" charset="-122"/>
                <a:ea typeface="宋体" panose="02010600030101010101" pitchFamily="2" charset="-122"/>
                <a:cs typeface="+mn-ea"/>
              </a:rPr>
              <a:t>3. 进行“垃圾智能分类”AI实训</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教学目标</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741" t="4289" r="11741"/>
          <a:stretch>
            <a:fillRect/>
          </a:stretch>
        </p:blipFill>
        <p:spPr>
          <a:xfrm flipH="1">
            <a:off x="10007600" y="2336846"/>
            <a:ext cx="2184400" cy="2184308"/>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263374"/>
            <a:ext cx="9082087" cy="4452730"/>
          </a:xfrm>
        </p:spPr>
        <p:txBody>
          <a:bodyPr>
            <a:noAutofit/>
          </a:bodyPr>
          <a:lstStyle/>
          <a:p>
            <a:pPr marL="0" indent="0" algn="just">
              <a:lnSpc>
                <a:spcPct val="130000"/>
              </a:lnSpc>
              <a:buNone/>
            </a:pPr>
            <a:r>
              <a:rPr b="1" dirty="0">
                <a:solidFill>
                  <a:schemeClr val="bg1"/>
                </a:solidFill>
                <a:latin typeface="宋体" panose="02010600030101010101" pitchFamily="2" charset="-122"/>
                <a:ea typeface="宋体" panose="02010600030101010101" pitchFamily="2" charset="-122"/>
                <a:cs typeface="+mn-ea"/>
              </a:rPr>
              <a:t>1. 知识点</a:t>
            </a:r>
          </a:p>
          <a:p>
            <a:pPr marL="0" indent="0" algn="just">
              <a:lnSpc>
                <a:spcPct val="130000"/>
              </a:lnSpc>
              <a:buNone/>
            </a:pPr>
            <a:r>
              <a:rPr sz="2000" dirty="0">
                <a:solidFill>
                  <a:schemeClr val="bg1"/>
                </a:solidFill>
                <a:latin typeface="宋体" panose="02010600030101010101" pitchFamily="2" charset="-122"/>
                <a:ea typeface="宋体" panose="02010600030101010101" pitchFamily="2" charset="-122"/>
                <a:cs typeface="+mn-ea"/>
              </a:rPr>
              <a:t>人工智能在环保领域的应用 智慧环保 垃圾智能分类 河道漂浮物智能监测 大气污染防治智能化</a:t>
            </a:r>
          </a:p>
          <a:p>
            <a:pPr marL="0" indent="0" algn="just">
              <a:lnSpc>
                <a:spcPct val="130000"/>
              </a:lnSpc>
              <a:buNone/>
            </a:pPr>
            <a:r>
              <a:rPr b="1" dirty="0">
                <a:solidFill>
                  <a:schemeClr val="bg1"/>
                </a:solidFill>
                <a:latin typeface="宋体" panose="02010600030101010101" pitchFamily="2" charset="-122"/>
                <a:ea typeface="宋体" panose="02010600030101010101" pitchFamily="2" charset="-122"/>
                <a:cs typeface="+mn-ea"/>
              </a:rPr>
              <a:t>2. 技能点</a:t>
            </a:r>
          </a:p>
          <a:p>
            <a:pPr marL="0" indent="0" algn="just">
              <a:lnSpc>
                <a:spcPct val="130000"/>
              </a:lnSpc>
              <a:buNone/>
            </a:pPr>
            <a:r>
              <a:rPr sz="2000" dirty="0">
                <a:solidFill>
                  <a:schemeClr val="bg1"/>
                </a:solidFill>
                <a:latin typeface="宋体" panose="02010600030101010101" pitchFamily="2" charset="-122"/>
                <a:ea typeface="宋体" panose="02010600030101010101" pitchFamily="2" charset="-122"/>
                <a:cs typeface="+mn-ea"/>
              </a:rPr>
              <a:t>掌握“垃圾智能分类”AI实训操作</a:t>
            </a:r>
          </a:p>
          <a:p>
            <a:pPr marL="0" indent="0" algn="just">
              <a:lnSpc>
                <a:spcPct val="130000"/>
              </a:lnSpc>
              <a:buNone/>
            </a:pPr>
            <a:r>
              <a:rPr b="1" dirty="0">
                <a:solidFill>
                  <a:schemeClr val="bg1"/>
                </a:solidFill>
                <a:latin typeface="宋体" panose="02010600030101010101" pitchFamily="2" charset="-122"/>
                <a:ea typeface="宋体" panose="02010600030101010101" pitchFamily="2" charset="-122"/>
                <a:cs typeface="+mn-ea"/>
              </a:rPr>
              <a:t>3. 重难点</a:t>
            </a:r>
          </a:p>
          <a:p>
            <a:pPr marL="0" indent="0" algn="just">
              <a:lnSpc>
                <a:spcPct val="130000"/>
              </a:lnSpc>
              <a:buNone/>
            </a:pPr>
            <a:r>
              <a:rPr sz="2000" dirty="0">
                <a:solidFill>
                  <a:schemeClr val="bg1"/>
                </a:solidFill>
                <a:latin typeface="宋体" panose="02010600030101010101" pitchFamily="2" charset="-122"/>
                <a:ea typeface="宋体" panose="02010600030101010101" pitchFamily="2" charset="-122"/>
                <a:cs typeface="+mn-ea"/>
              </a:rPr>
              <a:t>通过学习本任务知识点，重点了解人工智能技术在环保领域的典型应用场景及原理，如何在环境监测、污染防治等方面发挥价值；难点是理解各类人工智能识别技术在“智慧环保”中的综合应用，结合过往学习内容充分思考具体应用场景下的创新与改进之处，并付诸实践。</a:t>
            </a:r>
          </a:p>
        </p:txBody>
      </p:sp>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教学要求</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24025" y="2760112"/>
            <a:ext cx="1337775" cy="1337775"/>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内容概览</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pSp>
        <p:nvGrpSpPr>
          <p:cNvPr id="361" name="Page"/>
          <p:cNvGrpSpPr/>
          <p:nvPr/>
        </p:nvGrpSpPr>
        <p:grpSpPr>
          <a:xfrm>
            <a:off x="751205" y="1278255"/>
            <a:ext cx="10259060" cy="5485765"/>
            <a:chOff x="495127" y="12000"/>
            <a:chExt cx="5771273" cy="2826000"/>
          </a:xfrm>
        </p:grpSpPr>
        <p:sp>
          <p:nvSpPr>
            <p:cNvPr id="362" name="MMConnector"/>
            <p:cNvSpPr/>
            <p:nvPr/>
          </p:nvSpPr>
          <p:spPr>
            <a:xfrm>
              <a:off x="976800" y="1575000"/>
              <a:ext cx="468388" cy="333576"/>
            </a:xfrm>
            <a:custGeom>
              <a:avLst/>
              <a:gdLst/>
              <a:ahLst/>
              <a:cxnLst/>
              <a:rect l="0" t="0" r="0" b="0"/>
              <a:pathLst>
                <a:path w="468388" h="333576">
                  <a:moveTo>
                    <a:pt x="15716" y="564"/>
                  </a:moveTo>
                  <a:cubicBezTo>
                    <a:pt x="23880" y="11928"/>
                    <a:pt x="32034" y="23264"/>
                    <a:pt x="40250" y="34533"/>
                  </a:cubicBezTo>
                  <a:cubicBezTo>
                    <a:pt x="48467" y="45801"/>
                    <a:pt x="56746" y="57001"/>
                    <a:pt x="65138" y="68094"/>
                  </a:cubicBezTo>
                  <a:cubicBezTo>
                    <a:pt x="73530" y="79186"/>
                    <a:pt x="82035" y="90170"/>
                    <a:pt x="90710" y="100998"/>
                  </a:cubicBezTo>
                  <a:cubicBezTo>
                    <a:pt x="99384" y="111826"/>
                    <a:pt x="108228" y="122497"/>
                    <a:pt x="117295" y="132955"/>
                  </a:cubicBezTo>
                  <a:cubicBezTo>
                    <a:pt x="126363" y="143413"/>
                    <a:pt x="135654" y="153658"/>
                    <a:pt x="145222" y="163619"/>
                  </a:cubicBezTo>
                  <a:cubicBezTo>
                    <a:pt x="154790" y="173581"/>
                    <a:pt x="164634" y="183260"/>
                    <a:pt x="174802" y="192573"/>
                  </a:cubicBezTo>
                  <a:cubicBezTo>
                    <a:pt x="184969" y="201886"/>
                    <a:pt x="195460" y="210833"/>
                    <a:pt x="206301" y="219321"/>
                  </a:cubicBezTo>
                  <a:cubicBezTo>
                    <a:pt x="217143" y="227809"/>
                    <a:pt x="228336" y="235836"/>
                    <a:pt x="239903" y="243306"/>
                  </a:cubicBezTo>
                  <a:cubicBezTo>
                    <a:pt x="251469" y="250775"/>
                    <a:pt x="263409" y="257686"/>
                    <a:pt x="275648" y="263950"/>
                  </a:cubicBezTo>
                  <a:cubicBezTo>
                    <a:pt x="287888" y="270213"/>
                    <a:pt x="300427" y="275828"/>
                    <a:pt x="313402" y="280736"/>
                  </a:cubicBezTo>
                  <a:cubicBezTo>
                    <a:pt x="326377" y="285644"/>
                    <a:pt x="339787" y="289844"/>
                    <a:pt x="352844" y="293309"/>
                  </a:cubicBezTo>
                  <a:cubicBezTo>
                    <a:pt x="365902" y="296775"/>
                    <a:pt x="378607" y="299505"/>
                    <a:pt x="393526" y="301547"/>
                  </a:cubicBezTo>
                  <a:cubicBezTo>
                    <a:pt x="408445" y="303589"/>
                    <a:pt x="425578" y="304942"/>
                    <a:pt x="434959" y="305569"/>
                  </a:cubicBezTo>
                  <a:cubicBezTo>
                    <a:pt x="444341" y="306197"/>
                    <a:pt x="445970" y="306098"/>
                    <a:pt x="447600" y="306000"/>
                  </a:cubicBezTo>
                  <a:cubicBezTo>
                    <a:pt x="449756" y="305870"/>
                    <a:pt x="451200" y="307350"/>
                    <a:pt x="451200" y="309000"/>
                  </a:cubicBezTo>
                  <a:cubicBezTo>
                    <a:pt x="451200" y="310650"/>
                    <a:pt x="449749" y="311782"/>
                    <a:pt x="447600" y="312000"/>
                  </a:cubicBezTo>
                  <a:cubicBezTo>
                    <a:pt x="445962" y="312166"/>
                    <a:pt x="444324" y="312332"/>
                    <a:pt x="434777" y="312076"/>
                  </a:cubicBezTo>
                  <a:cubicBezTo>
                    <a:pt x="425230" y="311820"/>
                    <a:pt x="407774" y="311142"/>
                    <a:pt x="392491" y="309668"/>
                  </a:cubicBezTo>
                  <a:cubicBezTo>
                    <a:pt x="377207" y="308194"/>
                    <a:pt x="364095" y="305924"/>
                    <a:pt x="350563" y="302907"/>
                  </a:cubicBezTo>
                  <a:cubicBezTo>
                    <a:pt x="337031" y="299889"/>
                    <a:pt x="323078" y="296125"/>
                    <a:pt x="309514" y="291604"/>
                  </a:cubicBezTo>
                  <a:cubicBezTo>
                    <a:pt x="295951" y="287084"/>
                    <a:pt x="282777" y="281807"/>
                    <a:pt x="269875" y="275843"/>
                  </a:cubicBezTo>
                  <a:cubicBezTo>
                    <a:pt x="256972" y="269878"/>
                    <a:pt x="244341" y="263226"/>
                    <a:pt x="232073" y="255981"/>
                  </a:cubicBezTo>
                  <a:cubicBezTo>
                    <a:pt x="219805" y="248736"/>
                    <a:pt x="207901" y="240898"/>
                    <a:pt x="196351" y="232579"/>
                  </a:cubicBezTo>
                  <a:cubicBezTo>
                    <a:pt x="184802" y="224259"/>
                    <a:pt x="173607" y="215458"/>
                    <a:pt x="162747" y="206281"/>
                  </a:cubicBezTo>
                  <a:cubicBezTo>
                    <a:pt x="151887" y="197103"/>
                    <a:pt x="141362" y="187550"/>
                    <a:pt x="131129" y="177715"/>
                  </a:cubicBezTo>
                  <a:cubicBezTo>
                    <a:pt x="120896" y="167879"/>
                    <a:pt x="110956" y="157761"/>
                    <a:pt x="101257" y="147439"/>
                  </a:cubicBezTo>
                  <a:cubicBezTo>
                    <a:pt x="91558" y="137116"/>
                    <a:pt x="82101" y="126589"/>
                    <a:pt x="72832" y="115922"/>
                  </a:cubicBezTo>
                  <a:cubicBezTo>
                    <a:pt x="63563" y="105254"/>
                    <a:pt x="54482" y="94447"/>
                    <a:pt x="45535" y="83554"/>
                  </a:cubicBezTo>
                  <a:cubicBezTo>
                    <a:pt x="36587" y="72661"/>
                    <a:pt x="27774" y="61683"/>
                    <a:pt x="19043" y="50662"/>
                  </a:cubicBezTo>
                  <a:cubicBezTo>
                    <a:pt x="10312" y="39642"/>
                    <a:pt x="1664" y="28579"/>
                    <a:pt x="-6959" y="17533"/>
                  </a:cubicBezTo>
                  <a:cubicBezTo>
                    <a:pt x="-15583" y="6488"/>
                    <a:pt x="-24183" y="-4540"/>
                    <a:pt x="-32782" y="-15569"/>
                  </a:cubicBezTo>
                  <a:cubicBezTo>
                    <a:pt x="-39423" y="-24085"/>
                    <a:pt x="-38194" y="-34015"/>
                    <a:pt x="-31597" y="-38969"/>
                  </a:cubicBezTo>
                  <a:cubicBezTo>
                    <a:pt x="-25000" y="-43924"/>
                    <a:pt x="-15089" y="-42359"/>
                    <a:pt x="-8794" y="-33584"/>
                  </a:cubicBezTo>
                  <a:cubicBezTo>
                    <a:pt x="-620" y="-22192"/>
                    <a:pt x="7553" y="-10800"/>
                    <a:pt x="15716" y="564"/>
                  </a:cubicBezTo>
                  <a:close/>
                </a:path>
              </a:pathLst>
            </a:custGeom>
            <a:solidFill>
              <a:srgbClr val="5FB7F1"/>
            </a:solidFill>
            <a:ln w="6000" cap="rnd">
              <a:solidFill>
                <a:srgbClr val="5FB7F1"/>
              </a:solidFill>
              <a:round/>
            </a:ln>
          </p:spPr>
        </p:sp>
        <p:sp>
          <p:nvSpPr>
            <p:cNvPr id="363" name="MMConnector"/>
            <p:cNvSpPr/>
            <p:nvPr/>
          </p:nvSpPr>
          <p:spPr>
            <a:xfrm>
              <a:off x="2453400" y="1639125"/>
              <a:ext cx="162000" cy="489750"/>
            </a:xfrm>
            <a:custGeom>
              <a:avLst/>
              <a:gdLst/>
              <a:ahLst/>
              <a:cxnLst/>
              <a:rect l="0" t="0" r="0" b="0"/>
              <a:pathLst>
                <a:path w="162000" h="489750" fill="none">
                  <a:moveTo>
                    <a:pt x="-81000" y="244875"/>
                  </a:moveTo>
                  <a:cubicBezTo>
                    <a:pt x="28868" y="244875"/>
                    <a:pt x="-72758" y="-244875"/>
                    <a:pt x="81000" y="-244875"/>
                  </a:cubicBezTo>
                </a:path>
              </a:pathLst>
            </a:custGeom>
            <a:noFill/>
            <a:ln w="12000" cap="rnd">
              <a:solidFill>
                <a:srgbClr val="5FB7F1"/>
              </a:solidFill>
              <a:round/>
            </a:ln>
          </p:spPr>
        </p:sp>
        <p:sp>
          <p:nvSpPr>
            <p:cNvPr id="364" name="MMConnector"/>
            <p:cNvSpPr/>
            <p:nvPr/>
          </p:nvSpPr>
          <p:spPr>
            <a:xfrm>
              <a:off x="976800" y="915000"/>
              <a:ext cx="427874" cy="309000"/>
            </a:xfrm>
            <a:custGeom>
              <a:avLst/>
              <a:gdLst/>
              <a:ahLst/>
              <a:cxnLst/>
              <a:rect l="0" t="0" r="0" b="0"/>
              <a:pathLst>
                <a:path w="427874" h="309000">
                  <a:moveTo>
                    <a:pt x="31048" y="-84946"/>
                  </a:moveTo>
                  <a:cubicBezTo>
                    <a:pt x="39118" y="-96500"/>
                    <a:pt x="47332" y="-107982"/>
                    <a:pt x="55717" y="-119358"/>
                  </a:cubicBezTo>
                  <a:cubicBezTo>
                    <a:pt x="64102" y="-130734"/>
                    <a:pt x="72657" y="-142005"/>
                    <a:pt x="81443" y="-153115"/>
                  </a:cubicBezTo>
                  <a:cubicBezTo>
                    <a:pt x="90228" y="-164226"/>
                    <a:pt x="99243" y="-175177"/>
                    <a:pt x="108541" y="-185904"/>
                  </a:cubicBezTo>
                  <a:cubicBezTo>
                    <a:pt x="117839" y="-196632"/>
                    <a:pt x="127420" y="-207136"/>
                    <a:pt x="137334" y="-217336"/>
                  </a:cubicBezTo>
                  <a:cubicBezTo>
                    <a:pt x="147248" y="-227537"/>
                    <a:pt x="157496" y="-237433"/>
                    <a:pt x="168121" y="-246928"/>
                  </a:cubicBezTo>
                  <a:cubicBezTo>
                    <a:pt x="178746" y="-256423"/>
                    <a:pt x="189747" y="-265517"/>
                    <a:pt x="201142" y="-274096"/>
                  </a:cubicBezTo>
                  <a:cubicBezTo>
                    <a:pt x="212538" y="-282674"/>
                    <a:pt x="224328" y="-290738"/>
                    <a:pt x="236517" y="-298169"/>
                  </a:cubicBezTo>
                  <a:cubicBezTo>
                    <a:pt x="248706" y="-305601"/>
                    <a:pt x="261294" y="-312399"/>
                    <a:pt x="274171" y="-318465"/>
                  </a:cubicBezTo>
                  <a:cubicBezTo>
                    <a:pt x="287049" y="-324532"/>
                    <a:pt x="300215" y="-329867"/>
                    <a:pt x="313804" y="-334400"/>
                  </a:cubicBezTo>
                  <a:cubicBezTo>
                    <a:pt x="327394" y="-338934"/>
                    <a:pt x="341407" y="-342667"/>
                    <a:pt x="354915" y="-345627"/>
                  </a:cubicBezTo>
                  <a:cubicBezTo>
                    <a:pt x="368422" y="-348587"/>
                    <a:pt x="381423" y="-350775"/>
                    <a:pt x="396908" y="-352110"/>
                  </a:cubicBezTo>
                  <a:cubicBezTo>
                    <a:pt x="412392" y="-353445"/>
                    <a:pt x="430358" y="-353929"/>
                    <a:pt x="439221" y="-354102"/>
                  </a:cubicBezTo>
                  <a:cubicBezTo>
                    <a:pt x="448083" y="-354275"/>
                    <a:pt x="447842" y="-354137"/>
                    <a:pt x="447600" y="-354000"/>
                  </a:cubicBezTo>
                  <a:cubicBezTo>
                    <a:pt x="445722" y="-352932"/>
                    <a:pt x="451200" y="-352650"/>
                    <a:pt x="451200" y="-351000"/>
                  </a:cubicBezTo>
                  <a:cubicBezTo>
                    <a:pt x="451200" y="-349350"/>
                    <a:pt x="445789" y="-346823"/>
                    <a:pt x="447600" y="-348000"/>
                  </a:cubicBezTo>
                  <a:cubicBezTo>
                    <a:pt x="447824" y="-348145"/>
                    <a:pt x="448048" y="-348291"/>
                    <a:pt x="439340" y="-347743"/>
                  </a:cubicBezTo>
                  <a:cubicBezTo>
                    <a:pt x="430633" y="-347195"/>
                    <a:pt x="412994" y="-345953"/>
                    <a:pt x="397886" y="-343990"/>
                  </a:cubicBezTo>
                  <a:cubicBezTo>
                    <a:pt x="382778" y="-342027"/>
                    <a:pt x="370201" y="-339341"/>
                    <a:pt x="357197" y="-335894"/>
                  </a:cubicBezTo>
                  <a:cubicBezTo>
                    <a:pt x="344193" y="-332447"/>
                    <a:pt x="330762" y="-328238"/>
                    <a:pt x="317809" y="-323284"/>
                  </a:cubicBezTo>
                  <a:cubicBezTo>
                    <a:pt x="304857" y="-318331"/>
                    <a:pt x="292382" y="-312634"/>
                    <a:pt x="280232" y="-306253"/>
                  </a:cubicBezTo>
                  <a:cubicBezTo>
                    <a:pt x="268082" y="-299871"/>
                    <a:pt x="256256" y="-292807"/>
                    <a:pt x="244843" y="-285152"/>
                  </a:cubicBezTo>
                  <a:cubicBezTo>
                    <a:pt x="233429" y="-277497"/>
                    <a:pt x="222429" y="-269252"/>
                    <a:pt x="211820" y="-260521"/>
                  </a:cubicBezTo>
                  <a:cubicBezTo>
                    <a:pt x="201211" y="-251789"/>
                    <a:pt x="190994" y="-242572"/>
                    <a:pt x="181141" y="-232969"/>
                  </a:cubicBezTo>
                  <a:cubicBezTo>
                    <a:pt x="171289" y="-223366"/>
                    <a:pt x="161802" y="-213376"/>
                    <a:pt x="152634" y="-203087"/>
                  </a:cubicBezTo>
                  <a:cubicBezTo>
                    <a:pt x="143465" y="-192797"/>
                    <a:pt x="134614" y="-182208"/>
                    <a:pt x="126029" y="-171390"/>
                  </a:cubicBezTo>
                  <a:cubicBezTo>
                    <a:pt x="117443" y="-160572"/>
                    <a:pt x="109124" y="-149525"/>
                    <a:pt x="101016" y="-138306"/>
                  </a:cubicBezTo>
                  <a:cubicBezTo>
                    <a:pt x="92909" y="-127087"/>
                    <a:pt x="85014" y="-115694"/>
                    <a:pt x="77273" y="-104180"/>
                  </a:cubicBezTo>
                  <a:cubicBezTo>
                    <a:pt x="69532" y="-92666"/>
                    <a:pt x="61945" y="-81029"/>
                    <a:pt x="54480" y="-69289"/>
                  </a:cubicBezTo>
                  <a:cubicBezTo>
                    <a:pt x="47014" y="-57549"/>
                    <a:pt x="39670" y="-45705"/>
                    <a:pt x="32325" y="-33860"/>
                  </a:cubicBezTo>
                  <a:cubicBezTo>
                    <a:pt x="26634" y="-24682"/>
                    <a:pt x="16888" y="-22404"/>
                    <a:pt x="9958" y="-26881"/>
                  </a:cubicBezTo>
                  <a:cubicBezTo>
                    <a:pt x="3029" y="-31358"/>
                    <a:pt x="1043" y="-41216"/>
                    <a:pt x="7127" y="-50140"/>
                  </a:cubicBezTo>
                  <a:cubicBezTo>
                    <a:pt x="15052" y="-61766"/>
                    <a:pt x="22977" y="-73392"/>
                    <a:pt x="31048" y="-84946"/>
                  </a:cubicBezTo>
                  <a:close/>
                </a:path>
              </a:pathLst>
            </a:custGeom>
            <a:solidFill>
              <a:srgbClr val="FF7575"/>
            </a:solidFill>
            <a:ln w="6000" cap="rnd">
              <a:solidFill>
                <a:srgbClr val="FF7575"/>
              </a:solidFill>
              <a:round/>
            </a:ln>
          </p:spPr>
        </p:sp>
        <p:sp>
          <p:nvSpPr>
            <p:cNvPr id="365" name="MMConnector"/>
            <p:cNvSpPr/>
            <p:nvPr/>
          </p:nvSpPr>
          <p:spPr>
            <a:xfrm>
              <a:off x="2567400" y="425250"/>
              <a:ext cx="162000" cy="277500"/>
            </a:xfrm>
            <a:custGeom>
              <a:avLst/>
              <a:gdLst/>
              <a:ahLst/>
              <a:cxnLst/>
              <a:rect l="0" t="0" r="0" b="0"/>
              <a:pathLst>
                <a:path w="162000" h="277500" fill="none">
                  <a:moveTo>
                    <a:pt x="-81000" y="138750"/>
                  </a:moveTo>
                  <a:cubicBezTo>
                    <a:pt x="14082" y="138750"/>
                    <a:pt x="-38258" y="-138750"/>
                    <a:pt x="81000" y="-138750"/>
                  </a:cubicBezTo>
                </a:path>
              </a:pathLst>
            </a:custGeom>
            <a:noFill/>
            <a:ln w="12000" cap="rnd">
              <a:solidFill>
                <a:srgbClr val="FF7575"/>
              </a:solidFill>
              <a:round/>
            </a:ln>
          </p:spPr>
        </p:sp>
        <p:sp>
          <p:nvSpPr>
            <p:cNvPr id="366" name="MMConnector"/>
            <p:cNvSpPr/>
            <p:nvPr/>
          </p:nvSpPr>
          <p:spPr>
            <a:xfrm>
              <a:off x="2453400" y="1943625"/>
              <a:ext cx="162000" cy="119250"/>
            </a:xfrm>
            <a:custGeom>
              <a:avLst/>
              <a:gdLst/>
              <a:ahLst/>
              <a:cxnLst/>
              <a:rect l="0" t="0" r="0" b="0"/>
              <a:pathLst>
                <a:path w="162000" h="119250" fill="none">
                  <a:moveTo>
                    <a:pt x="-81000" y="-59625"/>
                  </a:moveTo>
                  <a:cubicBezTo>
                    <a:pt x="-2346" y="-59625"/>
                    <a:pt x="74" y="59625"/>
                    <a:pt x="81000" y="59625"/>
                  </a:cubicBezTo>
                </a:path>
              </a:pathLst>
            </a:custGeom>
            <a:noFill/>
            <a:ln w="12000" cap="rnd">
              <a:solidFill>
                <a:srgbClr val="5FB7F1"/>
              </a:solidFill>
              <a:round/>
            </a:ln>
          </p:spPr>
        </p:sp>
        <p:sp>
          <p:nvSpPr>
            <p:cNvPr id="367" name="MMConnector"/>
            <p:cNvSpPr/>
            <p:nvPr/>
          </p:nvSpPr>
          <p:spPr>
            <a:xfrm>
              <a:off x="3244181" y="1288125"/>
              <a:ext cx="162000" cy="212250"/>
            </a:xfrm>
            <a:custGeom>
              <a:avLst/>
              <a:gdLst/>
              <a:ahLst/>
              <a:cxnLst/>
              <a:rect l="0" t="0" r="0" b="0"/>
              <a:pathLst>
                <a:path w="162000" h="212250" fill="none">
                  <a:moveTo>
                    <a:pt x="-81000" y="106125"/>
                  </a:moveTo>
                  <a:cubicBezTo>
                    <a:pt x="7716" y="106125"/>
                    <a:pt x="-23405" y="-106125"/>
                    <a:pt x="81000" y="-106125"/>
                  </a:cubicBezTo>
                </a:path>
              </a:pathLst>
            </a:custGeom>
            <a:noFill/>
            <a:ln w="12000" cap="rnd">
              <a:solidFill>
                <a:srgbClr val="5FB7F1"/>
              </a:solidFill>
              <a:round/>
            </a:ln>
          </p:spPr>
        </p:sp>
        <p:sp>
          <p:nvSpPr>
            <p:cNvPr id="368" name="MMConnector"/>
            <p:cNvSpPr/>
            <p:nvPr/>
          </p:nvSpPr>
          <p:spPr>
            <a:xfrm>
              <a:off x="3244181" y="1897125"/>
              <a:ext cx="162000" cy="212250"/>
            </a:xfrm>
            <a:custGeom>
              <a:avLst/>
              <a:gdLst/>
              <a:ahLst/>
              <a:cxnLst/>
              <a:rect l="0" t="0" r="0" b="0"/>
              <a:pathLst>
                <a:path w="162000" h="212250" fill="none">
                  <a:moveTo>
                    <a:pt x="-81000" y="106125"/>
                  </a:moveTo>
                  <a:cubicBezTo>
                    <a:pt x="7716" y="106125"/>
                    <a:pt x="-23405" y="-106125"/>
                    <a:pt x="81000" y="-106125"/>
                  </a:cubicBezTo>
                </a:path>
              </a:pathLst>
            </a:custGeom>
            <a:noFill/>
            <a:ln w="12000" cap="rnd">
              <a:solidFill>
                <a:srgbClr val="5FB7F1"/>
              </a:solidFill>
              <a:round/>
            </a:ln>
          </p:spPr>
        </p:sp>
        <p:sp>
          <p:nvSpPr>
            <p:cNvPr id="369" name="MMConnector"/>
            <p:cNvSpPr/>
            <p:nvPr/>
          </p:nvSpPr>
          <p:spPr>
            <a:xfrm>
              <a:off x="3244181" y="2049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370" name="MMConnector"/>
            <p:cNvSpPr/>
            <p:nvPr/>
          </p:nvSpPr>
          <p:spPr>
            <a:xfrm>
              <a:off x="3244181" y="1440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5FB7F1"/>
              </a:solidFill>
              <a:round/>
            </a:ln>
          </p:spPr>
        </p:sp>
        <p:sp>
          <p:nvSpPr>
            <p:cNvPr id="371" name="MMConnector"/>
            <p:cNvSpPr/>
            <p:nvPr/>
          </p:nvSpPr>
          <p:spPr>
            <a:xfrm>
              <a:off x="2453400" y="2202000"/>
              <a:ext cx="162000" cy="636000"/>
            </a:xfrm>
            <a:custGeom>
              <a:avLst/>
              <a:gdLst/>
              <a:ahLst/>
              <a:cxnLst/>
              <a:rect l="0" t="0" r="0" b="0"/>
              <a:pathLst>
                <a:path w="162000" h="636000" fill="none">
                  <a:moveTo>
                    <a:pt x="-81000" y="-318000"/>
                  </a:moveTo>
                  <a:cubicBezTo>
                    <a:pt x="32379" y="-318000"/>
                    <a:pt x="-80952" y="318000"/>
                    <a:pt x="81000" y="318000"/>
                  </a:cubicBezTo>
                </a:path>
              </a:pathLst>
            </a:custGeom>
            <a:noFill/>
            <a:ln w="12000" cap="rnd">
              <a:solidFill>
                <a:srgbClr val="5FB7F1"/>
              </a:solidFill>
              <a:round/>
            </a:ln>
          </p:spPr>
        </p:sp>
        <p:sp>
          <p:nvSpPr>
            <p:cNvPr id="372" name="MMConnector"/>
            <p:cNvSpPr/>
            <p:nvPr/>
          </p:nvSpPr>
          <p:spPr>
            <a:xfrm>
              <a:off x="2567400" y="623625"/>
              <a:ext cx="162000" cy="119250"/>
            </a:xfrm>
            <a:custGeom>
              <a:avLst/>
              <a:gdLst/>
              <a:ahLst/>
              <a:cxnLst/>
              <a:rect l="0" t="0" r="0" b="0"/>
              <a:pathLst>
                <a:path w="162000" h="119250" fill="none">
                  <a:moveTo>
                    <a:pt x="-81000" y="-59625"/>
                  </a:moveTo>
                  <a:cubicBezTo>
                    <a:pt x="-2346" y="-59625"/>
                    <a:pt x="74" y="59625"/>
                    <a:pt x="81000" y="59625"/>
                  </a:cubicBezTo>
                </a:path>
              </a:pathLst>
            </a:custGeom>
            <a:noFill/>
            <a:ln w="12000" cap="rnd">
              <a:solidFill>
                <a:srgbClr val="FF7575"/>
              </a:solidFill>
              <a:round/>
            </a:ln>
          </p:spPr>
        </p:sp>
        <p:sp>
          <p:nvSpPr>
            <p:cNvPr id="373" name="MMConnector"/>
            <p:cNvSpPr/>
            <p:nvPr/>
          </p:nvSpPr>
          <p:spPr>
            <a:xfrm>
              <a:off x="3377400" y="63712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374" name="MMConnector"/>
            <p:cNvSpPr/>
            <p:nvPr/>
          </p:nvSpPr>
          <p:spPr>
            <a:xfrm>
              <a:off x="3232181" y="2490000"/>
              <a:ext cx="162000" cy="60000"/>
            </a:xfrm>
            <a:custGeom>
              <a:avLst/>
              <a:gdLst/>
              <a:ahLst/>
              <a:cxnLst/>
              <a:rect l="0" t="0" r="0" b="0"/>
              <a:pathLst>
                <a:path w="162000" h="60000" fill="none">
                  <a:moveTo>
                    <a:pt x="-81000" y="30000"/>
                  </a:moveTo>
                  <a:cubicBezTo>
                    <a:pt x="-9156" y="30000"/>
                    <a:pt x="15965" y="-30000"/>
                    <a:pt x="81000" y="-30000"/>
                  </a:cubicBezTo>
                </a:path>
              </a:pathLst>
            </a:custGeom>
            <a:noFill/>
            <a:ln w="12000" cap="rnd">
              <a:solidFill>
                <a:srgbClr val="5FB7F1"/>
              </a:solidFill>
              <a:round/>
            </a:ln>
          </p:spPr>
        </p:sp>
        <p:sp>
          <p:nvSpPr>
            <p:cNvPr id="375" name="MMConnector"/>
            <p:cNvSpPr/>
            <p:nvPr/>
          </p:nvSpPr>
          <p:spPr>
            <a:xfrm>
              <a:off x="3377400" y="729375"/>
              <a:ext cx="162000" cy="92250"/>
            </a:xfrm>
            <a:custGeom>
              <a:avLst/>
              <a:gdLst/>
              <a:ahLst/>
              <a:cxnLst/>
              <a:rect l="0" t="0" r="0" b="0"/>
              <a:pathLst>
                <a:path w="162000" h="92250" fill="none">
                  <a:moveTo>
                    <a:pt x="-81000" y="-46125"/>
                  </a:moveTo>
                  <a:cubicBezTo>
                    <a:pt x="-5422" y="-46125"/>
                    <a:pt x="7252" y="46125"/>
                    <a:pt x="81000" y="46125"/>
                  </a:cubicBezTo>
                </a:path>
              </a:pathLst>
            </a:custGeom>
            <a:noFill/>
            <a:ln w="12000" cap="rnd">
              <a:solidFill>
                <a:srgbClr val="FF7575"/>
              </a:solidFill>
              <a:round/>
            </a:ln>
          </p:spPr>
        </p:sp>
        <p:sp>
          <p:nvSpPr>
            <p:cNvPr id="376" name="MainIdea"/>
            <p:cNvSpPr/>
            <p:nvPr/>
          </p:nvSpPr>
          <p:spPr>
            <a:xfrm>
              <a:off x="495127" y="873000"/>
              <a:ext cx="1034400" cy="786000"/>
            </a:xfrm>
            <a:custGeom>
              <a:avLst/>
              <a:gdLst>
                <a:gd name="rtl" fmla="*/ 244400 w 1034400"/>
                <a:gd name="rtt" fmla="*/ 101700 h 786000"/>
                <a:gd name="rtr" fmla="*/ 900600 w 1034400"/>
                <a:gd name="rtb" fmla="*/ 677700 h 786000"/>
              </a:gdLst>
              <a:ahLst/>
              <a:cxnLst/>
              <a:rect l="rtl" t="rtt" r="rtr" b="rtb"/>
              <a:pathLst>
                <a:path w="1034400" h="786000">
                  <a:moveTo>
                    <a:pt x="324507" y="0"/>
                  </a:moveTo>
                  <a:lnTo>
                    <a:pt x="1034400" y="0"/>
                  </a:lnTo>
                  <a:lnTo>
                    <a:pt x="1034400" y="345073"/>
                  </a:lnTo>
                  <a:lnTo>
                    <a:pt x="1034400" y="440927"/>
                  </a:lnTo>
                  <a:cubicBezTo>
                    <a:pt x="1034400" y="631505"/>
                    <a:pt x="879905" y="786000"/>
                    <a:pt x="720000" y="786000"/>
                  </a:cubicBezTo>
                  <a:lnTo>
                    <a:pt x="324507" y="786000"/>
                  </a:lnTo>
                  <a:lnTo>
                    <a:pt x="0" y="786000"/>
                  </a:lnTo>
                  <a:lnTo>
                    <a:pt x="0" y="345073"/>
                  </a:lnTo>
                  <a:cubicBezTo>
                    <a:pt x="0" y="154495"/>
                    <a:pt x="154495" y="0"/>
                    <a:pt x="314400" y="0"/>
                  </a:cubicBezTo>
                  <a:lnTo>
                    <a:pt x="324507" y="0"/>
                  </a:lnTo>
                  <a:close/>
                </a:path>
              </a:pathLst>
            </a:custGeom>
            <a:solidFill>
              <a:srgbClr val="FFFFFF"/>
            </a:solidFill>
            <a:ln w="12000" cap="flat">
              <a:solidFill>
                <a:srgbClr val="00B0F0"/>
              </a:solidFill>
              <a:round/>
            </a:ln>
          </p:spPr>
          <p:txBody>
            <a:bodyPr wrap="square" lIns="0" tIns="0" rIns="0" bIns="0" rtlCol="0" anchor="ctr"/>
            <a:lstStyle/>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任务五 </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智慧环保：</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地球卫士</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4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新生代</a:t>
              </a:r>
            </a:p>
          </p:txBody>
        </p:sp>
        <p:sp>
          <p:nvSpPr>
            <p:cNvPr id="377" name="MainTopic"/>
            <p:cNvSpPr/>
            <p:nvPr/>
          </p:nvSpPr>
          <p:spPr>
            <a:xfrm>
              <a:off x="1424400" y="1543500"/>
              <a:ext cx="948000" cy="340500"/>
            </a:xfrm>
            <a:custGeom>
              <a:avLst/>
              <a:gdLst>
                <a:gd name="rtl" fmla="*/ 137400 w 948000"/>
                <a:gd name="rtt" fmla="*/ 33600 h 340500"/>
                <a:gd name="rtr" fmla="*/ 962100 w 948000"/>
                <a:gd name="rtb" fmla="*/ 297600 h 340500"/>
              </a:gdLst>
              <a:ahLst/>
              <a:cxnLst/>
              <a:rect l="rtl" t="rtt" r="rtr" b="rtb"/>
              <a:pathLst>
                <a:path w="948000" h="340500" stroke="0">
                  <a:moveTo>
                    <a:pt x="0" y="0"/>
                  </a:moveTo>
                  <a:lnTo>
                    <a:pt x="948000" y="0"/>
                  </a:lnTo>
                  <a:lnTo>
                    <a:pt x="948000" y="340500"/>
                  </a:lnTo>
                  <a:lnTo>
                    <a:pt x="0" y="340500"/>
                  </a:lnTo>
                  <a:lnTo>
                    <a:pt x="0" y="0"/>
                  </a:lnTo>
                  <a:close/>
                </a:path>
                <a:path w="948000" h="340500" fill="none">
                  <a:moveTo>
                    <a:pt x="0" y="340500"/>
                  </a:moveTo>
                  <a:lnTo>
                    <a:pt x="948000" y="340500"/>
                  </a:lnTo>
                </a:path>
              </a:pathLst>
            </a:custGeom>
            <a:noFill/>
            <a:ln w="12000" cap="flat">
              <a:solidFill>
                <a:srgbClr val="5FB7F1"/>
              </a:solidFill>
              <a:round/>
            </a:ln>
          </p:spPr>
          <p:txBody>
            <a:bodyPr wrap="square" lIns="0" tIns="0" rIns="0" bIns="0" rtlCol="0" anchor="ctr"/>
            <a:lstStyle/>
            <a:p>
              <a:pPr algn="r">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4.5.2 AI+环保的</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r">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典型应用场景</a:t>
              </a:r>
            </a:p>
          </p:txBody>
        </p:sp>
        <p:sp>
          <p:nvSpPr>
            <p:cNvPr id="378" name="SubTopic"/>
            <p:cNvSpPr/>
            <p:nvPr/>
          </p:nvSpPr>
          <p:spPr>
            <a:xfrm>
              <a:off x="2534261" y="999663"/>
              <a:ext cx="628920" cy="394500"/>
            </a:xfrm>
            <a:custGeom>
              <a:avLst/>
              <a:gdLst>
                <a:gd name="rtl" fmla="*/ 77092 w 628781"/>
                <a:gd name="rtt" fmla="*/ 11850 h 394500"/>
                <a:gd name="rtr" fmla="*/ 615021 w 628781"/>
                <a:gd name="rtb" fmla="*/ 371850 h 394500"/>
              </a:gdLst>
              <a:ahLst/>
              <a:cxnLst/>
              <a:rect l="rtl" t="rtt" r="rtr" b="rtb"/>
              <a:pathLst>
                <a:path w="628781" h="394500" stroke="0">
                  <a:moveTo>
                    <a:pt x="0" y="0"/>
                  </a:moveTo>
                  <a:lnTo>
                    <a:pt x="628781" y="0"/>
                  </a:lnTo>
                  <a:lnTo>
                    <a:pt x="628781" y="394500"/>
                  </a:lnTo>
                  <a:lnTo>
                    <a:pt x="0" y="394500"/>
                  </a:lnTo>
                  <a:lnTo>
                    <a:pt x="0" y="0"/>
                  </a:lnTo>
                  <a:close/>
                </a:path>
                <a:path w="628781" h="394500" fill="none">
                  <a:moveTo>
                    <a:pt x="0" y="394500"/>
                  </a:moveTo>
                  <a:lnTo>
                    <a:pt x="628781" y="39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垃圾处理</a:t>
              </a:r>
              <a:r>
                <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a:t>
              </a:r>
            </a:p>
            <a:p>
              <a:pPr algn="l">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分拣机器人</a:t>
              </a:r>
              <a:endPar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algn="l">
                <a:lnSpc>
                  <a:spcPct val="100000"/>
                </a:lnSpc>
              </a:pPr>
              <a:r>
                <a:rPr lang="en-US" altLang="zh-CN" sz="1050" kern="100" dirty="0" err="1">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大显身手</a:t>
              </a:r>
              <a:endParaRPr lang="en-US" altLang="zh-CN" sz="1050" kern="100" dirty="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79" name="MainTopic"/>
            <p:cNvSpPr/>
            <p:nvPr/>
          </p:nvSpPr>
          <p:spPr>
            <a:xfrm>
              <a:off x="1424400" y="223500"/>
              <a:ext cx="1062000" cy="340500"/>
            </a:xfrm>
            <a:custGeom>
              <a:avLst/>
              <a:gdLst>
                <a:gd name="rtl" fmla="*/ 145000 w 1062000"/>
                <a:gd name="rtt" fmla="*/ 33600 h 340500"/>
                <a:gd name="rtr" fmla="*/ 1087500 w 1062000"/>
                <a:gd name="rtb" fmla="*/ 297600 h 340500"/>
              </a:gdLst>
              <a:ahLst/>
              <a:cxnLst/>
              <a:rect l="rtl" t="rtt" r="rtr" b="rtb"/>
              <a:pathLst>
                <a:path w="1062000" h="340500" stroke="0">
                  <a:moveTo>
                    <a:pt x="0" y="0"/>
                  </a:moveTo>
                  <a:lnTo>
                    <a:pt x="1062000" y="0"/>
                  </a:lnTo>
                  <a:lnTo>
                    <a:pt x="1062000" y="340500"/>
                  </a:lnTo>
                  <a:lnTo>
                    <a:pt x="0" y="340500"/>
                  </a:lnTo>
                  <a:lnTo>
                    <a:pt x="0" y="0"/>
                  </a:lnTo>
                  <a:close/>
                </a:path>
                <a:path w="1062000" h="340500" fill="none">
                  <a:moveTo>
                    <a:pt x="0" y="340500"/>
                  </a:moveTo>
                  <a:lnTo>
                    <a:pt x="1062000" y="340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4.5.1 “智慧环保”</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200" b="1"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        的发展 </a:t>
              </a:r>
            </a:p>
          </p:txBody>
        </p:sp>
        <p:sp>
          <p:nvSpPr>
            <p:cNvPr id="380" name="SubTopic"/>
            <p:cNvSpPr/>
            <p:nvPr/>
          </p:nvSpPr>
          <p:spPr>
            <a:xfrm>
              <a:off x="2648253" y="12000"/>
              <a:ext cx="3618147" cy="274500"/>
            </a:xfrm>
            <a:custGeom>
              <a:avLst/>
              <a:gdLst>
                <a:gd name="rtl" fmla="*/ 123800 w 3616781"/>
                <a:gd name="rtt" fmla="*/ 11850 h 274500"/>
                <a:gd name="rtr" fmla="*/ 3568481 w 3616781"/>
                <a:gd name="rtb" fmla="*/ 251850 h 274500"/>
              </a:gdLst>
              <a:ahLst/>
              <a:cxnLst/>
              <a:rect l="rtl" t="rtt" r="rtr" b="rtb"/>
              <a:pathLst>
                <a:path w="3616781" h="274500" stroke="0">
                  <a:moveTo>
                    <a:pt x="0" y="0"/>
                  </a:moveTo>
                  <a:lnTo>
                    <a:pt x="3616781" y="0"/>
                  </a:lnTo>
                  <a:lnTo>
                    <a:pt x="3616781" y="274500"/>
                  </a:lnTo>
                  <a:lnTo>
                    <a:pt x="0" y="274500"/>
                  </a:lnTo>
                  <a:lnTo>
                    <a:pt x="0" y="0"/>
                  </a:lnTo>
                  <a:close/>
                </a:path>
                <a:path w="3616781" h="274500" fill="none">
                  <a:moveTo>
                    <a:pt x="0" y="274500"/>
                  </a:moveTo>
                  <a:lnTo>
                    <a:pt x="3616781" y="274500"/>
                  </a:lnTo>
                </a:path>
              </a:pathLst>
            </a:custGeom>
            <a:solidFill>
              <a:srgbClr val="FFFFFF"/>
            </a:solidFill>
            <a:ln w="12000" cap="flat">
              <a:solidFill>
                <a:srgbClr val="FF7575"/>
              </a:solidFill>
              <a:round/>
            </a:ln>
          </p:spPr>
          <p:txBody>
            <a:bodyPr wrap="square" lIns="0" tIns="0" rIns="0" bIns="0" rtlCol="0" anchor="ctr"/>
            <a:lstStyle/>
            <a:p>
              <a:pPr algn="just">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“数字环保”向“智慧环保”转型的变化：全球高科技企业纷纷加入其中，了解“智慧地球”“AI for Earth”等计划</a:t>
              </a:r>
            </a:p>
          </p:txBody>
        </p:sp>
        <p:sp>
          <p:nvSpPr>
            <p:cNvPr id="381" name="SubTopic"/>
            <p:cNvSpPr/>
            <p:nvPr/>
          </p:nvSpPr>
          <p:spPr>
            <a:xfrm>
              <a:off x="2534400" y="1608750"/>
              <a:ext cx="628781" cy="394500"/>
            </a:xfrm>
            <a:custGeom>
              <a:avLst/>
              <a:gdLst>
                <a:gd name="rtl" fmla="*/ 77092 w 628781"/>
                <a:gd name="rtt" fmla="*/ 11850 h 394500"/>
                <a:gd name="rtr" fmla="*/ 615021 w 628781"/>
                <a:gd name="rtb" fmla="*/ 371850 h 394500"/>
              </a:gdLst>
              <a:ahLst/>
              <a:cxnLst/>
              <a:rect l="rtl" t="rtt" r="rtr" b="rtb"/>
              <a:pathLst>
                <a:path w="628781" h="394500" stroke="0">
                  <a:moveTo>
                    <a:pt x="0" y="0"/>
                  </a:moveTo>
                  <a:lnTo>
                    <a:pt x="628781" y="0"/>
                  </a:lnTo>
                  <a:lnTo>
                    <a:pt x="628781" y="394500"/>
                  </a:lnTo>
                  <a:lnTo>
                    <a:pt x="0" y="394500"/>
                  </a:lnTo>
                  <a:lnTo>
                    <a:pt x="0" y="0"/>
                  </a:lnTo>
                  <a:close/>
                </a:path>
                <a:path w="628781" h="394500" fill="none">
                  <a:moveTo>
                    <a:pt x="0" y="394500"/>
                  </a:moveTo>
                  <a:lnTo>
                    <a:pt x="628781" y="39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绿水长流：</a:t>
              </a:r>
            </a:p>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水域漂浮物</a:t>
              </a:r>
            </a:p>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智能监测</a:t>
              </a:r>
            </a:p>
          </p:txBody>
        </p:sp>
        <p:sp>
          <p:nvSpPr>
            <p:cNvPr id="382" name="SubTopic"/>
            <p:cNvSpPr/>
            <p:nvPr/>
          </p:nvSpPr>
          <p:spPr>
            <a:xfrm>
              <a:off x="3325181" y="907500"/>
              <a:ext cx="2904094" cy="274500"/>
            </a:xfrm>
            <a:custGeom>
              <a:avLst/>
              <a:gdLst>
                <a:gd name="rtl" fmla="*/ 123800 w 2904094"/>
                <a:gd name="rtt" fmla="*/ 11850 h 274500"/>
                <a:gd name="rtr" fmla="*/ 2855794 w 2904094"/>
                <a:gd name="rtb" fmla="*/ 251850 h 274500"/>
              </a:gdLst>
              <a:ahLst/>
              <a:cxnLst/>
              <a:rect l="rtl" t="rtt" r="rtr" b="rtb"/>
              <a:pathLst>
                <a:path w="2904094" h="274500" stroke="0">
                  <a:moveTo>
                    <a:pt x="0" y="0"/>
                  </a:moveTo>
                  <a:lnTo>
                    <a:pt x="2904094" y="0"/>
                  </a:lnTo>
                  <a:lnTo>
                    <a:pt x="2904094" y="274500"/>
                  </a:lnTo>
                  <a:lnTo>
                    <a:pt x="0" y="274500"/>
                  </a:lnTo>
                  <a:lnTo>
                    <a:pt x="0" y="0"/>
                  </a:lnTo>
                  <a:close/>
                </a:path>
                <a:path w="2904094" h="274500" fill="none">
                  <a:moveTo>
                    <a:pt x="0" y="274500"/>
                  </a:moveTo>
                  <a:lnTo>
                    <a:pt x="2904094"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垃圾分拣机器人：包括垃圾初步过滤、垃圾扫描、垃圾快速识别、拣选机械臂、分类后垃圾传输模块</a:t>
              </a:r>
            </a:p>
          </p:txBody>
        </p:sp>
        <p:sp>
          <p:nvSpPr>
            <p:cNvPr id="383" name="SubTopic"/>
            <p:cNvSpPr/>
            <p:nvPr/>
          </p:nvSpPr>
          <p:spPr>
            <a:xfrm>
              <a:off x="3325181" y="1516500"/>
              <a:ext cx="2910000" cy="274500"/>
            </a:xfrm>
            <a:custGeom>
              <a:avLst/>
              <a:gdLst>
                <a:gd name="rtl" fmla="*/ 123800 w 2910000"/>
                <a:gd name="rtt" fmla="*/ 11850 h 274500"/>
                <a:gd name="rtr" fmla="*/ 2861700 w 2910000"/>
                <a:gd name="rtb" fmla="*/ 251850 h 274500"/>
              </a:gdLst>
              <a:ahLst/>
              <a:cxnLst/>
              <a:rect l="rtl" t="rtt" r="rtr" b="rtb"/>
              <a:pathLst>
                <a:path w="2910000" h="274500" stroke="0">
                  <a:moveTo>
                    <a:pt x="0" y="0"/>
                  </a:moveTo>
                  <a:lnTo>
                    <a:pt x="2910000" y="0"/>
                  </a:lnTo>
                  <a:lnTo>
                    <a:pt x="2910000" y="274500"/>
                  </a:lnTo>
                  <a:lnTo>
                    <a:pt x="0" y="274500"/>
                  </a:lnTo>
                  <a:lnTo>
                    <a:pt x="0" y="0"/>
                  </a:lnTo>
                  <a:close/>
                </a:path>
                <a:path w="2910000" h="274500" fill="none">
                  <a:moveTo>
                    <a:pt x="0" y="274500"/>
                  </a:moveTo>
                  <a:lnTo>
                    <a:pt x="2910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水域监测系统运作原理：前端监视系统-图像采集、智能识别系统-图像识别、智能分析预警系统及信息推送</a:t>
              </a:r>
            </a:p>
          </p:txBody>
        </p:sp>
        <p:sp>
          <p:nvSpPr>
            <p:cNvPr id="384" name="SubTopic"/>
            <p:cNvSpPr/>
            <p:nvPr/>
          </p:nvSpPr>
          <p:spPr>
            <a:xfrm>
              <a:off x="3325181" y="1821000"/>
              <a:ext cx="2910000" cy="274500"/>
            </a:xfrm>
            <a:custGeom>
              <a:avLst/>
              <a:gdLst>
                <a:gd name="rtl" fmla="*/ 123800 w 2910000"/>
                <a:gd name="rtt" fmla="*/ 11850 h 274500"/>
                <a:gd name="rtr" fmla="*/ 2861700 w 2910000"/>
                <a:gd name="rtb" fmla="*/ 251850 h 274500"/>
              </a:gdLst>
              <a:ahLst/>
              <a:cxnLst/>
              <a:rect l="rtl" t="rtt" r="rtr" b="rtb"/>
              <a:pathLst>
                <a:path w="2910000" h="274500" stroke="0">
                  <a:moveTo>
                    <a:pt x="0" y="0"/>
                  </a:moveTo>
                  <a:lnTo>
                    <a:pt x="2910000" y="0"/>
                  </a:lnTo>
                  <a:lnTo>
                    <a:pt x="2910000" y="274500"/>
                  </a:lnTo>
                  <a:lnTo>
                    <a:pt x="0" y="274500"/>
                  </a:lnTo>
                  <a:lnTo>
                    <a:pt x="0" y="0"/>
                  </a:lnTo>
                  <a:close/>
                </a:path>
                <a:path w="2910000" h="274500" fill="none">
                  <a:moveTo>
                    <a:pt x="0" y="274500"/>
                  </a:moveTo>
                  <a:lnTo>
                    <a:pt x="2910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无人机助力智慧监控：发现污染源、获取污染源的图像数据、数据与图像叠加显示、污染源全方位监控</a:t>
              </a:r>
            </a:p>
          </p:txBody>
        </p:sp>
        <p:sp>
          <p:nvSpPr>
            <p:cNvPr id="385" name="SubTopic"/>
            <p:cNvSpPr/>
            <p:nvPr/>
          </p:nvSpPr>
          <p:spPr>
            <a:xfrm>
              <a:off x="3325181" y="1212000"/>
              <a:ext cx="2910000" cy="274500"/>
            </a:xfrm>
            <a:custGeom>
              <a:avLst/>
              <a:gdLst>
                <a:gd name="rtl" fmla="*/ 123800 w 2910000"/>
                <a:gd name="rtt" fmla="*/ 11850 h 274500"/>
                <a:gd name="rtr" fmla="*/ 2861700 w 2910000"/>
                <a:gd name="rtb" fmla="*/ 251850 h 274500"/>
              </a:gdLst>
              <a:ahLst/>
              <a:cxnLst/>
              <a:rect l="rtl" t="rtt" r="rtr" b="rtb"/>
              <a:pathLst>
                <a:path w="2910000" h="274500" stroke="0">
                  <a:moveTo>
                    <a:pt x="0" y="0"/>
                  </a:moveTo>
                  <a:lnTo>
                    <a:pt x="2910000" y="0"/>
                  </a:lnTo>
                  <a:lnTo>
                    <a:pt x="2910000" y="274500"/>
                  </a:lnTo>
                  <a:lnTo>
                    <a:pt x="0" y="274500"/>
                  </a:lnTo>
                  <a:lnTo>
                    <a:pt x="0" y="0"/>
                  </a:lnTo>
                  <a:close/>
                </a:path>
                <a:path w="2910000" h="274500" fill="none">
                  <a:moveTo>
                    <a:pt x="0" y="274500"/>
                  </a:moveTo>
                  <a:lnTo>
                    <a:pt x="2910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智能垃圾桶：通过计算机视觉、机器学习算法进行垃圾分类，核心是训练机器识别不同的垃圾</a:t>
              </a:r>
            </a:p>
          </p:txBody>
        </p:sp>
        <p:sp>
          <p:nvSpPr>
            <p:cNvPr id="386" name="SubTopic"/>
            <p:cNvSpPr/>
            <p:nvPr/>
          </p:nvSpPr>
          <p:spPr>
            <a:xfrm>
              <a:off x="2534400" y="2125500"/>
              <a:ext cx="616781" cy="394500"/>
            </a:xfrm>
            <a:custGeom>
              <a:avLst/>
              <a:gdLst>
                <a:gd name="rtl" fmla="*/ 76359 w 616781"/>
                <a:gd name="rtt" fmla="*/ 11850 h 394500"/>
                <a:gd name="rtr" fmla="*/ 602921 w 616781"/>
                <a:gd name="rtb" fmla="*/ 371850 h 394500"/>
              </a:gdLst>
              <a:ahLst/>
              <a:cxnLst/>
              <a:rect l="rtl" t="rtt" r="rtr" b="rtb"/>
              <a:pathLst>
                <a:path w="616781" h="394500" stroke="0">
                  <a:moveTo>
                    <a:pt x="0" y="0"/>
                  </a:moveTo>
                  <a:lnTo>
                    <a:pt x="616781" y="0"/>
                  </a:lnTo>
                  <a:lnTo>
                    <a:pt x="616781" y="394500"/>
                  </a:lnTo>
                  <a:lnTo>
                    <a:pt x="0" y="394500"/>
                  </a:lnTo>
                  <a:lnTo>
                    <a:pt x="0" y="0"/>
                  </a:lnTo>
                  <a:close/>
                </a:path>
                <a:path w="616781" h="394500" fill="none">
                  <a:moveTo>
                    <a:pt x="0" y="394500"/>
                  </a:moveTo>
                  <a:lnTo>
                    <a:pt x="616781" y="39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蔚蓝天空：</a:t>
              </a:r>
            </a:p>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空气质量监</a:t>
              </a:r>
            </a:p>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测智能化</a:t>
              </a:r>
            </a:p>
          </p:txBody>
        </p:sp>
        <p:sp>
          <p:nvSpPr>
            <p:cNvPr id="387" name="SubTopic"/>
            <p:cNvSpPr/>
            <p:nvPr/>
          </p:nvSpPr>
          <p:spPr>
            <a:xfrm>
              <a:off x="2648400" y="408750"/>
              <a:ext cx="648000" cy="274500"/>
            </a:xfrm>
            <a:custGeom>
              <a:avLst/>
              <a:gdLst>
                <a:gd name="rtl" fmla="*/ 81400 w 648000"/>
                <a:gd name="rtt" fmla="*/ 11850 h 274500"/>
                <a:gd name="rtr" fmla="*/ 686100 w 648000"/>
                <a:gd name="rtb" fmla="*/ 251850 h 274500"/>
              </a:gdLst>
              <a:ahLst/>
              <a:cxnLst/>
              <a:rect l="rtl" t="rtt" r="rtr" b="rtb"/>
              <a:pathLst>
                <a:path w="648000" h="274500" stroke="0">
                  <a:moveTo>
                    <a:pt x="0" y="0"/>
                  </a:moveTo>
                  <a:lnTo>
                    <a:pt x="648000" y="0"/>
                  </a:lnTo>
                  <a:lnTo>
                    <a:pt x="648000" y="274500"/>
                  </a:lnTo>
                  <a:lnTo>
                    <a:pt x="0" y="274500"/>
                  </a:lnTo>
                  <a:lnTo>
                    <a:pt x="0" y="0"/>
                  </a:lnTo>
                  <a:close/>
                </a:path>
                <a:path w="648000" h="274500" fill="none">
                  <a:moveTo>
                    <a:pt x="0" y="274500"/>
                  </a:moveTo>
                  <a:lnTo>
                    <a:pt x="648000" y="27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“智慧环保”</a:t>
              </a:r>
              <a:endParaRPr lang="en-US" altLang="zh-CN" kern="100">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的支撑手段</a:t>
              </a:r>
            </a:p>
          </p:txBody>
        </p:sp>
        <p:sp>
          <p:nvSpPr>
            <p:cNvPr id="388" name="SubTopic"/>
            <p:cNvSpPr/>
            <p:nvPr/>
          </p:nvSpPr>
          <p:spPr>
            <a:xfrm>
              <a:off x="3458400" y="316500"/>
              <a:ext cx="2794875" cy="274500"/>
            </a:xfrm>
            <a:custGeom>
              <a:avLst/>
              <a:gdLst>
                <a:gd name="rtl" fmla="*/ 123800 w 2794875"/>
                <a:gd name="rtt" fmla="*/ 11850 h 274500"/>
                <a:gd name="rtr" fmla="*/ 2746575 w 2794875"/>
                <a:gd name="rtb" fmla="*/ 251850 h 274500"/>
              </a:gdLst>
              <a:ahLst/>
              <a:cxnLst/>
              <a:rect l="rtl" t="rtt" r="rtr" b="rtb"/>
              <a:pathLst>
                <a:path w="2794875" h="274500" stroke="0">
                  <a:moveTo>
                    <a:pt x="0" y="0"/>
                  </a:moveTo>
                  <a:lnTo>
                    <a:pt x="2794875" y="0"/>
                  </a:lnTo>
                  <a:lnTo>
                    <a:pt x="2794875" y="274500"/>
                  </a:lnTo>
                  <a:lnTo>
                    <a:pt x="0" y="274500"/>
                  </a:lnTo>
                  <a:lnTo>
                    <a:pt x="0" y="0"/>
                  </a:lnTo>
                  <a:close/>
                </a:path>
                <a:path w="2794875" h="274500" fill="none">
                  <a:moveTo>
                    <a:pt x="0" y="274500"/>
                  </a:moveTo>
                  <a:lnTo>
                    <a:pt x="2794875" y="274500"/>
                  </a:lnTo>
                </a:path>
              </a:pathLst>
            </a:custGeom>
            <a:noFill/>
            <a:ln w="12000" cap="flat">
              <a:solidFill>
                <a:srgbClr val="FF7575"/>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环境传感器、监测摄像头+无人机、环保装备智能化与物联网化、云服务技术、环境大数据中心</a:t>
              </a:r>
            </a:p>
          </p:txBody>
        </p:sp>
        <p:sp>
          <p:nvSpPr>
            <p:cNvPr id="389" name="SubTopic"/>
            <p:cNvSpPr/>
            <p:nvPr/>
          </p:nvSpPr>
          <p:spPr>
            <a:xfrm>
              <a:off x="3313181" y="2185500"/>
              <a:ext cx="2934000" cy="274500"/>
            </a:xfrm>
            <a:custGeom>
              <a:avLst/>
              <a:gdLst>
                <a:gd name="rtl" fmla="*/ 123800 w 2934000"/>
                <a:gd name="rtt" fmla="*/ 11850 h 274500"/>
                <a:gd name="rtr" fmla="*/ 2885700 w 2934000"/>
                <a:gd name="rtb" fmla="*/ 251850 h 274500"/>
              </a:gdLst>
              <a:ahLst/>
              <a:cxnLst/>
              <a:rect l="rtl" t="rtt" r="rtr" b="rtb"/>
              <a:pathLst>
                <a:path w="2934000" h="274500" stroke="0">
                  <a:moveTo>
                    <a:pt x="0" y="0"/>
                  </a:moveTo>
                  <a:lnTo>
                    <a:pt x="2934000" y="0"/>
                  </a:lnTo>
                  <a:lnTo>
                    <a:pt x="2934000" y="274500"/>
                  </a:lnTo>
                  <a:lnTo>
                    <a:pt x="0" y="274500"/>
                  </a:lnTo>
                  <a:lnTo>
                    <a:pt x="0" y="0"/>
                  </a:lnTo>
                  <a:close/>
                </a:path>
                <a:path w="2934000" h="274500" fill="none">
                  <a:moveTo>
                    <a:pt x="0" y="274500"/>
                  </a:moveTo>
                  <a:lnTo>
                    <a:pt x="2934000" y="274500"/>
                  </a:lnTo>
                </a:path>
              </a:pathLst>
            </a:custGeom>
            <a:noFill/>
            <a:ln w="12000" cap="flat">
              <a:solidFill>
                <a:srgbClr val="5FB7F1"/>
              </a:solidFill>
              <a:round/>
            </a:ln>
          </p:spPr>
          <p:txBody>
            <a:bodyPr wrap="square" lIns="0" tIns="0" rIns="0" bIns="0" rtlCol="0" anchor="ctr"/>
            <a:lstStyle/>
            <a:p>
              <a:pPr algn="l">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“绿色地平线”项目：广泛集合环境数据，应用机器学习+大气模型+模拟预测工具，多维分析实现实时监测+高精准预测</a:t>
              </a:r>
            </a:p>
          </p:txBody>
        </p:sp>
        <p:sp>
          <p:nvSpPr>
            <p:cNvPr id="390" name="SubTopic"/>
            <p:cNvSpPr/>
            <p:nvPr/>
          </p:nvSpPr>
          <p:spPr>
            <a:xfrm>
              <a:off x="3458400" y="621000"/>
              <a:ext cx="2808000" cy="154500"/>
            </a:xfrm>
            <a:custGeom>
              <a:avLst/>
              <a:gdLst>
                <a:gd name="rtl" fmla="*/ 34200 w 2808000"/>
                <a:gd name="rtt" fmla="*/ 11850 h 154500"/>
                <a:gd name="rtr" fmla="*/ 2775300 w 2808000"/>
                <a:gd name="rtb" fmla="*/ 131850 h 154500"/>
              </a:gdLst>
              <a:ahLst/>
              <a:cxnLst/>
              <a:rect l="rtl" t="rtt" r="rtr" b="rtb"/>
              <a:pathLst>
                <a:path w="2808000" h="154500" stroke="0">
                  <a:moveTo>
                    <a:pt x="0" y="0"/>
                  </a:moveTo>
                  <a:lnTo>
                    <a:pt x="2808000" y="0"/>
                  </a:lnTo>
                  <a:lnTo>
                    <a:pt x="2808000" y="154500"/>
                  </a:lnTo>
                  <a:lnTo>
                    <a:pt x="0" y="154500"/>
                  </a:lnTo>
                  <a:lnTo>
                    <a:pt x="0" y="0"/>
                  </a:lnTo>
                  <a:close/>
                </a:path>
                <a:path w="2808000" h="154500" fill="none">
                  <a:moveTo>
                    <a:pt x="0" y="154500"/>
                  </a:moveTo>
                  <a:lnTo>
                    <a:pt x="2808000" y="154500"/>
                  </a:lnTo>
                </a:path>
              </a:pathLst>
            </a:custGeom>
            <a:noFill/>
            <a:ln w="12000" cap="flat">
              <a:solidFill>
                <a:srgbClr val="FF7575"/>
              </a:solidFill>
              <a:round/>
            </a:ln>
          </p:spPr>
          <p:txBody>
            <a:bodyPr wrap="square" lIns="0" tIns="0" rIns="0" bIns="0" rtlCol="0" anchor="ctr"/>
            <a:lstStyle/>
            <a:p>
              <a:pPr algn="ctr">
                <a:lnSpc>
                  <a:spcPct val="100000"/>
                </a:lnSpc>
              </a:pPr>
              <a:r>
                <a:rPr lang="en-US" altLang="zh-CN" sz="1050" kern="100">
                  <a:solidFill>
                    <a:srgbClr val="454545"/>
                  </a:solidFill>
                  <a:latin typeface="微软雅黑" panose="020B0503020204020204" charset="-122"/>
                  <a:ea typeface="微软雅黑" panose="020B0503020204020204" charset="-122"/>
                  <a:cs typeface="微软雅黑" panose="020B0503020204020204" charset="-122"/>
                  <a:sym typeface="Times New Roman" panose="02020603050405020304"/>
                </a:rPr>
                <a:t>环保设备智能化的硬实力与环境大数据获取、分析的软实力缺一不可</a:t>
              </a: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相关知识</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101" name="文本框 100"/>
          <p:cNvSpPr txBox="1"/>
          <p:nvPr/>
        </p:nvSpPr>
        <p:spPr>
          <a:xfrm>
            <a:off x="3725545" y="5618480"/>
            <a:ext cx="5080000" cy="337185"/>
          </a:xfrm>
          <a:prstGeom prst="rect">
            <a:avLst/>
          </a:prstGeom>
          <a:noFill/>
          <a:ln w="9525">
            <a:noFill/>
          </a:ln>
        </p:spPr>
        <p:txBody>
          <a:bodyPr>
            <a:spAutoFit/>
          </a:bodyPr>
          <a:lstStyle/>
          <a:p>
            <a:pPr indent="0" algn="ctr"/>
            <a:r>
              <a:rPr lang="zh-CN" sz="1600" b="0">
                <a:solidFill>
                  <a:schemeClr val="bg1"/>
                </a:solidFill>
                <a:latin typeface="Times New Roman" panose="02020603050405020304" pitchFamily="18" charset="0"/>
                <a:ea typeface="宋体" panose="02010600030101010101" pitchFamily="2" charset="-122"/>
              </a:rPr>
              <a:t>智慧环保应用领域</a:t>
            </a:r>
          </a:p>
        </p:txBody>
      </p:sp>
      <p:pic>
        <p:nvPicPr>
          <p:cNvPr id="46"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28850" y="1304925"/>
            <a:ext cx="7489190" cy="4156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852295"/>
            <a:ext cx="5117402" cy="4872355"/>
          </a:xfrm>
        </p:spPr>
        <p:txBody>
          <a:bodyPr>
            <a:noAutofit/>
          </a:bodyPr>
          <a:lstStyle/>
          <a:p>
            <a:pPr algn="just">
              <a:lnSpc>
                <a:spcPct val="15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初步了解德国工业4.0、美国“工业互联网”、日本精益制造、中国制造2025</a:t>
            </a:r>
          </a:p>
          <a:p>
            <a:pPr algn="just">
              <a:lnSpc>
                <a:spcPct val="15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智能制造并不仅仅是一个技术体系，更重要的是对智能的理解、对制造系统核心要素的理解和重新定义。</a:t>
            </a:r>
          </a:p>
          <a:p>
            <a:pPr algn="just">
              <a:lnSpc>
                <a:spcPct val="15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智能制造的核心要素：</a:t>
            </a:r>
          </a:p>
          <a:p>
            <a:pPr marL="0" indent="0" algn="just">
              <a:lnSpc>
                <a:spcPct val="15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    材料、装备、工艺、测量、维护、建模</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一、什么是“智能制造”？何谓智能制造的核心？</a:t>
            </a:r>
          </a:p>
        </p:txBody>
      </p:sp>
      <p:sp>
        <p:nvSpPr>
          <p:cNvPr id="2" name="文本框 1"/>
          <p:cNvSpPr txBox="1"/>
          <p:nvPr/>
        </p:nvSpPr>
        <p:spPr>
          <a:xfrm>
            <a:off x="991235" y="1154430"/>
            <a:ext cx="3243580" cy="645160"/>
          </a:xfrm>
          <a:prstGeom prst="rect">
            <a:avLst/>
          </a:prstGeom>
          <a:noFill/>
        </p:spPr>
        <p:txBody>
          <a:bodyPr wrap="none" rtlCol="0">
            <a:spAutoFit/>
          </a:bodyPr>
          <a:lstStyle/>
          <a:p>
            <a:pPr marL="0" indent="0" algn="l">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智能制造的内涵</a:t>
            </a:r>
          </a:p>
        </p:txBody>
      </p:sp>
      <p:pic>
        <p:nvPicPr>
          <p:cNvPr id="888" name="图片 888" descr="D:\智慧教学\01课程-AI通识课教材《人工智能基础及应用》\教材\领导修正\定稿\教材配图：项目四 任务一 智能制造的转型与升级\自己软件绘制\图4.1.2 智能制造6大核心要素.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510020" y="1631315"/>
            <a:ext cx="4633595" cy="2990215"/>
          </a:xfrm>
          <a:prstGeom prst="rect">
            <a:avLst/>
          </a:prstGeom>
          <a:noFill/>
          <a:ln>
            <a:noFill/>
          </a:ln>
        </p:spPr>
      </p:pic>
      <p:sp>
        <p:nvSpPr>
          <p:cNvPr id="5" name="文本框 4"/>
          <p:cNvSpPr txBox="1"/>
          <p:nvPr/>
        </p:nvSpPr>
        <p:spPr>
          <a:xfrm>
            <a:off x="7556500" y="4910455"/>
            <a:ext cx="2540000" cy="337185"/>
          </a:xfrm>
          <a:prstGeom prst="rect">
            <a:avLst/>
          </a:prstGeom>
          <a:noFill/>
        </p:spPr>
        <p:txBody>
          <a:bodyPr wrap="square" rtlCol="0" anchor="t">
            <a:spAutoFit/>
          </a:bodyPr>
          <a:lstStyle/>
          <a:p>
            <a:pPr algn="ctr"/>
            <a:r>
              <a:rPr lang="zh-CN" altLang="en-US" sz="1600">
                <a:solidFill>
                  <a:schemeClr val="bg1"/>
                </a:solidFill>
              </a:rPr>
              <a:t>智能制造6大核心要素</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644015"/>
            <a:ext cx="9772015" cy="4337050"/>
          </a:xfrm>
        </p:spPr>
        <p:txBody>
          <a:bodyPr>
            <a:normAutofit/>
          </a:bodyPr>
          <a:lstStyle/>
          <a:p>
            <a:pPr algn="just">
              <a:lnSpc>
                <a:spcPct val="170000"/>
              </a:lnSpc>
              <a:buClr>
                <a:srgbClr val="0070C0"/>
              </a:buClr>
              <a:buFont typeface="Arial" panose="020B0604020202020204" pitchFamily="34" charset="0"/>
              <a:buChar char="•"/>
            </a:pPr>
            <a:r>
              <a:rPr sz="2000" b="1" dirty="0">
                <a:solidFill>
                  <a:schemeClr val="bg1"/>
                </a:solidFill>
                <a:latin typeface="宋体" panose="02010600030101010101" pitchFamily="2" charset="-122"/>
                <a:ea typeface="宋体" panose="02010600030101010101" pitchFamily="2" charset="-122"/>
              </a:rPr>
              <a:t>智慧环保</a:t>
            </a:r>
            <a:r>
              <a:rPr sz="2000" dirty="0">
                <a:solidFill>
                  <a:schemeClr val="bg1"/>
                </a:solidFill>
                <a:latin typeface="宋体" panose="02010600030101010101" pitchFamily="2" charset="-122"/>
                <a:ea typeface="宋体" panose="02010600030101010101" pitchFamily="2" charset="-122"/>
              </a:rPr>
              <a:t>旨在通过人工智能、物联网、云计算等新技术的推动，实现物体信息智能化识别、定位、跟踪、监控与管理，最终实现数据的实时获取、更新与智能化决策管理。</a:t>
            </a:r>
          </a:p>
          <a:p>
            <a:pPr algn="just">
              <a:lnSpc>
                <a:spcPct val="170000"/>
              </a:lnSpc>
              <a:buClr>
                <a:srgbClr val="0070C0"/>
              </a:buClr>
              <a:buFont typeface="Arial" panose="020B0604020202020204" pitchFamily="34" charset="0"/>
              <a:buChar char="•"/>
            </a:pPr>
            <a:r>
              <a:rPr sz="2000" dirty="0">
                <a:solidFill>
                  <a:schemeClr val="bg1"/>
                </a:solidFill>
                <a:latin typeface="宋体" panose="02010600030101010101" pitchFamily="2" charset="-122"/>
                <a:ea typeface="宋体" panose="02010600030101010101" pitchFamily="2" charset="-122"/>
              </a:rPr>
              <a:t>在人工智能技术的赋能下，智慧环保不再是纸上谈兵，智慧水务、智慧环卫、智慧能源、智慧分类等都逐步成为现实。技术的崛起不仅推动各种环保设备的智能化、信息化，为环保行业提供“硬实力”，与此同时，人工智能还通过赋能无人机、机器人等科技产品，对大气、土壤、水资源等进行关键信息收集与处理，从而为环保带来以大数据形式呈现的“软实力”。</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一、什么是“智慧环保”？如何实现？</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473835"/>
            <a:ext cx="9496219" cy="4507230"/>
          </a:xfrm>
        </p:spPr>
        <p:txBody>
          <a:bodyPr>
            <a:noAutofit/>
          </a:bodyPr>
          <a:lstStyle/>
          <a:p>
            <a:pPr marL="0" indent="0" algn="just">
              <a:lnSpc>
                <a:spcPct val="13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概括来看，智慧环保整个链条包括感知数据、传输计算、决策应用。</a:t>
            </a:r>
          </a:p>
          <a:p>
            <a:pPr algn="just">
              <a:lnSpc>
                <a:spcPct val="13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环境传感器</a:t>
            </a:r>
            <a:r>
              <a:rPr lang="zh-CN" sz="1800" b="1"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环保方面环境传感器应用广泛，可有效感知外界环境的细微变化</a:t>
            </a:r>
            <a:r>
              <a:rPr lang="zh-CN"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包括土壤温度、空气温湿度、雨量、光照、风速风向等。</a:t>
            </a:r>
          </a:p>
          <a:p>
            <a:pPr algn="just">
              <a:lnSpc>
                <a:spcPct val="13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监测摄像头+无人机</a:t>
            </a:r>
            <a:r>
              <a:rPr lang="zh-CN" sz="1800" b="1"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在人工智能视觉技术、无人机技术的支持下，</a:t>
            </a:r>
            <a:r>
              <a:rPr lang="zh-CN" sz="1800" dirty="0">
                <a:solidFill>
                  <a:schemeClr val="bg1"/>
                </a:solidFill>
                <a:latin typeface="宋体" panose="02010600030101010101" pitchFamily="2" charset="-122"/>
                <a:ea typeface="宋体" panose="02010600030101010101" pitchFamily="2" charset="-122"/>
              </a:rPr>
              <a:t>智能化、</a:t>
            </a:r>
            <a:r>
              <a:rPr sz="1800" dirty="0">
                <a:solidFill>
                  <a:schemeClr val="bg1"/>
                </a:solidFill>
                <a:latin typeface="宋体" panose="02010600030101010101" pitchFamily="2" charset="-122"/>
                <a:ea typeface="宋体" panose="02010600030101010101" pitchFamily="2" charset="-122"/>
                <a:sym typeface="+mn-ea"/>
              </a:rPr>
              <a:t>可视化环境监测在环境治理中发挥着“耳目喉舌”的作用</a:t>
            </a:r>
            <a:r>
              <a:rPr sz="1800" dirty="0">
                <a:solidFill>
                  <a:schemeClr val="bg1"/>
                </a:solidFill>
                <a:latin typeface="宋体" panose="02010600030101010101" pitchFamily="2" charset="-122"/>
                <a:ea typeface="宋体" panose="02010600030101010101" pitchFamily="2" charset="-122"/>
              </a:rPr>
              <a:t>。</a:t>
            </a:r>
          </a:p>
          <a:p>
            <a:pPr algn="just">
              <a:lnSpc>
                <a:spcPct val="13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环保装备智能化与物联网化</a:t>
            </a:r>
            <a:r>
              <a:rPr lang="zh-CN" sz="1800" b="1"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远程化设计、智能化系统、一体化控制的环保装备能将做到“环保”与“效率”两不误，保证高效运行和节能降耗。</a:t>
            </a:r>
          </a:p>
          <a:p>
            <a:pPr algn="just">
              <a:lnSpc>
                <a:spcPct val="13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云服务技术智能化</a:t>
            </a:r>
            <a:r>
              <a:rPr lang="zh-CN" sz="1800" b="1"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记录、存储原始数据，</a:t>
            </a:r>
            <a:r>
              <a:rPr lang="zh-CN" sz="1800" dirty="0">
                <a:solidFill>
                  <a:schemeClr val="bg1"/>
                </a:solidFill>
                <a:latin typeface="宋体" panose="02010600030101010101" pitchFamily="2" charset="-122"/>
                <a:ea typeface="宋体" panose="02010600030101010101" pitchFamily="2" charset="-122"/>
              </a:rPr>
              <a:t>并</a:t>
            </a:r>
            <a:r>
              <a:rPr sz="1800" dirty="0">
                <a:solidFill>
                  <a:schemeClr val="bg1"/>
                </a:solidFill>
                <a:latin typeface="宋体" panose="02010600030101010101" pitchFamily="2" charset="-122"/>
                <a:ea typeface="宋体" panose="02010600030101010101" pitchFamily="2" charset="-122"/>
              </a:rPr>
              <a:t>进行加工、深度挖掘，为决策提供可靠依据。同时，环保设备管理、网络状态、远程维护等都是云服务特定的内容。</a:t>
            </a:r>
          </a:p>
          <a:p>
            <a:pPr algn="just">
              <a:lnSpc>
                <a:spcPct val="130000"/>
              </a:lnSpc>
              <a:buClr>
                <a:srgbClr val="0070C0"/>
              </a:buClr>
              <a:buFont typeface="Arial" panose="020B0604020202020204" pitchFamily="34" charset="0"/>
              <a:buChar char="•"/>
            </a:pPr>
            <a:r>
              <a:rPr sz="1800" b="1" dirty="0">
                <a:solidFill>
                  <a:schemeClr val="bg1"/>
                </a:solidFill>
                <a:latin typeface="宋体" panose="02010600030101010101" pitchFamily="2" charset="-122"/>
                <a:ea typeface="宋体" panose="02010600030101010101" pitchFamily="2" charset="-122"/>
              </a:rPr>
              <a:t>环境大数据中心</a:t>
            </a:r>
            <a:r>
              <a:rPr lang="zh-CN" sz="1800" b="1"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借助大数据采集技术，将大量环境质量指标信息传输到中心数据库，进行深度智能分析和建模，实时监测环境治理效果，预测变化趋势。</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一、什么是“智慧环保”？如何实现？</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5906135" cy="4612005"/>
          </a:xfrm>
        </p:spPr>
        <p:txBody>
          <a:bodyPr>
            <a:noAutofit/>
          </a:bodyPr>
          <a:lstStyle/>
          <a:p>
            <a:pPr marL="0" indent="0" algn="just">
              <a:lnSpc>
                <a:spcPct val="150000"/>
              </a:lnSpc>
              <a:buClr>
                <a:srgbClr val="0070C0"/>
              </a:buClr>
              <a:buFont typeface="Arial" panose="020B0604020202020204" pitchFamily="34" charset="0"/>
              <a:buNone/>
            </a:pPr>
            <a:r>
              <a:rPr sz="1700" b="1" dirty="0">
                <a:solidFill>
                  <a:schemeClr val="bg1"/>
                </a:solidFill>
                <a:latin typeface="宋体" panose="02010600030101010101" pitchFamily="2" charset="-122"/>
                <a:ea typeface="宋体" panose="02010600030101010101" pitchFamily="2" charset="-122"/>
              </a:rPr>
              <a:t>垃圾分拣机器人</a:t>
            </a:r>
            <a:r>
              <a:rPr sz="1700" dirty="0">
                <a:solidFill>
                  <a:schemeClr val="bg1"/>
                </a:solidFill>
                <a:latin typeface="宋体" panose="02010600030101010101" pitchFamily="2" charset="-122"/>
                <a:ea typeface="宋体" panose="02010600030101010101" pitchFamily="2" charset="-122"/>
              </a:rPr>
              <a:t>的主要工作任务是完成垃圾的精准分类</a:t>
            </a:r>
            <a:r>
              <a:rPr lang="zh-CN" sz="1700" dirty="0">
                <a:solidFill>
                  <a:schemeClr val="bg1"/>
                </a:solidFill>
                <a:latin typeface="宋体" panose="02010600030101010101" pitchFamily="2" charset="-122"/>
                <a:ea typeface="宋体" panose="02010600030101010101" pitchFamily="2" charset="-122"/>
              </a:rPr>
              <a:t>。通常由几个模块组成：垃圾初步过滤模块、垃圾扫描模块、垃圾快速识别模块、拣选机械臂模块、分类后垃圾传输模块。</a:t>
            </a:r>
          </a:p>
          <a:p>
            <a:pPr marL="0" indent="0" algn="just">
              <a:lnSpc>
                <a:spcPct val="150000"/>
              </a:lnSpc>
              <a:buClr>
                <a:srgbClr val="0070C0"/>
              </a:buClr>
              <a:buFont typeface="Arial" panose="020B0604020202020204" pitchFamily="34" charset="0"/>
              <a:buNone/>
            </a:pPr>
            <a:r>
              <a:rPr lang="zh-CN" sz="1700" dirty="0">
                <a:solidFill>
                  <a:schemeClr val="bg1"/>
                </a:solidFill>
                <a:latin typeface="宋体" panose="02010600030101010101" pitchFamily="2" charset="-122"/>
                <a:ea typeface="宋体" panose="02010600030101010101" pitchFamily="2" charset="-122"/>
              </a:rPr>
              <a:t>工作原理：</a:t>
            </a:r>
          </a:p>
          <a:p>
            <a:pPr algn="just">
              <a:lnSpc>
                <a:spcPct val="150000"/>
              </a:lnSpc>
              <a:buClr>
                <a:srgbClr val="0070C0"/>
              </a:buClr>
            </a:pPr>
            <a:r>
              <a:rPr lang="zh-CN" sz="1700" dirty="0">
                <a:solidFill>
                  <a:schemeClr val="bg1"/>
                </a:solidFill>
                <a:latin typeface="宋体" panose="02010600030101010101" pitchFamily="2" charset="-122"/>
                <a:ea typeface="宋体" panose="02010600030101010101" pitchFamily="2" charset="-122"/>
              </a:rPr>
              <a:t>各类垃圾通过传送履带传送给分拣机器人，利用人工智能的图像识别技术识别垃圾的颜色、轮廓等特征，包括红外图像识别、自然光图像识别。在算法应用上，目标检测算法、显著性检测算法、分类算法、目标跟踪均有使用。</a:t>
            </a:r>
          </a:p>
          <a:p>
            <a:pPr algn="just">
              <a:lnSpc>
                <a:spcPct val="150000"/>
              </a:lnSpc>
              <a:buClr>
                <a:srgbClr val="0070C0"/>
              </a:buClr>
            </a:pPr>
            <a:r>
              <a:rPr lang="zh-CN" sz="1700" dirty="0">
                <a:solidFill>
                  <a:schemeClr val="bg1"/>
                </a:solidFill>
                <a:latin typeface="宋体" panose="02010600030101010101" pitchFamily="2" charset="-122"/>
                <a:ea typeface="宋体" panose="02010600030101010101" pitchFamily="2" charset="-122"/>
              </a:rPr>
              <a:t>机器在准确识别垃圾的类别、形状、移动速度后，可以让抓取机械臂进行调整，更高速精确的实现抓取功能。</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二、人工智能在环保行业的典型应用场景</a:t>
            </a:r>
          </a:p>
        </p:txBody>
      </p:sp>
      <p:sp>
        <p:nvSpPr>
          <p:cNvPr id="2" name="文本框 1"/>
          <p:cNvSpPr txBox="1"/>
          <p:nvPr/>
        </p:nvSpPr>
        <p:spPr>
          <a:xfrm>
            <a:off x="928370" y="1154430"/>
            <a:ext cx="538607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垃圾处理：分拣机器人大显身手</a:t>
            </a:r>
          </a:p>
        </p:txBody>
      </p:sp>
      <p:pic>
        <p:nvPicPr>
          <p:cNvPr id="40"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8220" y="2159635"/>
            <a:ext cx="4617720" cy="3123565"/>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905365" cy="1600835"/>
          </a:xfrm>
        </p:spPr>
        <p:txBody>
          <a:bodyPr>
            <a:noAutofit/>
          </a:bodyPr>
          <a:lstStyle/>
          <a:p>
            <a:pPr marL="0" indent="0" algn="just">
              <a:lnSpc>
                <a:spcPct val="150000"/>
              </a:lnSpc>
              <a:buClr>
                <a:srgbClr val="0070C0"/>
              </a:buClr>
              <a:buFont typeface="Arial" panose="020B0604020202020204" pitchFamily="34" charset="0"/>
              <a:buNone/>
            </a:pPr>
            <a:r>
              <a:rPr sz="1800" b="1" dirty="0">
                <a:solidFill>
                  <a:schemeClr val="bg1"/>
                </a:solidFill>
                <a:latin typeface="宋体" panose="02010600030101010101" pitchFamily="2" charset="-122"/>
                <a:ea typeface="宋体" panose="02010600030101010101" pitchFamily="2" charset="-122"/>
              </a:rPr>
              <a:t>智能垃圾桶</a:t>
            </a:r>
            <a:r>
              <a:rPr lang="zh-CN" sz="1800" b="1"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通过计算机视觉、机器学习算法进行垃圾分类。通过数百万张图像和传感器数据来快速训练，从垃圾上可见信息中识别出垃圾具体是什么，并进行分类，甚至在未来可以告诉用户分别将垃圾的其中哪些部分扔到哪个垃圾桶里。</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二、人工智能在环保行业的典型应用场景</a:t>
            </a:r>
          </a:p>
        </p:txBody>
      </p:sp>
      <p:sp>
        <p:nvSpPr>
          <p:cNvPr id="2" name="文本框 1"/>
          <p:cNvSpPr txBox="1"/>
          <p:nvPr/>
        </p:nvSpPr>
        <p:spPr>
          <a:xfrm>
            <a:off x="928370" y="1154430"/>
            <a:ext cx="538607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（一）</a:t>
            </a:r>
            <a:r>
              <a:rPr sz="2400" b="1" dirty="0">
                <a:solidFill>
                  <a:schemeClr val="bg1"/>
                </a:solidFill>
                <a:latin typeface="黑体" panose="02010609060101010101" pitchFamily="49" charset="-122"/>
                <a:ea typeface="黑体" panose="02010609060101010101" pitchFamily="49" charset="-122"/>
                <a:sym typeface="+mn-ea"/>
              </a:rPr>
              <a:t>垃圾处理：分拣机器人大显身手</a:t>
            </a:r>
          </a:p>
        </p:txBody>
      </p:sp>
      <p:pic>
        <p:nvPicPr>
          <p:cNvPr id="103" name="图片 103"/>
          <p:cNvPicPr>
            <a:picLocks noChangeAspect="1"/>
          </p:cNvPicPr>
          <p:nvPr/>
        </p:nvPicPr>
        <p:blipFill>
          <a:blip r:embed="rId2">
            <a:extLst>
              <a:ext uri="{28A0092B-C50C-407E-A947-70E740481C1C}">
                <a14:useLocalDpi xmlns:a14="http://schemas.microsoft.com/office/drawing/2010/main" val="0"/>
              </a:ext>
            </a:extLst>
          </a:blip>
          <a:srcRect t="17404"/>
          <a:stretch>
            <a:fillRect/>
          </a:stretch>
        </p:blipFill>
        <p:spPr>
          <a:xfrm>
            <a:off x="1764030" y="3504565"/>
            <a:ext cx="8663940" cy="277495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9431655" cy="4953635"/>
          </a:xfrm>
        </p:spPr>
        <p:txBody>
          <a:bodyPr>
            <a:noAutofit/>
          </a:bodyPr>
          <a:lstStyle/>
          <a:p>
            <a:pPr marL="0" indent="0" algn="just">
              <a:lnSpc>
                <a:spcPct val="14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在人工智能、云计算、物联网、大数据等新一代信息技术的助推下，智能化的水域监测预警系统已然出现。该系统能够对漂浮物进行全面监测、识别、预警、分析，实现对河道漂浮物的动态监管。</a:t>
            </a:r>
          </a:p>
          <a:p>
            <a:pPr marL="0" indent="0" algn="just">
              <a:lnSpc>
                <a:spcPct val="140000"/>
              </a:lnSpc>
              <a:buClr>
                <a:srgbClr val="0070C0"/>
              </a:buClr>
              <a:buFont typeface="Wingdings" panose="05000000000000000000" charset="0"/>
              <a:buChar char="n"/>
            </a:pPr>
            <a:r>
              <a:rPr sz="1800" dirty="0">
                <a:solidFill>
                  <a:schemeClr val="bg1"/>
                </a:solidFill>
                <a:latin typeface="宋体" panose="02010600030101010101" pitchFamily="2" charset="-122"/>
                <a:ea typeface="宋体" panose="02010600030101010101" pitchFamily="2" charset="-122"/>
              </a:rPr>
              <a:t> </a:t>
            </a:r>
            <a:r>
              <a:rPr sz="1800" b="1" dirty="0">
                <a:solidFill>
                  <a:schemeClr val="bg1"/>
                </a:solidFill>
                <a:latin typeface="宋体" panose="02010600030101010101" pitchFamily="2" charset="-122"/>
                <a:ea typeface="宋体" panose="02010600030101010101" pitchFamily="2" charset="-122"/>
              </a:rPr>
              <a:t>水域漂浮物监测识别预警分析系统运作原理</a:t>
            </a:r>
            <a:r>
              <a:rPr lang="zh-CN" sz="1800" dirty="0">
                <a:solidFill>
                  <a:schemeClr val="bg1"/>
                </a:solidFill>
                <a:latin typeface="宋体" panose="02010600030101010101" pitchFamily="2" charset="-122"/>
                <a:ea typeface="宋体" panose="02010600030101010101" pitchFamily="2" charset="-122"/>
              </a:rPr>
              <a:t>（图像采集——图像识别——智能分析）：</a:t>
            </a:r>
            <a:endParaRPr sz="1800" dirty="0">
              <a:solidFill>
                <a:schemeClr val="bg1"/>
              </a:solidFill>
              <a:latin typeface="宋体" panose="02010600030101010101" pitchFamily="2" charset="-122"/>
              <a:ea typeface="宋体" panose="02010600030101010101" pitchFamily="2" charset="-122"/>
            </a:endParaRPr>
          </a:p>
          <a:p>
            <a:pPr algn="just">
              <a:lnSpc>
                <a:spcPct val="14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前端监视系统：实现对河道水面的实时监控，为监测、识别、预警、分析等综合应用提供视频图像来源。</a:t>
            </a:r>
          </a:p>
          <a:p>
            <a:pPr algn="just">
              <a:lnSpc>
                <a:spcPct val="14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智能识别系统：通过深度学习、图像识别、大数据等技术，实现河道漂浮物（包括类别、位置等）智能识别能力。</a:t>
            </a:r>
          </a:p>
          <a:p>
            <a:pPr algn="just">
              <a:lnSpc>
                <a:spcPct val="14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智能分析预警系统：进一步分析漂浮物的类别、面积、聚集等情况，并进行预警，实现预警信息的快速推送。</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二、人工智能在环保行业的典型应用场景</a:t>
            </a:r>
          </a:p>
        </p:txBody>
      </p:sp>
      <p:sp>
        <p:nvSpPr>
          <p:cNvPr id="2" name="文本框 1"/>
          <p:cNvSpPr txBox="1"/>
          <p:nvPr/>
        </p:nvSpPr>
        <p:spPr>
          <a:xfrm>
            <a:off x="928370" y="1154430"/>
            <a:ext cx="538607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绿水长流：水域漂浮物智能监测</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903730"/>
            <a:ext cx="5429885" cy="4953635"/>
          </a:xfrm>
        </p:spPr>
        <p:txBody>
          <a:bodyPr>
            <a:noAutofit/>
          </a:bodyPr>
          <a:lstStyle/>
          <a:p>
            <a:pPr marL="0" indent="0" algn="just">
              <a:lnSpc>
                <a:spcPct val="130000"/>
              </a:lnSpc>
              <a:buClr>
                <a:srgbClr val="0070C0"/>
              </a:buClr>
              <a:buFont typeface="Wingdings" panose="05000000000000000000" charset="0"/>
              <a:buChar char="n"/>
            </a:pPr>
            <a:r>
              <a:rPr sz="1800" b="1" dirty="0">
                <a:solidFill>
                  <a:schemeClr val="bg1"/>
                </a:solidFill>
                <a:latin typeface="宋体" panose="02010600030101010101" pitchFamily="2" charset="-122"/>
                <a:ea typeface="宋体" panose="02010600030101010101" pitchFamily="2" charset="-122"/>
              </a:rPr>
              <a:t> 无人机助力“三位一体”智慧监控</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1. 发现污染源：运用无人机的机动性以及云台摄像机的高空瞭望能力，及时发现污染现象，并定位污染源；</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2. 获取污染源的图像数据：采集的图像与监测数据互为验证，保障监测数据的可靠性；</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3. 数据与图像叠加显示：在监控中心实现图像与监测数据叠加显示，使监管更加方便直观；</a:t>
            </a:r>
          </a:p>
          <a:p>
            <a:pPr algn="just">
              <a:lnSpc>
                <a:spcPct val="130000"/>
              </a:lnSpc>
              <a:buClr>
                <a:srgbClr val="0070C0"/>
              </a:buClr>
              <a:buFont typeface="Arial" panose="020B0604020202020204" pitchFamily="34" charset="0"/>
              <a:buChar char="•"/>
            </a:pPr>
            <a:r>
              <a:rPr sz="1800" dirty="0">
                <a:solidFill>
                  <a:schemeClr val="bg1"/>
                </a:solidFill>
                <a:latin typeface="宋体" panose="02010600030101010101" pitchFamily="2" charset="-122"/>
                <a:ea typeface="宋体" panose="02010600030101010101" pitchFamily="2" charset="-122"/>
              </a:rPr>
              <a:t>4. 污染源全方位监控：运用无人机监控小作坊等零散污染源的监控，做到多方位多维度获取排污图像数据。</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二、人工智能在环保行业的典型应用场景</a:t>
            </a:r>
          </a:p>
        </p:txBody>
      </p:sp>
      <p:sp>
        <p:nvSpPr>
          <p:cNvPr id="2" name="文本框 1"/>
          <p:cNvSpPr txBox="1"/>
          <p:nvPr/>
        </p:nvSpPr>
        <p:spPr>
          <a:xfrm>
            <a:off x="928370" y="1154430"/>
            <a:ext cx="538607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（二）</a:t>
            </a:r>
            <a:r>
              <a:rPr sz="2400" b="1" dirty="0">
                <a:solidFill>
                  <a:schemeClr val="bg1"/>
                </a:solidFill>
                <a:latin typeface="黑体" panose="02010609060101010101" pitchFamily="49" charset="-122"/>
                <a:ea typeface="黑体" panose="02010609060101010101" pitchFamily="49" charset="-122"/>
                <a:sym typeface="+mn-ea"/>
              </a:rPr>
              <a:t>绿水长流：水域漂浮物智能监测</a:t>
            </a:r>
          </a:p>
        </p:txBody>
      </p:sp>
      <p:pic>
        <p:nvPicPr>
          <p:cNvPr id="972" name="图片 972" descr="https://www.hikvision.com/ueditor/net/upload/2016-04-26/b3ecda7e-e2ff-446f-8c51-5284eed24f4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16165" y="1598295"/>
            <a:ext cx="3322955" cy="2491740"/>
          </a:xfrm>
          <a:prstGeom prst="rect">
            <a:avLst/>
          </a:prstGeom>
          <a:noFill/>
          <a:ln>
            <a:noFill/>
          </a:ln>
        </p:spPr>
      </p:pic>
      <p:pic>
        <p:nvPicPr>
          <p:cNvPr id="104" name="图片 104"/>
          <p:cNvPicPr>
            <a:picLocks noChangeAspect="1"/>
          </p:cNvPicPr>
          <p:nvPr/>
        </p:nvPicPr>
        <p:blipFill>
          <a:blip r:embed="rId3" cstate="print">
            <a:extLst>
              <a:ext uri="{28A0092B-C50C-407E-A947-70E740481C1C}">
                <a14:useLocalDpi xmlns:a14="http://schemas.microsoft.com/office/drawing/2010/main" val="0"/>
              </a:ext>
            </a:extLst>
          </a:blip>
          <a:srcRect t="13062"/>
          <a:stretch>
            <a:fillRect/>
          </a:stretch>
        </p:blipFill>
        <p:spPr>
          <a:xfrm>
            <a:off x="7356475" y="4090035"/>
            <a:ext cx="3441700" cy="2263775"/>
          </a:xfrm>
          <a:prstGeom prst="rect">
            <a:avLst/>
          </a:prstGeom>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29" y="1903730"/>
            <a:ext cx="10178801" cy="4545330"/>
          </a:xfrm>
        </p:spPr>
        <p:txBody>
          <a:bodyPr>
            <a:noAutofit/>
          </a:bodyPr>
          <a:lstStyle/>
          <a:p>
            <a:pPr marL="0" indent="0" algn="just">
              <a:lnSpc>
                <a:spcPct val="12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以北京空气质量的监管预测为例</a:t>
            </a:r>
            <a:r>
              <a:rPr lang="zh-CN" sz="1800" dirty="0">
                <a:solidFill>
                  <a:schemeClr val="bg1"/>
                </a:solidFill>
                <a:latin typeface="宋体" panose="02010600030101010101" pitchFamily="2" charset="-122"/>
                <a:ea typeface="宋体" panose="02010600030101010101" pitchFamily="2" charset="-122"/>
              </a:rPr>
              <a:t>：</a:t>
            </a:r>
            <a:endParaRPr sz="1800" dirty="0">
              <a:solidFill>
                <a:schemeClr val="bg1"/>
              </a:solidFill>
              <a:latin typeface="宋体" panose="02010600030101010101" pitchFamily="2" charset="-122"/>
              <a:ea typeface="宋体" panose="02010600030101010101" pitchFamily="2" charset="-122"/>
            </a:endParaRPr>
          </a:p>
          <a:p>
            <a:pPr marL="0" indent="0" algn="just">
              <a:lnSpc>
                <a:spcPct val="120000"/>
              </a:lnSpc>
              <a:buClr>
                <a:srgbClr val="0070C0"/>
              </a:buClr>
              <a:buFont typeface="Arial" panose="020B0604020202020204" pitchFamily="34" charset="0"/>
              <a:buNone/>
            </a:pPr>
            <a:r>
              <a:rPr sz="1800" dirty="0">
                <a:solidFill>
                  <a:schemeClr val="bg1"/>
                </a:solidFill>
                <a:latin typeface="宋体" panose="02010600030101010101" pitchFamily="2" charset="-122"/>
                <a:ea typeface="宋体" panose="02010600030101010101" pitchFamily="2" charset="-122"/>
              </a:rPr>
              <a:t>利用认知计算、大数据分析以及物联网技术的优势，分析空气监测站和气象卫星传送的实时数据流，凭借自学习能力和超级计算处理能力，提供未来72小时的高精度空气质量预报，实现对城市地区的污染物来源和分布状况的实时监测。</a:t>
            </a:r>
          </a:p>
          <a:p>
            <a:pPr algn="just">
              <a:lnSpc>
                <a:spcPct val="120000"/>
              </a:lnSpc>
              <a:buClr>
                <a:srgbClr val="0070C0"/>
              </a:buClr>
            </a:pPr>
            <a:r>
              <a:rPr sz="1800" dirty="0">
                <a:solidFill>
                  <a:schemeClr val="bg1"/>
                </a:solidFill>
                <a:latin typeface="宋体" panose="02010600030101010101" pitchFamily="2" charset="-122"/>
                <a:ea typeface="宋体" panose="02010600030101010101" pitchFamily="2" charset="-122"/>
              </a:rPr>
              <a:t>从数据来源上，系统的数据整合工具功能强大，把众多数据点和数据来源进行融合，如环境监测站、交通系统、气象卫星、地形图、经济数据甚至社交媒体的数据等。</a:t>
            </a:r>
          </a:p>
          <a:p>
            <a:pPr algn="just">
              <a:lnSpc>
                <a:spcPct val="120000"/>
              </a:lnSpc>
              <a:buClr>
                <a:srgbClr val="0070C0"/>
              </a:buClr>
            </a:pPr>
            <a:r>
              <a:rPr sz="1800" dirty="0">
                <a:solidFill>
                  <a:schemeClr val="bg1"/>
                </a:solidFill>
                <a:latin typeface="宋体" panose="02010600030101010101" pitchFamily="2" charset="-122"/>
                <a:ea typeface="宋体" panose="02010600030101010101" pitchFamily="2" charset="-122"/>
              </a:rPr>
              <a:t>在工具应用上，系统将机器学习与传统的大气化学物理模型相结合，并通过模拟工具，在更短的时间内做出更好的预测，甚至可估算采取关闭工厂或者汽车限行等干预措施后的空气质量结果和经济后果。</a:t>
            </a:r>
          </a:p>
          <a:p>
            <a:pPr algn="just">
              <a:lnSpc>
                <a:spcPct val="120000"/>
              </a:lnSpc>
              <a:buClr>
                <a:srgbClr val="0070C0"/>
              </a:buClr>
            </a:pPr>
            <a:r>
              <a:rPr sz="1800" dirty="0">
                <a:solidFill>
                  <a:schemeClr val="bg1"/>
                </a:solidFill>
                <a:latin typeface="宋体" panose="02010600030101010101" pitchFamily="2" charset="-122"/>
                <a:ea typeface="宋体" panose="02010600030101010101" pitchFamily="2" charset="-122"/>
              </a:rPr>
              <a:t>从预测精准度上，该系统通过先进机器学习建立“污染过程多维认知案例库”，可以从多个维度的历史污染过程和天气形势进行全自动化认知分析。一是实现实时监测，二是达到高精度预报。</a:t>
            </a:r>
          </a:p>
        </p:txBody>
      </p:sp>
      <p:sp>
        <p:nvSpPr>
          <p:cNvPr id="4" name="标题 1"/>
          <p:cNvSpPr>
            <a:spLocks noGrp="1"/>
          </p:cNvSpPr>
          <p:nvPr>
            <p:ph type="title"/>
          </p:nvPr>
        </p:nvSpPr>
        <p:spPr>
          <a:xfrm>
            <a:off x="1141413" y="-4336"/>
            <a:ext cx="9905998" cy="1478570"/>
          </a:xfrm>
        </p:spPr>
        <p:txBody>
          <a:bodyPr/>
          <a:lstStyle/>
          <a:p>
            <a:r>
              <a:rPr lang="zh-CN" altLang="en-US" b="1" dirty="0">
                <a:solidFill>
                  <a:schemeClr val="bg2"/>
                </a:solidFill>
                <a:latin typeface="华文中宋" panose="02010600040101010101" pitchFamily="2" charset="-122"/>
                <a:ea typeface="华文中宋" panose="02010600040101010101" pitchFamily="2" charset="-122"/>
              </a:rPr>
              <a:t>二、人工智能在环保行业的典型应用场景</a:t>
            </a:r>
          </a:p>
        </p:txBody>
      </p:sp>
      <p:sp>
        <p:nvSpPr>
          <p:cNvPr id="2" name="文本框 1"/>
          <p:cNvSpPr txBox="1"/>
          <p:nvPr/>
        </p:nvSpPr>
        <p:spPr>
          <a:xfrm>
            <a:off x="928370" y="1154430"/>
            <a:ext cx="5386070" cy="645160"/>
          </a:xfrm>
          <a:prstGeom prst="rect">
            <a:avLst/>
          </a:prstGeom>
          <a:noFill/>
        </p:spPr>
        <p:txBody>
          <a:bodyPr wrap="none" rtlCol="0">
            <a:spAutoFit/>
          </a:bodyPr>
          <a:lstStyle/>
          <a:p>
            <a:pPr marL="0" indent="0" algn="just">
              <a:lnSpc>
                <a:spcPct val="150000"/>
              </a:lnSpc>
              <a:buClr>
                <a:srgbClr val="0070C0"/>
              </a:buClr>
              <a:buNone/>
            </a:pPr>
            <a:r>
              <a:rPr lang="zh-CN" altLang="en-US" sz="2400" b="1" dirty="0">
                <a:solidFill>
                  <a:schemeClr val="bg1"/>
                </a:solidFill>
                <a:latin typeface="黑体" panose="02010609060101010101" pitchFamily="49" charset="-122"/>
                <a:ea typeface="黑体" panose="02010609060101010101" pitchFamily="49" charset="-122"/>
                <a:sym typeface="+mn-ea"/>
              </a:rPr>
              <a:t>（三）</a:t>
            </a:r>
            <a:r>
              <a:rPr sz="2400" b="1" dirty="0">
                <a:solidFill>
                  <a:schemeClr val="bg1"/>
                </a:solidFill>
                <a:latin typeface="黑体" panose="02010609060101010101" pitchFamily="49" charset="-122"/>
                <a:ea typeface="黑体" panose="02010609060101010101" pitchFamily="49" charset="-122"/>
                <a:sym typeface="+mn-ea"/>
              </a:rPr>
              <a:t>蔚蓝天空：空气质量监测智能化</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a:off x="10599420" y="2795905"/>
            <a:ext cx="1592580" cy="1592580"/>
          </a:xfrm>
          <a:prstGeom prst="rect">
            <a:avLst/>
          </a:prstGeom>
        </p:spPr>
      </p:pic>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graphicFrame>
        <p:nvGraphicFramePr>
          <p:cNvPr id="2" name="表格 1"/>
          <p:cNvGraphicFramePr/>
          <p:nvPr>
            <p:custDataLst>
              <p:tags r:id="rId1"/>
            </p:custDataLst>
          </p:nvPr>
        </p:nvGraphicFramePr>
        <p:xfrm>
          <a:off x="1437958" y="1926590"/>
          <a:ext cx="8967470" cy="3733800"/>
        </p:xfrm>
        <a:graphic>
          <a:graphicData uri="http://schemas.openxmlformats.org/drawingml/2006/table">
            <a:tbl>
              <a:tblPr firstRow="1" bandRow="1">
                <a:tableStyleId>{5940675A-B579-460E-94D1-54222C63F5DA}</a:tableStyleId>
              </a:tblPr>
              <a:tblGrid>
                <a:gridCol w="516255">
                  <a:extLst>
                    <a:ext uri="{9D8B030D-6E8A-4147-A177-3AD203B41FA5}">
                      <a16:colId xmlns:a16="http://schemas.microsoft.com/office/drawing/2014/main" val="20000"/>
                    </a:ext>
                  </a:extLst>
                </a:gridCol>
                <a:gridCol w="8451215">
                  <a:extLst>
                    <a:ext uri="{9D8B030D-6E8A-4147-A177-3AD203B41FA5}">
                      <a16:colId xmlns:a16="http://schemas.microsoft.com/office/drawing/2014/main" val="20001"/>
                    </a:ext>
                  </a:extLst>
                </a:gridCol>
              </a:tblGrid>
              <a:tr h="160464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任务描述</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基于前面对环境保护行业现状需求以及人工智能技术在环境保护行业应用场景的学习了解，依托人工智能实训平台进行硬件组装、硬件联调、编程运行等一系列实训过程，可完成垃圾分类场景模拟，对镜头范围放置的垃圾图片卡进行分类，返回显示垃圾分类结果及置信度，音响提示将垃圾分类到某类垃圾回收桶（分为干垃圾、可回收物、湿垃圾、有害垃圾四种）。</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9155">
                <a:tc>
                  <a:txBody>
                    <a:bodyPr/>
                    <a:lstStyle/>
                    <a:p>
                      <a:pPr indent="0" algn="ctr">
                        <a:buNone/>
                      </a:pPr>
                      <a:r>
                        <a:rPr lang="en-US" sz="1600" b="1">
                          <a:solidFill>
                            <a:schemeClr val="bg1"/>
                          </a:solidFill>
                          <a:latin typeface="宋体" panose="02010600030101010101" pitchFamily="2" charset="-122"/>
                          <a:ea typeface="宋体" panose="02010600030101010101" pitchFamily="2" charset="-122"/>
                          <a:cs typeface="宋体" panose="02010600030101010101" pitchFamily="2" charset="-122"/>
                        </a:rPr>
                        <a:t>任务目标</a:t>
                      </a:r>
                      <a:endParaRPr lang="en-US" altLang="en-US" sz="16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tc>
                  <a:txBody>
                    <a:bodyPr/>
                    <a:lstStyle/>
                    <a:p>
                      <a:pPr indent="0">
                        <a:lnSpc>
                          <a:spcPct val="100000"/>
                        </a:lnSpc>
                        <a:buNone/>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通过垃圾智能分类实训项目实践主要达到以下目标：</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深入了解人工智能+垃圾分类应用场景的设计与实现；</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能够针对垃圾分类算法模型需求，完成数据标注、模型训练等；</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清楚智能开发板、摄像头、音响/AI盒子等硬件的结构与原理；</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能够创建一个自己的人工智能实训项目，并完成软硬件环境的联调；</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掌握基本的编程逻辑、语法，通过图形化编程实现实训项目预设目标；</a:t>
                      </a:r>
                    </a:p>
                    <a:p>
                      <a:pPr marL="285750" indent="-285750">
                        <a:lnSpc>
                          <a:spcPct val="100000"/>
                        </a:lnSpc>
                        <a:buFont typeface="Arial" panose="020B0604020202020204" pitchFamily="34" charset="0"/>
                        <a:buChar char="•"/>
                      </a:pPr>
                      <a:r>
                        <a:rPr lang="en-US" sz="1600" b="0">
                          <a:solidFill>
                            <a:schemeClr val="bg1"/>
                          </a:solidFill>
                          <a:latin typeface="宋体" panose="02010600030101010101" pitchFamily="2" charset="-122"/>
                          <a:ea typeface="宋体" panose="02010600030101010101" pitchFamily="2" charset="-122"/>
                          <a:cs typeface="宋体" panose="02010600030101010101" pitchFamily="2" charset="-122"/>
                        </a:rPr>
                        <a:t>能够从环境保护的其他具体场景中，应用人工智能思维发现问题、解决问题。</a:t>
                      </a:r>
                    </a:p>
                  </a:txBody>
                  <a:tcPr marL="68580" marR="68580" marT="0" marB="0" anchor="ctr">
                    <a:lnL w="19050" cap="flat" cmpd="sng">
                      <a:solidFill>
                        <a:srgbClr val="548DD4"/>
                      </a:solidFill>
                      <a:prstDash val="solid"/>
                      <a:headEnd type="none" w="med" len="med"/>
                      <a:tailEnd type="none" w="med" len="med"/>
                    </a:lnL>
                    <a:lnR w="19050" cap="flat" cmpd="sng">
                      <a:solidFill>
                        <a:srgbClr val="548DD4"/>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文本框 2"/>
          <p:cNvSpPr txBox="1"/>
          <p:nvPr/>
        </p:nvSpPr>
        <p:spPr>
          <a:xfrm>
            <a:off x="1336040" y="1398270"/>
            <a:ext cx="4907915" cy="398780"/>
          </a:xfrm>
          <a:prstGeom prst="rect">
            <a:avLst/>
          </a:prstGeom>
          <a:noFill/>
        </p:spPr>
        <p:txBody>
          <a:bodyPr wrap="square" rtlCol="0" anchor="t">
            <a:spAutoFit/>
          </a:bodyPr>
          <a:lstStyle/>
          <a:p>
            <a:r>
              <a:rPr lang="zh-CN" altLang="en-US" sz="2000" b="1">
                <a:solidFill>
                  <a:srgbClr val="002060"/>
                </a:solidFill>
              </a:rPr>
              <a:t>场景应用实训任务：垃圾智能分类</a:t>
            </a:r>
          </a:p>
        </p:txBody>
      </p:sp>
      <p:pic>
        <p:nvPicPr>
          <p:cNvPr id="17" name="图片 16"/>
          <p:cNvPicPr>
            <a:picLocks noChangeAspect="1"/>
          </p:cNvPicPr>
          <p:nvPr/>
        </p:nvPicPr>
        <p:blipFill>
          <a:blip r:embed="rId4"/>
          <a:stretch>
            <a:fillRect/>
          </a:stretch>
        </p:blipFill>
        <p:spPr>
          <a:xfrm>
            <a:off x="1438275" y="5878830"/>
            <a:ext cx="3904615" cy="58928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en-US" altLang="zh-CN" b="1" dirty="0">
                <a:solidFill>
                  <a:schemeClr val="bg2"/>
                </a:solidFill>
                <a:latin typeface="华文中宋" panose="02010600040101010101" pitchFamily="2" charset="-122"/>
                <a:ea typeface="华文中宋" panose="02010600040101010101" pitchFamily="2" charset="-122"/>
              </a:rPr>
              <a:t>【</a:t>
            </a:r>
            <a:r>
              <a:rPr lang="zh-CN" altLang="en-US" b="1" dirty="0">
                <a:solidFill>
                  <a:schemeClr val="bg2"/>
                </a:solidFill>
                <a:latin typeface="华文中宋" panose="02010600040101010101" pitchFamily="2" charset="-122"/>
                <a:ea typeface="华文中宋" panose="02010600040101010101" pitchFamily="2" charset="-122"/>
              </a:rPr>
              <a:t>练习与思考</a:t>
            </a:r>
            <a:r>
              <a:rPr lang="en-US" altLang="zh-CN" b="1" dirty="0">
                <a:solidFill>
                  <a:schemeClr val="bg2"/>
                </a:solidFill>
                <a:latin typeface="华文中宋" panose="02010600040101010101" pitchFamily="2" charset="-122"/>
                <a:ea typeface="华文中宋" panose="02010600040101010101" pitchFamily="2" charset="-122"/>
              </a:rPr>
              <a:t>】</a:t>
            </a:r>
            <a:endParaRPr lang="zh-CN" altLang="en-US" b="1" dirty="0">
              <a:solidFill>
                <a:schemeClr val="bg2"/>
              </a:solidFill>
              <a:latin typeface="华文中宋" panose="02010600040101010101" pitchFamily="2" charset="-122"/>
              <a:ea typeface="华文中宋" panose="02010600040101010101" pitchFamily="2" charset="-122"/>
            </a:endParaRPr>
          </a:p>
        </p:txBody>
      </p:sp>
      <p:sp>
        <p:nvSpPr>
          <p:cNvPr id="7" name="矩形 6"/>
          <p:cNvSpPr/>
          <p:nvPr/>
        </p:nvSpPr>
        <p:spPr>
          <a:xfrm>
            <a:off x="1260475" y="1296670"/>
            <a:ext cx="8361045" cy="4455160"/>
          </a:xfrm>
          <a:prstGeom prst="rect">
            <a:avLst/>
          </a:prstGeom>
        </p:spPr>
        <p:txBody>
          <a:bodyPr wrap="square">
            <a:spAutoFit/>
          </a:bodyPr>
          <a:lstStyle/>
          <a:p>
            <a:pPr algn="just">
              <a:lnSpc>
                <a:spcPct val="190000"/>
              </a:lnSpc>
              <a:spcAft>
                <a:spcPts val="600"/>
              </a:spcAft>
            </a:pPr>
            <a:r>
              <a:rPr lang="zh-CN" altLang="en-US" sz="2400" b="1" dirty="0">
                <a:solidFill>
                  <a:schemeClr val="bg1"/>
                </a:solidFill>
                <a:latin typeface="宋体" panose="02010600030101010101" pitchFamily="2" charset="-122"/>
                <a:ea typeface="宋体" panose="02010600030101010101" pitchFamily="2" charset="-122"/>
              </a:rPr>
              <a:t>讨论题：</a:t>
            </a:r>
          </a:p>
          <a:p>
            <a:pPr algn="just">
              <a:lnSpc>
                <a:spcPct val="190000"/>
              </a:lnSpc>
              <a:spcAft>
                <a:spcPts val="600"/>
              </a:spcAft>
            </a:pPr>
            <a:r>
              <a:rPr sz="2000" dirty="0">
                <a:solidFill>
                  <a:schemeClr val="bg1"/>
                </a:solidFill>
                <a:latin typeface="宋体" panose="02010600030101010101" pitchFamily="2" charset="-122"/>
                <a:ea typeface="宋体" panose="02010600030101010101" pitchFamily="2" charset="-122"/>
              </a:rPr>
              <a:t>1. 结合本节学习内容，查阅有关资料，思考及讨论人工智能技术在更广泛意义上的环境与生态保护方面（如节能减排、病虫害防治、森林防火、动植物保护等）有哪些应用和发展空间？</a:t>
            </a:r>
          </a:p>
          <a:p>
            <a:pPr algn="just">
              <a:lnSpc>
                <a:spcPct val="190000"/>
              </a:lnSpc>
              <a:spcAft>
                <a:spcPts val="600"/>
              </a:spcAft>
            </a:pPr>
            <a:r>
              <a:rPr sz="2000" dirty="0">
                <a:solidFill>
                  <a:schemeClr val="bg1"/>
                </a:solidFill>
                <a:latin typeface="宋体" panose="02010600030101010101" pitchFamily="2" charset="-122"/>
                <a:ea typeface="宋体" panose="02010600030101010101" pitchFamily="2" charset="-122"/>
              </a:rPr>
              <a:t>2. 结合具体的“智慧环保”应用场景（如上文提到的垃圾分类、污染监测等），想一想还有哪些创新和改进提升之处，可以小组为单位进行设计和实践。</a:t>
            </a:r>
          </a:p>
        </p:txBody>
      </p:sp>
      <p:pic>
        <p:nvPicPr>
          <p:cNvPr id="6" name="图片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41466" y="2622550"/>
            <a:ext cx="2150534" cy="16129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994458" y="3513099"/>
            <a:ext cx="5995368" cy="1077501"/>
          </a:xfrm>
        </p:spPr>
        <p:txBody>
          <a:bodyPr>
            <a:noAutofit/>
          </a:bodyPr>
          <a:lstStyle/>
          <a:p>
            <a:pPr>
              <a:lnSpc>
                <a:spcPct val="15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项目四 探索人工智能的行业应用</a:t>
            </a:r>
          </a:p>
        </p:txBody>
      </p:sp>
      <p:grpSp>
        <p:nvGrpSpPr>
          <p:cNvPr id="12" name="组合 11"/>
          <p:cNvGrpSpPr/>
          <p:nvPr/>
        </p:nvGrpSpPr>
        <p:grpSpPr>
          <a:xfrm>
            <a:off x="1994458" y="4823795"/>
            <a:ext cx="6132648" cy="1392547"/>
            <a:chOff x="1994458" y="4823795"/>
            <a:chExt cx="6132648" cy="1392547"/>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195" y="5565918"/>
              <a:ext cx="1676395" cy="304798"/>
            </a:xfrm>
            <a:prstGeom prst="rect">
              <a:avLst/>
            </a:prstGeom>
          </p:spPr>
        </p:pic>
        <p:sp>
          <p:nvSpPr>
            <p:cNvPr id="7" name="文本框 6"/>
            <p:cNvSpPr txBox="1"/>
            <p:nvPr/>
          </p:nvSpPr>
          <p:spPr>
            <a:xfrm>
              <a:off x="3670857" y="5592422"/>
              <a:ext cx="4456249" cy="369332"/>
            </a:xfrm>
            <a:prstGeom prst="rect">
              <a:avLst/>
            </a:prstGeom>
            <a:noFill/>
          </p:spPr>
          <p:txBody>
            <a:bodyPr wrap="square" rtlCol="0">
              <a:spAutoFit/>
            </a:bodyPr>
            <a:lstStyle/>
            <a:p>
              <a:r>
                <a:rPr lang="zh-CN" altLang="en-US" b="1" spc="-300" dirty="0">
                  <a:latin typeface="思源黑体" panose="020B0500000000090000" pitchFamily="34" charset="-122"/>
                  <a:ea typeface="思源黑体" panose="020B0500000000090000" pitchFamily="34" charset="-122"/>
                </a:rPr>
                <a:t>人工智能应用实训平台         </a:t>
              </a:r>
              <a:r>
                <a:rPr lang="en-US" altLang="zh-CN" b="1" dirty="0">
                  <a:latin typeface="思源黑体" panose="020B0500000000090000" pitchFamily="34" charset="-122"/>
                  <a:ea typeface="思源黑体" panose="020B0500000000090000" pitchFamily="34" charset="-122"/>
                </a:rPr>
                <a:t>www.aitrais.com</a:t>
              </a:r>
              <a:endParaRPr lang="zh-CN" altLang="en-US" b="1" dirty="0">
                <a:latin typeface="思源黑体" panose="020B0500000000090000" pitchFamily="34" charset="-122"/>
                <a:ea typeface="思源黑体" panose="020B0500000000090000" pitchFamily="34" charset="-122"/>
              </a:endParaRPr>
            </a:p>
          </p:txBody>
        </p:sp>
        <p:sp>
          <p:nvSpPr>
            <p:cNvPr id="8" name="文本框 7"/>
            <p:cNvSpPr txBox="1"/>
            <p:nvPr/>
          </p:nvSpPr>
          <p:spPr>
            <a:xfrm>
              <a:off x="2007710" y="5089206"/>
              <a:ext cx="4456249" cy="369332"/>
            </a:xfrm>
            <a:prstGeom prst="rect">
              <a:avLst/>
            </a:prstGeom>
            <a:noFill/>
          </p:spPr>
          <p:txBody>
            <a:bodyPr wrap="square" rtlCol="0">
              <a:spAutoFit/>
            </a:bodyPr>
            <a:lstStyle/>
            <a:p>
              <a:r>
                <a:rPr lang="zh-CN" altLang="en-US" b="1" dirty="0">
                  <a:latin typeface="华文中宋" panose="02010600040101010101" pitchFamily="2" charset="-122"/>
                  <a:ea typeface="华文中宋" panose="02010600040101010101" pitchFamily="2" charset="-122"/>
                </a:rPr>
                <a:t>更多学习资源及实训项目请登录：</a:t>
              </a:r>
            </a:p>
          </p:txBody>
        </p:sp>
        <p:sp>
          <p:nvSpPr>
            <p:cNvPr id="9" name="文本框 8"/>
            <p:cNvSpPr txBox="1"/>
            <p:nvPr/>
          </p:nvSpPr>
          <p:spPr>
            <a:xfrm>
              <a:off x="1994458" y="5877788"/>
              <a:ext cx="4872867" cy="338554"/>
            </a:xfrm>
            <a:prstGeom prst="rect">
              <a:avLst/>
            </a:prstGeom>
            <a:noFill/>
          </p:spPr>
          <p:txBody>
            <a:bodyPr wrap="square" rtlCol="0">
              <a:spAutoFit/>
            </a:bodyPr>
            <a:lstStyle/>
            <a:p>
              <a:r>
                <a:rPr lang="zh-CN" altLang="en-US" sz="1600" spc="-150" dirty="0">
                  <a:solidFill>
                    <a:schemeClr val="tx2"/>
                  </a:solidFill>
                  <a:latin typeface="华文细黑" panose="02010600040101010101" pitchFamily="2" charset="-122"/>
                  <a:ea typeface="华文细黑" panose="02010600040101010101" pitchFamily="2" charset="-122"/>
                </a:rPr>
                <a:t>点亮</a:t>
              </a:r>
              <a:r>
                <a:rPr lang="en-US" altLang="zh-CN" sz="1600" spc="-150" dirty="0">
                  <a:solidFill>
                    <a:schemeClr val="tx2"/>
                  </a:solidFill>
                  <a:latin typeface="华文细黑" panose="02010600040101010101" pitchFamily="2" charset="-122"/>
                  <a:ea typeface="华文细黑" panose="02010600040101010101" pitchFamily="2" charset="-122"/>
                </a:rPr>
                <a:t>AI  </a:t>
              </a:r>
              <a:r>
                <a:rPr lang="zh-CN" altLang="en-US" sz="1600" spc="-150" dirty="0">
                  <a:solidFill>
                    <a:schemeClr val="tx2"/>
                  </a:solidFill>
                  <a:latin typeface="华文细黑" panose="02010600040101010101" pitchFamily="2" charset="-122"/>
                  <a:ea typeface="华文细黑" panose="02010600040101010101" pitchFamily="2" charset="-122"/>
                </a:rPr>
                <a:t>智启未来 </a:t>
              </a:r>
              <a:r>
                <a:rPr lang="en-US" altLang="zh-CN" sz="1600" spc="-150" dirty="0">
                  <a:solidFill>
                    <a:schemeClr val="tx2"/>
                  </a:solidFill>
                  <a:latin typeface="华文细黑" panose="02010600040101010101" pitchFamily="2" charset="-122"/>
                  <a:ea typeface="华文细黑" panose="02010600040101010101" pitchFamily="2" charset="-122"/>
                </a:rPr>
                <a:t>——</a:t>
              </a:r>
              <a:r>
                <a:rPr lang="zh-CN" altLang="en-US" sz="1600" spc="-150" dirty="0">
                  <a:solidFill>
                    <a:schemeClr val="tx2"/>
                  </a:solidFill>
                  <a:latin typeface="华文细黑" panose="02010600040101010101" pitchFamily="2" charset="-122"/>
                  <a:ea typeface="华文细黑" panose="02010600040101010101" pitchFamily="2" charset="-122"/>
                </a:rPr>
                <a:t> 人工智能通识教育始发站</a:t>
              </a:r>
            </a:p>
          </p:txBody>
        </p:sp>
        <p:cxnSp>
          <p:nvCxnSpPr>
            <p:cNvPr id="11" name="直接连接符 10"/>
            <p:cNvCxnSpPr/>
            <p:nvPr/>
          </p:nvCxnSpPr>
          <p:spPr>
            <a:xfrm>
              <a:off x="2092195" y="4823795"/>
              <a:ext cx="54350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副标题 2"/>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3c0664c1-d9e7-434c-b279-a38db6c3393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c0664c1-d9e7-434c-b279-a38db6c3393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3c0664c1-d9e7-434c-b279-a38db6c33930}"/>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4f1e4d7-f0a5-4249-ad2c-1c3c0e91d150}"/>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3c0664c1-d9e7-434c-b279-a38db6c33930}"/>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3c0664c1-d9e7-434c-b279-a38db6c339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电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电路">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电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TM04033919[[fn=电路]]</Template>
  <TotalTime>17</TotalTime>
  <Words>4910</Words>
  <Application>Microsoft Office PowerPoint</Application>
  <PresentationFormat>宽屏</PresentationFormat>
  <Paragraphs>705</Paragraphs>
  <Slides>99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99</vt:i4>
      </vt:variant>
    </vt:vector>
  </HeadingPairs>
  <TitlesOfParts>
    <vt:vector size="110" baseType="lpstr">
      <vt:lpstr>黑体</vt:lpstr>
      <vt:lpstr>华文细黑</vt:lpstr>
      <vt:lpstr>华文中宋</vt:lpstr>
      <vt:lpstr>思源黑体</vt:lpstr>
      <vt:lpstr>宋体</vt:lpstr>
      <vt:lpstr>微软雅黑</vt:lpstr>
      <vt:lpstr>Arial</vt:lpstr>
      <vt:lpstr>Times New Roman</vt:lpstr>
      <vt:lpstr>Tw Cen MT</vt:lpstr>
      <vt:lpstr>Wingdings</vt:lpstr>
      <vt:lpstr>电路</vt:lpstr>
      <vt:lpstr>人工智能基础与应用 项目四 探索人工智能        的行业应用</vt:lpstr>
      <vt:lpstr>PowerPoint 演示文稿</vt:lpstr>
      <vt:lpstr>任务一 智能制造：走进“无人工厂”时代</vt:lpstr>
      <vt:lpstr>目 录</vt:lpstr>
      <vt:lpstr>【教学目标】</vt:lpstr>
      <vt:lpstr>【教学要求】</vt:lpstr>
      <vt:lpstr>【内容概览】</vt:lpstr>
      <vt:lpstr>【相关知识】</vt:lpstr>
      <vt:lpstr>一、什么是“智能制造”？何谓智能制造的核心？</vt:lpstr>
      <vt:lpstr>一、什么是“智能制造”？何谓智能制造的核心？</vt:lpstr>
      <vt:lpstr>一、什么是“智能制造”？何谓智能制造的核心？</vt:lpstr>
      <vt:lpstr>一、什么是“智能制造”？何谓智能制造的核心？</vt:lpstr>
      <vt:lpstr>一、什么是“智能制造”？何谓智能制造的核心？</vt:lpstr>
      <vt:lpstr>二、什么是“灯塔工厂”？</vt:lpstr>
      <vt:lpstr>二、什么是“灯塔工厂”？</vt:lpstr>
      <vt:lpstr>二、什么是“灯塔工厂”？</vt:lpstr>
      <vt:lpstr>三、人工智能在制造业中的应用</vt:lpstr>
      <vt:lpstr>三、人工智能在制造业中的应用</vt:lpstr>
      <vt:lpstr>三、人工智能在制造业中的应用</vt:lpstr>
      <vt:lpstr>三、人工智能在制造业中的应用</vt:lpstr>
      <vt:lpstr>三、人工智能在制造业中的应用</vt:lpstr>
      <vt:lpstr>三、人工智能在制造业中的应用</vt:lpstr>
      <vt:lpstr>三、人工智能在制造业中的应用</vt:lpstr>
      <vt:lpstr>【练习与思考】</vt:lpstr>
      <vt:lpstr>【练习与思考】</vt:lpstr>
      <vt:lpstr>任务二 从岁月飞向未来——别了，快递员！</vt:lpstr>
      <vt:lpstr>目 录</vt:lpstr>
      <vt:lpstr>【教学目标】</vt:lpstr>
      <vt:lpstr>【教学要求】</vt:lpstr>
      <vt:lpstr>【内容概览】</vt:lpstr>
      <vt:lpstr>【相关知识】</vt:lpstr>
      <vt:lpstr>一、什么是“智慧物流”？ 究竟“智慧”在哪？</vt:lpstr>
      <vt:lpstr>一、什么是“智慧物流”？ 究竟“智慧”在哪？</vt:lpstr>
      <vt:lpstr>一、什么是“智慧物流”？ 究竟“智慧”在哪？</vt:lpstr>
      <vt:lpstr>二、人工智能在物流行业的典型应用场景</vt:lpstr>
      <vt:lpstr>二、人工智能在物流行业的典型应用场景</vt:lpstr>
      <vt:lpstr>三、人工智能技术如何赋予AGV更多“智慧”</vt:lpstr>
      <vt:lpstr>三、人工智能技术如何赋予AGV更多“智慧”</vt:lpstr>
      <vt:lpstr>三、人工智能技术如何赋予AGV更多“智慧”</vt:lpstr>
      <vt:lpstr>三、人工智能技术如何赋予AGV更多“智慧”</vt:lpstr>
      <vt:lpstr>【练习与思考】</vt:lpstr>
      <vt:lpstr>【练习与思考】</vt:lpstr>
      <vt:lpstr>任务三 “智慧之眼”——让安防更加智能</vt:lpstr>
      <vt:lpstr>目 录</vt:lpstr>
      <vt:lpstr>【教学目标】</vt:lpstr>
      <vt:lpstr>【教学要求】</vt:lpstr>
      <vt:lpstr>【内容概览】</vt:lpstr>
      <vt:lpstr>【相关知识】</vt:lpstr>
      <vt:lpstr>一、什么是“智慧安防”？ </vt:lpstr>
      <vt:lpstr>一、什么是“智慧安防”？ </vt:lpstr>
      <vt:lpstr>二、人工智能在安防行业的典型应用场景</vt:lpstr>
      <vt:lpstr>二、人工智能在安防行业的典型应用场景</vt:lpstr>
      <vt:lpstr>二、人工智能在安防行业的典型应用场景</vt:lpstr>
      <vt:lpstr>二、人工智能在安防行业的典型应用场景</vt:lpstr>
      <vt:lpstr>二、人工智能在安防行业的典型应用场景</vt:lpstr>
      <vt:lpstr>二、人工智能在安防行业的典型应用场景</vt:lpstr>
      <vt:lpstr>二、人工智能在安防行业的典型应用场景</vt:lpstr>
      <vt:lpstr>二、人工智能在安防行业的典型应用场景</vt:lpstr>
      <vt:lpstr>三、让安防更加智慧：走进智能视频识别技术</vt:lpstr>
      <vt:lpstr>三、让安防更加智慧：走进智能视频识别技术</vt:lpstr>
      <vt:lpstr>三、让安防更加智慧：走进智能视频识别技术</vt:lpstr>
      <vt:lpstr>三、让安防更加智慧：走进智能视频识别技术</vt:lpstr>
      <vt:lpstr>三、让安防更加智慧：走进智能视频识别技术</vt:lpstr>
      <vt:lpstr>【练习与思考】</vt:lpstr>
      <vt:lpstr>【练习与思考】</vt:lpstr>
      <vt:lpstr>任务四 智慧医疗：健康有AI来守护</vt:lpstr>
      <vt:lpstr>目 录</vt:lpstr>
      <vt:lpstr>【教学目标】</vt:lpstr>
      <vt:lpstr>【教学要求】</vt:lpstr>
      <vt:lpstr>【内容概览】</vt:lpstr>
      <vt:lpstr>【相关知识】</vt:lpstr>
      <vt:lpstr>一、AI+医疗健康有哪些应用领域？ </vt:lpstr>
      <vt:lpstr>一、AI+医疗健康有哪些应用领域？ </vt:lpstr>
      <vt:lpstr>一、AI+医疗健康有哪些应用领域？ </vt:lpstr>
      <vt:lpstr>二、智慧医疗是梦想还是现实，离我们远吗？</vt:lpstr>
      <vt:lpstr>二、智慧医疗是梦想还是现实，离我们远吗？</vt:lpstr>
      <vt:lpstr>二、智慧医疗是梦想还是现实，离我们远吗？</vt:lpstr>
      <vt:lpstr>二、智慧医疗是梦想还是现实，离我们远吗？</vt:lpstr>
      <vt:lpstr>二、智慧医疗是梦想还是现实，离我们远吗？</vt:lpstr>
      <vt:lpstr>三、当人工智能遇到传统中医</vt:lpstr>
      <vt:lpstr>三、当人工智能遇到传统中医</vt:lpstr>
      <vt:lpstr>【练习与思考】</vt:lpstr>
      <vt:lpstr>【练习与思考】</vt:lpstr>
      <vt:lpstr>任务五 智慧环保：地球卫士新生代</vt:lpstr>
      <vt:lpstr>目 录</vt:lpstr>
      <vt:lpstr>【教学目标】</vt:lpstr>
      <vt:lpstr>【教学要求】</vt:lpstr>
      <vt:lpstr>【内容概览】</vt:lpstr>
      <vt:lpstr>【相关知识】</vt:lpstr>
      <vt:lpstr>一、什么是“智慧环保”？如何实现？</vt:lpstr>
      <vt:lpstr>一、什么是“智慧环保”？如何实现？</vt:lpstr>
      <vt:lpstr>二、人工智能在环保行业的典型应用场景</vt:lpstr>
      <vt:lpstr>二、人工智能在环保行业的典型应用场景</vt:lpstr>
      <vt:lpstr>二、人工智能在环保行业的典型应用场景</vt:lpstr>
      <vt:lpstr>二、人工智能在环保行业的典型应用场景</vt:lpstr>
      <vt:lpstr>二、人工智能在环保行业的典型应用场景</vt:lpstr>
      <vt:lpstr>【练习与思考】</vt:lpstr>
      <vt:lpstr>【练习与思考】</vt:lpstr>
      <vt:lpstr>人工智能基础与应用 项目四 探索人工智能的行业应用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人工智能基础与应用</dc:title>
  <dc:creator>skygao2020@outlook.com</dc:creator>
  <cp:lastModifiedBy>skygao2020@outlook.com</cp:lastModifiedBy>
  <cp:revision>104</cp:revision>
  <dcterms:created xsi:type="dcterms:W3CDTF">2020-06-16T02:39:00Z</dcterms:created>
  <dcterms:modified xsi:type="dcterms:W3CDTF">2020-06-19T06:27:39Z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