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84"/>
  </p:handoutMasterIdLst>
  <p:sldIdLst>
    <p:sldId id="256" r:id="rId3"/>
    <p:sldId id="264" r:id="rId4"/>
    <p:sldId id="265" r:id="rId5"/>
    <p:sldId id="267" r:id="rId6"/>
    <p:sldId id="266" r:id="rId7"/>
    <p:sldId id="268" r:id="rId8"/>
    <p:sldId id="269" r:id="rId9"/>
    <p:sldId id="281" r:id="rId10"/>
    <p:sldId id="270" r:id="rId11"/>
    <p:sldId id="273" r:id="rId12"/>
    <p:sldId id="271" r:id="rId13"/>
    <p:sldId id="272" r:id="rId14"/>
    <p:sldId id="282" r:id="rId15"/>
    <p:sldId id="461" r:id="rId16"/>
    <p:sldId id="275" r:id="rId17"/>
    <p:sldId id="283" r:id="rId18"/>
    <p:sldId id="276" r:id="rId19"/>
    <p:sldId id="301" r:id="rId20"/>
    <p:sldId id="274" r:id="rId21"/>
    <p:sldId id="400" r:id="rId23"/>
    <p:sldId id="337" r:id="rId24"/>
    <p:sldId id="302" r:id="rId25"/>
    <p:sldId id="284" r:id="rId26"/>
    <p:sldId id="277" r:id="rId27"/>
    <p:sldId id="285" r:id="rId28"/>
    <p:sldId id="304" r:id="rId29"/>
    <p:sldId id="305" r:id="rId30"/>
    <p:sldId id="303" r:id="rId31"/>
    <p:sldId id="306" r:id="rId32"/>
    <p:sldId id="307" r:id="rId33"/>
    <p:sldId id="286" r:id="rId34"/>
    <p:sldId id="308" r:id="rId35"/>
    <p:sldId id="287" r:id="rId36"/>
    <p:sldId id="309" r:id="rId37"/>
    <p:sldId id="288" r:id="rId38"/>
    <p:sldId id="310" r:id="rId39"/>
    <p:sldId id="289" r:id="rId40"/>
    <p:sldId id="311" r:id="rId41"/>
    <p:sldId id="290" r:id="rId42"/>
    <p:sldId id="312" r:id="rId43"/>
    <p:sldId id="291" r:id="rId44"/>
    <p:sldId id="313" r:id="rId45"/>
    <p:sldId id="292" r:id="rId46"/>
    <p:sldId id="314" r:id="rId47"/>
    <p:sldId id="293" r:id="rId48"/>
    <p:sldId id="294" r:id="rId49"/>
    <p:sldId id="315" r:id="rId50"/>
    <p:sldId id="295" r:id="rId51"/>
    <p:sldId id="316" r:id="rId52"/>
    <p:sldId id="296" r:id="rId53"/>
    <p:sldId id="317" r:id="rId54"/>
    <p:sldId id="297" r:id="rId55"/>
    <p:sldId id="318" r:id="rId56"/>
    <p:sldId id="298" r:id="rId57"/>
    <p:sldId id="320" r:id="rId58"/>
    <p:sldId id="319" r:id="rId59"/>
    <p:sldId id="299" r:id="rId60"/>
    <p:sldId id="300" r:id="rId61"/>
    <p:sldId id="321" r:id="rId62"/>
    <p:sldId id="328" r:id="rId63"/>
    <p:sldId id="322" r:id="rId64"/>
    <p:sldId id="323" r:id="rId65"/>
    <p:sldId id="324" r:id="rId66"/>
    <p:sldId id="325" r:id="rId67"/>
    <p:sldId id="326" r:id="rId68"/>
    <p:sldId id="327" r:id="rId69"/>
    <p:sldId id="278" r:id="rId70"/>
    <p:sldId id="329" r:id="rId71"/>
    <p:sldId id="330" r:id="rId72"/>
    <p:sldId id="332" r:id="rId73"/>
    <p:sldId id="333" r:id="rId74"/>
    <p:sldId id="334" r:id="rId75"/>
    <p:sldId id="338" r:id="rId76"/>
    <p:sldId id="335" r:id="rId77"/>
    <p:sldId id="339" r:id="rId78"/>
    <p:sldId id="340" r:id="rId79"/>
    <p:sldId id="341" r:id="rId80"/>
    <p:sldId id="396" r:id="rId81"/>
    <p:sldId id="398" r:id="rId82"/>
    <p:sldId id="331" r:id="rId8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7" Type="http://schemas.openxmlformats.org/officeDocument/2006/relationships/tableStyles" Target="tableStyles.xml"/><Relationship Id="rId86" Type="http://schemas.openxmlformats.org/officeDocument/2006/relationships/viewProps" Target="viewProps.xml"/><Relationship Id="rId85" Type="http://schemas.openxmlformats.org/officeDocument/2006/relationships/presProps" Target="presProps.xml"/><Relationship Id="rId84" Type="http://schemas.openxmlformats.org/officeDocument/2006/relationships/handoutMaster" Target="handoutMasters/handoutMaster1.xml"/><Relationship Id="rId83" Type="http://schemas.openxmlformats.org/officeDocument/2006/relationships/slide" Target="slides/slide80.xml"/><Relationship Id="rId82" Type="http://schemas.openxmlformats.org/officeDocument/2006/relationships/slide" Target="slides/slide79.xml"/><Relationship Id="rId81" Type="http://schemas.openxmlformats.org/officeDocument/2006/relationships/slide" Target="slides/slide78.xml"/><Relationship Id="rId80" Type="http://schemas.openxmlformats.org/officeDocument/2006/relationships/slide" Target="slides/slide77.xml"/><Relationship Id="rId8" Type="http://schemas.openxmlformats.org/officeDocument/2006/relationships/slide" Target="slides/slide6.xml"/><Relationship Id="rId79" Type="http://schemas.openxmlformats.org/officeDocument/2006/relationships/slide" Target="slides/slide76.xml"/><Relationship Id="rId78" Type="http://schemas.openxmlformats.org/officeDocument/2006/relationships/slide" Target="slides/slide75.xml"/><Relationship Id="rId77" Type="http://schemas.openxmlformats.org/officeDocument/2006/relationships/slide" Target="slides/slide74.xml"/><Relationship Id="rId76" Type="http://schemas.openxmlformats.org/officeDocument/2006/relationships/slide" Target="slides/slide73.xml"/><Relationship Id="rId75" Type="http://schemas.openxmlformats.org/officeDocument/2006/relationships/slide" Target="slides/slide72.xml"/><Relationship Id="rId74" Type="http://schemas.openxmlformats.org/officeDocument/2006/relationships/slide" Target="slides/slide71.xml"/><Relationship Id="rId73" Type="http://schemas.openxmlformats.org/officeDocument/2006/relationships/slide" Target="slides/slide70.xml"/><Relationship Id="rId72" Type="http://schemas.openxmlformats.org/officeDocument/2006/relationships/slide" Target="slides/slide69.xml"/><Relationship Id="rId71" Type="http://schemas.openxmlformats.org/officeDocument/2006/relationships/slide" Target="slides/slide68.xml"/><Relationship Id="rId70" Type="http://schemas.openxmlformats.org/officeDocument/2006/relationships/slide" Target="slides/slide67.xml"/><Relationship Id="rId7" Type="http://schemas.openxmlformats.org/officeDocument/2006/relationships/slide" Target="slides/slide5.xml"/><Relationship Id="rId69" Type="http://schemas.openxmlformats.org/officeDocument/2006/relationships/slide" Target="slides/slide66.xml"/><Relationship Id="rId68" Type="http://schemas.openxmlformats.org/officeDocument/2006/relationships/slide" Target="slides/slide65.xml"/><Relationship Id="rId67" Type="http://schemas.openxmlformats.org/officeDocument/2006/relationships/slide" Target="slides/slide64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4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3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  <p:sp>
        <p:nvSpPr>
          <p:cNvPr id="9" name="제목 1"/>
          <p:cNvSpPr>
            <a:spLocks noGrp="1"/>
          </p:cNvSpPr>
          <p:nvPr>
            <p:ph type="ctrTitle"/>
          </p:nvPr>
        </p:nvSpPr>
        <p:spPr>
          <a:xfrm>
            <a:off x="911424" y="2276872"/>
            <a:ext cx="7776864" cy="1585337"/>
          </a:xfrm>
        </p:spPr>
        <p:txBody>
          <a:bodyPr vert="horz" wrap="square" lIns="91440" tIns="45720" rIns="91440" bIns="45720" numCol="1" rtlCol="0" anchor="ctr" anchorCtr="0" compatLnSpc="1">
            <a:noAutofit/>
          </a:bodyPr>
          <a:lstStyle>
            <a:lvl1pPr mar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GulimChe" panose="020B0609000101010101" pitchFamily="49" charset="-127"/>
              <a:buNone/>
              <a:defRPr lang="ko-KR" altLang="en-US" sz="5400" b="0" kern="1200" baseline="0" dirty="0">
                <a:solidFill>
                  <a:schemeClr val="bg1">
                    <a:lumMod val="65000"/>
                  </a:schemeClr>
                </a:solidFill>
                <a:effectLst/>
                <a:latin typeface="+mj-lt"/>
                <a:ea typeface="Malgun Gothic" panose="020B0503020000020004" pitchFamily="50" charset="-127"/>
                <a:cs typeface="+mj-cs"/>
              </a:defRPr>
            </a:lvl1pPr>
          </a:lstStyle>
          <a:p>
            <a:endParaRPr lang="ko-KR" altLang="en-US"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911424" y="2636912"/>
            <a:ext cx="10363200" cy="1362075"/>
          </a:xfrm>
        </p:spPr>
        <p:txBody>
          <a:bodyPr anchor="ctr"/>
          <a:lstStyle>
            <a:lvl1pPr algn="ctr">
              <a:defRPr sz="4000" b="0" cap="all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</a:fld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527381" y="116632"/>
            <a:ext cx="10214928" cy="79690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2500" b="1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Malgun Gothic" panose="020B0503020000020004" pitchFamily="50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</a:fld>
            <a:endParaRPr lang="ko-KR" altLang="en-US"/>
          </a:p>
        </p:txBody>
      </p:sp>
      <p:sp>
        <p:nvSpPr>
          <p:cNvPr id="6" name="내용 개체 틀 2"/>
          <p:cNvSpPr>
            <a:spLocks noGrp="1"/>
          </p:cNvSpPr>
          <p:nvPr>
            <p:ph idx="1" hasCustomPrompt="1"/>
          </p:nvPr>
        </p:nvSpPr>
        <p:spPr>
          <a:xfrm>
            <a:off x="527381" y="1268760"/>
            <a:ext cx="11203367" cy="4881686"/>
          </a:xfrm>
        </p:spPr>
        <p:txBody>
          <a:bodyPr>
            <a:normAutofit/>
          </a:bodyPr>
          <a:lstStyle>
            <a:lvl1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Malgun Gothic" panose="020B0503020000020004" pitchFamily="50" charset="-127"/>
              </a:defRPr>
            </a:lvl1pPr>
            <a:lvl2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Malgun Gothic" panose="020B0503020000020004" pitchFamily="50" charset="-127"/>
              </a:defRPr>
            </a:lvl2pPr>
            <a:lvl3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Malgun Gothic" panose="020B0503020000020004" pitchFamily="50" charset="-127"/>
              </a:defRPr>
            </a:lvl3pPr>
            <a:lvl4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Malgun Gothic" panose="020B0503020000020004" pitchFamily="50" charset="-127"/>
              </a:defRPr>
            </a:lvl4pPr>
            <a:lvl5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Malgun Gothic" panose="020B0503020000020004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  <a:endParaRPr lang="ko-KR" altLang="en-US" dirty="0"/>
          </a:p>
          <a:p>
            <a:pPr lvl="1"/>
            <a:r>
              <a:rPr lang="ko-KR" altLang="en-US" dirty="0"/>
              <a:t>둘째 수준</a:t>
            </a:r>
            <a:endParaRPr lang="ko-KR" altLang="en-US" dirty="0"/>
          </a:p>
          <a:p>
            <a:pPr lvl="2"/>
            <a:r>
              <a:rPr lang="ko-KR" altLang="en-US" dirty="0"/>
              <a:t>셋째 수준</a:t>
            </a:r>
            <a:endParaRPr lang="ko-KR" altLang="en-US" dirty="0"/>
          </a:p>
          <a:p>
            <a:pPr lvl="3"/>
            <a:r>
              <a:rPr lang="ko-KR" altLang="en-US" dirty="0"/>
              <a:t>넷째 수준</a:t>
            </a:r>
            <a:endParaRPr lang="ko-KR" altLang="en-US" dirty="0"/>
          </a:p>
          <a:p>
            <a:pPr lvl="4"/>
            <a:r>
              <a:rPr lang="ko-KR" altLang="en-US" dirty="0"/>
              <a:t>다섯째 수준</a:t>
            </a:r>
            <a:endParaRPr lang="ko-KR" altLang="en-US" dirty="0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500834"/>
            <a:ext cx="2844800" cy="220641"/>
          </a:xfrm>
        </p:spPr>
        <p:txBody>
          <a:bodyPr/>
          <a:lstStyle/>
          <a:p>
            <a:fld id="{ED3D6733-6F27-4404-AB51-585418F146E5}" type="datetimeFigureOut">
              <a:rPr lang="ko-KR" altLang="en-US" smtClean="0"/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0" y="6500834"/>
            <a:ext cx="3860800" cy="220641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7600" y="6500834"/>
            <a:ext cx="2844800" cy="220641"/>
          </a:xfrm>
        </p:spPr>
        <p:txBody>
          <a:bodyPr/>
          <a:lstStyle/>
          <a:p>
            <a:fld id="{EE6BC638-39B7-4287-91A7-2A3DDA573295}" type="slidenum">
              <a:rPr lang="ko-KR" altLang="en-US" smtClean="0"/>
            </a:fld>
            <a:endParaRPr lang="ko-KR" altLang="en-US"/>
          </a:p>
        </p:txBody>
      </p:sp>
      <p:sp>
        <p:nvSpPr>
          <p:cNvPr id="11" name="내용 개체 틀 2"/>
          <p:cNvSpPr>
            <a:spLocks noGrp="1"/>
          </p:cNvSpPr>
          <p:nvPr>
            <p:ph idx="1" hasCustomPrompt="1"/>
          </p:nvPr>
        </p:nvSpPr>
        <p:spPr>
          <a:xfrm>
            <a:off x="527381" y="1268760"/>
            <a:ext cx="11203367" cy="4881686"/>
          </a:xfrm>
        </p:spPr>
        <p:txBody>
          <a:bodyPr>
            <a:normAutofit/>
          </a:bodyPr>
          <a:lstStyle>
            <a:lvl1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Malgun Gothic" panose="020B0503020000020004" pitchFamily="50" charset="-127"/>
              </a:defRPr>
            </a:lvl1pPr>
            <a:lvl2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Malgun Gothic" panose="020B0503020000020004" pitchFamily="50" charset="-127"/>
              </a:defRPr>
            </a:lvl2pPr>
            <a:lvl3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Malgun Gothic" panose="020B0503020000020004" pitchFamily="50" charset="-127"/>
              </a:defRPr>
            </a:lvl3pPr>
            <a:lvl4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Malgun Gothic" panose="020B0503020000020004" pitchFamily="50" charset="-127"/>
              </a:defRPr>
            </a:lvl4pPr>
            <a:lvl5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Malgun Gothic" panose="020B0503020000020004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  <a:endParaRPr lang="ko-KR" altLang="en-US" dirty="0"/>
          </a:p>
          <a:p>
            <a:pPr lvl="1"/>
            <a:r>
              <a:rPr lang="ko-KR" altLang="en-US" dirty="0"/>
              <a:t>둘째 수준</a:t>
            </a:r>
            <a:endParaRPr lang="ko-KR" altLang="en-US" dirty="0"/>
          </a:p>
          <a:p>
            <a:pPr lvl="2"/>
            <a:r>
              <a:rPr lang="ko-KR" altLang="en-US" dirty="0"/>
              <a:t>셋째 수준</a:t>
            </a:r>
            <a:endParaRPr lang="ko-KR" altLang="en-US" dirty="0"/>
          </a:p>
          <a:p>
            <a:pPr lvl="3"/>
            <a:r>
              <a:rPr lang="ko-KR" altLang="en-US" dirty="0"/>
              <a:t>넷째 수준</a:t>
            </a:r>
            <a:endParaRPr lang="ko-KR" altLang="en-US" dirty="0"/>
          </a:p>
          <a:p>
            <a:pPr lvl="4"/>
            <a:r>
              <a:rPr lang="ko-KR" altLang="en-US" dirty="0"/>
              <a:t>다섯째 수준</a:t>
            </a:r>
            <a:endParaRPr lang="ko-KR" altLang="en-US" dirty="0"/>
          </a:p>
        </p:txBody>
      </p:sp>
      <p:sp>
        <p:nvSpPr>
          <p:cNvPr id="9" name="제목 1"/>
          <p:cNvSpPr>
            <a:spLocks noGrp="1"/>
          </p:cNvSpPr>
          <p:nvPr>
            <p:ph type="title" hasCustomPrompt="1"/>
          </p:nvPr>
        </p:nvSpPr>
        <p:spPr>
          <a:xfrm>
            <a:off x="527381" y="116632"/>
            <a:ext cx="10214928" cy="79690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2500" b="1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Malgun Gothic" panose="020B0503020000020004" pitchFamily="50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ko-KR" altLang="en-US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</a:fld>
            <a:endParaRPr lang="ko-KR" altLang="en-US"/>
          </a:p>
        </p:txBody>
      </p:sp>
      <p:sp>
        <p:nvSpPr>
          <p:cNvPr id="6" name="제목 1"/>
          <p:cNvSpPr>
            <a:spLocks noGrp="1"/>
          </p:cNvSpPr>
          <p:nvPr>
            <p:ph type="ctrTitle"/>
          </p:nvPr>
        </p:nvSpPr>
        <p:spPr>
          <a:xfrm>
            <a:off x="143339" y="2420888"/>
            <a:ext cx="9311619" cy="2376264"/>
          </a:xfrm>
          <a:noFill/>
          <a:ln w="9525">
            <a:noFill/>
            <a:miter lim="800000"/>
          </a:ln>
        </p:spPr>
        <p:txBody>
          <a:bodyPr vert="horz" wrap="square" lIns="91440" tIns="45720" rIns="91440" bIns="45720" numCol="1" rtlCol="0" anchor="t" anchorCtr="0" compatLnSpc="1">
            <a:noAutofit/>
          </a:bodyPr>
          <a:lstStyle>
            <a:lvl1pPr mar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GulimChe" panose="020B0609000101010101" pitchFamily="49" charset="-127"/>
              <a:buNone/>
              <a:defRPr lang="ko-KR" altLang="en-US" sz="7000" b="0" kern="1200" baseline="0" dirty="0">
                <a:solidFill>
                  <a:schemeClr val="bg1">
                    <a:lumMod val="65000"/>
                  </a:schemeClr>
                </a:solidFill>
                <a:effectLst/>
                <a:latin typeface="+mj-lt"/>
                <a:ea typeface="Malgun Gothic" panose="020B0503020000020004" pitchFamily="50" charset="-127"/>
                <a:cs typeface="+mj-cs"/>
              </a:defRPr>
            </a:lvl1pPr>
          </a:lstStyle>
          <a:p>
            <a:endParaRPr lang="ko-KR" altLang="en-US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19026"/>
            <a:ext cx="10972800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062021"/>
            <a:ext cx="10972800" cy="5286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  <a:endParaRPr lang="ko-KR" altLang="en-US" dirty="0"/>
          </a:p>
          <a:p>
            <a:pPr lvl="1"/>
            <a:r>
              <a:rPr lang="ko-KR" altLang="en-US" dirty="0"/>
              <a:t>둘째 수준</a:t>
            </a:r>
            <a:endParaRPr lang="ko-KR" altLang="en-US" dirty="0"/>
          </a:p>
          <a:p>
            <a:pPr lvl="2"/>
            <a:r>
              <a:rPr lang="ko-KR" altLang="en-US" dirty="0"/>
              <a:t>셋째 수준</a:t>
            </a:r>
            <a:endParaRPr lang="ko-KR" altLang="en-US" dirty="0"/>
          </a:p>
          <a:p>
            <a:pPr lvl="3"/>
            <a:r>
              <a:rPr lang="ko-KR" altLang="en-US" dirty="0"/>
              <a:t>넷째 수준</a:t>
            </a:r>
            <a:endParaRPr lang="ko-KR" altLang="en-US" dirty="0"/>
          </a:p>
          <a:p>
            <a:pPr lvl="4"/>
            <a:r>
              <a:rPr lang="ko-KR" altLang="en-US" dirty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429396"/>
            <a:ext cx="28448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429396"/>
            <a:ext cx="38608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429396"/>
            <a:ext cx="28448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lvl1pPr algn="l" defTabSz="914400" rtl="0" eaLnBrk="1" latinLnBrk="1" hangingPunct="1">
        <a:spcBef>
          <a:spcPct val="0"/>
        </a:spcBef>
        <a:buNone/>
        <a:defRPr lang="ko-KR" altLang="en-US" sz="3500" kern="1200">
          <a:solidFill>
            <a:sysClr val="windowText" lastClr="000000"/>
          </a:solidFill>
          <a:latin typeface="Malgun Gothic" panose="020B0503020000020004" pitchFamily="50" charset="-127"/>
          <a:ea typeface="Malgun Gothic" panose="020B0503020000020004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lang="ko-KR" altLang="en-US" sz="2500" kern="1200" smtClean="0">
          <a:solidFill>
            <a:schemeClr val="tx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lang="ko-KR" altLang="en-US" sz="1800" kern="1200" smtClean="0">
          <a:solidFill>
            <a:schemeClr val="tx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lang="ko-KR" altLang="en-US" sz="1800" kern="1200" smtClean="0">
          <a:solidFill>
            <a:schemeClr val="tx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lang="ko-KR" altLang="en-US" sz="1800" kern="1200" smtClean="0">
          <a:solidFill>
            <a:schemeClr val="tx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lang="ko-KR" altLang="en-US" sz="1800" kern="1200">
          <a:solidFill>
            <a:schemeClr val="tx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.bin"/><Relationship Id="rId8" Type="http://schemas.openxmlformats.org/officeDocument/2006/relationships/image" Target="../media/image16.png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6" Type="http://schemas.openxmlformats.org/officeDocument/2006/relationships/vmlDrawing" Target="../drawings/vmlDrawing1.vml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19.wmf"/><Relationship Id="rId13" Type="http://schemas.openxmlformats.org/officeDocument/2006/relationships/oleObject" Target="../embeddings/oleObject3.bin"/><Relationship Id="rId12" Type="http://schemas.openxmlformats.org/officeDocument/2006/relationships/image" Target="../media/image18.wmf"/><Relationship Id="rId11" Type="http://schemas.openxmlformats.org/officeDocument/2006/relationships/oleObject" Target="../embeddings/oleObject2.bin"/><Relationship Id="rId10" Type="http://schemas.openxmlformats.org/officeDocument/2006/relationships/image" Target="../media/image17.wmf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101725" y="2076450"/>
            <a:ext cx="5507355" cy="1585595"/>
          </a:xfrm>
        </p:spPr>
        <p:txBody>
          <a:bodyPr/>
          <a:p>
            <a:r>
              <a:rPr lang="zh-CN" sz="8000" b="1">
                <a:latin typeface="DengXian" panose="02010600030101010101" charset="-122"/>
                <a:ea typeface="DengXian" panose="02010600030101010101" charset="-122"/>
              </a:rPr>
              <a:t>约伯记导读</a:t>
            </a:r>
            <a:endParaRPr lang="zh-CN" sz="8000" b="1">
              <a:latin typeface="DengXian" panose="02010600030101010101" charset="-122"/>
              <a:ea typeface="DengXian" panose="02010600030101010101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93280" y="567055"/>
            <a:ext cx="4486275" cy="572389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Flowchart: Punched Tape 1"/>
          <p:cNvSpPr/>
          <p:nvPr/>
        </p:nvSpPr>
        <p:spPr>
          <a:xfrm>
            <a:off x="1490980" y="1587500"/>
            <a:ext cx="9716770" cy="3438525"/>
          </a:xfrm>
          <a:prstGeom prst="flowChartPunched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8000" b="1">
                <a:latin typeface="DengXian" panose="02010600030101010101" charset="-122"/>
                <a:ea typeface="DengXian" panose="02010600030101010101" charset="-122"/>
              </a:rPr>
              <a:t>聚会处看受苦</a:t>
            </a:r>
            <a:endParaRPr lang="zh-CN" altLang="en-US" sz="8000" b="1">
              <a:latin typeface="DengXian" panose="02010600030101010101" charset="-122"/>
              <a:ea typeface="DengXian" panose="02010600030101010101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338455" y="660400"/>
            <a:ext cx="11515090" cy="57238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　　我们要知道，</a:t>
            </a:r>
            <a:r>
              <a:rPr lang="en-US" b="1">
                <a:solidFill>
                  <a:srgbClr val="FF000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受苦的心志并不是受苦。受苦的心志的意思就是：我里面在神面前有一个心愿，愿意为主受苦，我存心要为主受苦，我里面甘心乐意的要为主受苦。这个叫作受苦的心志。所以，有受苦心志的人，在事实上不一定都受苦，但是在心志上是把自己摆上的，是甘愿受苦的。</a:t>
            </a:r>
            <a:r>
              <a:rPr lang="en-US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比方说，今天主给你有得吃，有得穿，主给你有比较好的地方住，有比较好的家具用，那也未尝不可以享用。主如果这样安排，你可以在主面前接受，但你仍然有一个愿意为主受苦的心志。虽然现在你的身体并没有受苦，但是你的心志却愿意为主受苦。所以问题不光是在外面的遭遇，问题乃是在你里面的心志，就是在这一种什么都很好的情形里，你有没有受苦的心志。主不一定安排我们天天都受苦，但是所有作主工作的人，不能有一天缺少受苦的心志。受苦不一定是天天的，但是受苦的心志非天天有不可。</a:t>
            </a:r>
            <a:endParaRPr lang="en-US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zh-CN" altLang="en-US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。。。</a:t>
            </a:r>
            <a:endParaRPr lang="en-US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　　我们必须清楚什么叫作受苦的心志。一个在平安中的弟兄，他受苦的心志可能比一个在试炼中的弟兄更强。</a:t>
            </a:r>
            <a:r>
              <a:rPr lang="zh-CN" altLang="en-US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。。</a:t>
            </a:r>
            <a:r>
              <a:rPr lang="en-US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。</a:t>
            </a:r>
            <a:r>
              <a:rPr lang="en-US" sz="2400" b="1">
                <a:solidFill>
                  <a:srgbClr val="FF000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因为主更宝贵的是受苦的心志，不是受苦。</a:t>
            </a:r>
            <a:r>
              <a:rPr lang="en-US" b="1">
                <a:solidFill>
                  <a:srgbClr val="FF000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主并没有意思要我们受苦。所以我们不要以为苦受得多就行了。</a:t>
            </a:r>
            <a:r>
              <a:rPr lang="en-US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我们要记得，神在我们身上有一个要求，如果我们要对这一个要求答应得好，那就必须有受苦的心志，必须以受苦的心志为兵器。</a:t>
            </a:r>
            <a:r>
              <a:rPr lang="zh-CN" altLang="en-US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。。</a:t>
            </a:r>
            <a:r>
              <a:rPr lang="en-US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。</a:t>
            </a:r>
            <a:r>
              <a:rPr lang="en-US" b="1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本来我们以为一个弟兄受苦多，必定在神面前蒙恩多，可是当我们碰着一个多受苦的弟兄的时候，我们竟然从他身上得不着一点帮助，后来就发现原来在他里面并没有受苦的心志，他在那里受苦是完全不甘心的。</a:t>
            </a:r>
            <a:r>
              <a:rPr lang="en-US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如果给他拣选的话，只要一分钟他就逃出来。他苦是受了，但是他人不在里面，人不甘心。他苦是受了，但在神面前却没有学一点功课，在他里面充满了背叛。这给我们看见，受苦的心志与受苦并不是一件事。主所着重的是受苦的心志–自己存心受苦，但不一定在受苦。我们不能用受苦来代替受苦的心志。</a:t>
            </a:r>
            <a:endParaRPr lang="en-US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endParaRPr lang="en-US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——引自:《第六册　主工人的性格》➥篇题：第三章　有受苦的心志➥标题：贰</a:t>
            </a:r>
            <a:endParaRPr lang="en-US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 Box 3"/>
          <p:cNvSpPr txBox="1"/>
          <p:nvPr/>
        </p:nvSpPr>
        <p:spPr>
          <a:xfrm>
            <a:off x="524510" y="2058035"/>
            <a:ext cx="11019155" cy="3138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/>
              <a:t>　　那么，</a:t>
            </a:r>
            <a:r>
              <a:rPr lang="en-US" b="1">
                <a:solidFill>
                  <a:srgbClr val="FF0000"/>
                </a:solidFill>
              </a:rPr>
              <a:t>受苦的心志应该有多少呢？圣经的要求乃是“至死忠心。”（启二10）换句话说，就是要什么苦都吃得下，一直到死都行。</a:t>
            </a:r>
            <a:r>
              <a:rPr lang="en-US"/>
              <a:t>当然，我们不是要走极端，但是受苦的心志不能中庸，如果需要中庸，宁可让主来替你中庸，让教会来替你中庸，让年长的弟兄们来替你中庸，你自己总要把你自己摆上去。如果你自己把你自己中庸了，你怎么能作工呢？你在工作上没有路好走。这一种把自己的命看作宝贵可爱，一直拉在自己手里的人，他在神的工作上怎么作也不会作多少。我们要个个预备至死忠心。我们总是走这条路。当然，主不会因你忠心就叫你去死，但是保守生命是主的事，我们自己不必保守。</a:t>
            </a:r>
            <a:r>
              <a:rPr lang="en-US" b="1"/>
              <a:t>主如何安排，那是主的事，但是我们这边总是预备好把自己舍了。无论什么苦，我们都要忍受得来。弟兄姊妹，你如果爱惜自己的性命，你就不能忠心到死。要忠心到死的人，就得不爱惜自己的性命。不爱惜性命以至于死，这是主对我们基本的要求。</a:t>
            </a:r>
            <a:r>
              <a:rPr lang="en-US"/>
              <a:t>受苦的心志在我们身上应当是强的，应当强到一个地步说，“主啊，就是死也行！在任何困苦的情形里都无所谓，我愿意摆上我自己的性命为着你！”</a:t>
            </a:r>
            <a:r>
              <a:rPr lang="zh-CN" altLang="en-US">
                <a:ea typeface="SimSun" panose="02010600030101010101" pitchFamily="2" charset="-122"/>
              </a:rPr>
              <a:t>。。。</a:t>
            </a:r>
            <a:endParaRPr lang="zh-CN" altLang="en-US">
              <a:ea typeface="SimSun" panose="02010600030101010101" pitchFamily="2" charset="-122"/>
            </a:endParaRPr>
          </a:p>
          <a:p>
            <a:r>
              <a:rPr lang="en-US"/>
              <a:t>——引自:《主工人的性格》➥篇题：第三章　有受苦的心志➥标题：肆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Flowchart: Punched Tape 1"/>
          <p:cNvSpPr/>
          <p:nvPr/>
        </p:nvSpPr>
        <p:spPr>
          <a:xfrm>
            <a:off x="1490980" y="1587500"/>
            <a:ext cx="9716770" cy="3438525"/>
          </a:xfrm>
          <a:prstGeom prst="flowChartPunched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8000" b="1">
                <a:latin typeface="DengXian" panose="02010600030101010101" charset="-122"/>
                <a:ea typeface="DengXian" panose="02010600030101010101" charset="-122"/>
              </a:rPr>
              <a:t>回到源头</a:t>
            </a:r>
            <a:endParaRPr lang="zh-CN" altLang="en-US" sz="8000" b="1">
              <a:latin typeface="DengXian" panose="02010600030101010101" charset="-122"/>
              <a:ea typeface="DengXian" panose="02010600030101010101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" name="Picture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2020" y="4802505"/>
            <a:ext cx="1396365" cy="1496695"/>
          </a:xfrm>
          <a:prstGeom prst="rect">
            <a:avLst/>
          </a:prstGeom>
        </p:spPr>
      </p:pic>
      <p:sp>
        <p:nvSpPr>
          <p:cNvPr id="15" name="Text Box 14"/>
          <p:cNvSpPr txBox="1"/>
          <p:nvPr/>
        </p:nvSpPr>
        <p:spPr>
          <a:xfrm>
            <a:off x="2476500" y="2653665"/>
            <a:ext cx="10236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生命树</a:t>
            </a:r>
            <a:endParaRPr lang="zh-CN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8695" y="2089785"/>
            <a:ext cx="1396365" cy="1496695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2476500" y="5295900"/>
            <a:ext cx="10236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知识善</a:t>
            </a:r>
            <a:r>
              <a:rPr lang="zh-CN" altLang="en-US"/>
              <a:t>恶树</a:t>
            </a:r>
            <a:endParaRPr lang="zh-CN" alt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375" y="3825240"/>
            <a:ext cx="675005" cy="737870"/>
          </a:xfrm>
          <a:prstGeom prst="rect">
            <a:avLst/>
          </a:prstGeom>
        </p:spPr>
      </p:pic>
      <p:sp>
        <p:nvSpPr>
          <p:cNvPr id="13" name="Text Box 12"/>
          <p:cNvSpPr txBox="1"/>
          <p:nvPr/>
        </p:nvSpPr>
        <p:spPr>
          <a:xfrm>
            <a:off x="9071610" y="2461260"/>
            <a:ext cx="244602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54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新耶路撒冷</a:t>
            </a:r>
            <a:endParaRPr lang="zh-CN" altLang="en-US" sz="5400" b="1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Text Box 19"/>
          <p:cNvSpPr txBox="1"/>
          <p:nvPr/>
        </p:nvSpPr>
        <p:spPr>
          <a:xfrm>
            <a:off x="9071610" y="5019040"/>
            <a:ext cx="155448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54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火湖</a:t>
            </a:r>
            <a:endParaRPr lang="zh-CN" altLang="en-US" sz="5400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448050" y="2312670"/>
            <a:ext cx="608330" cy="384429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/>
              <a:t>创</a:t>
            </a:r>
            <a:endParaRPr lang="zh-CN" altLang="en-US" sz="2800" b="1"/>
          </a:p>
          <a:p>
            <a:pPr algn="ctr"/>
            <a:endParaRPr lang="zh-CN" altLang="en-US" sz="2800" b="1"/>
          </a:p>
          <a:p>
            <a:pPr algn="ctr"/>
            <a:r>
              <a:rPr lang="zh-CN" altLang="en-US" sz="2800" b="1"/>
              <a:t>世</a:t>
            </a:r>
            <a:endParaRPr lang="zh-CN" altLang="en-US" sz="2800" b="1"/>
          </a:p>
          <a:p>
            <a:pPr algn="ctr"/>
            <a:endParaRPr lang="zh-CN" altLang="en-US" sz="2800" b="1"/>
          </a:p>
          <a:p>
            <a:pPr algn="ctr"/>
            <a:r>
              <a:rPr lang="zh-CN" altLang="en-US" sz="2800" b="1"/>
              <a:t>记</a:t>
            </a:r>
            <a:endParaRPr lang="zh-CN" altLang="en-US" sz="2800" b="1"/>
          </a:p>
        </p:txBody>
      </p:sp>
      <p:sp>
        <p:nvSpPr>
          <p:cNvPr id="22" name="Rounded Rectangle 21"/>
          <p:cNvSpPr/>
          <p:nvPr/>
        </p:nvSpPr>
        <p:spPr>
          <a:xfrm>
            <a:off x="8367395" y="2312670"/>
            <a:ext cx="608330" cy="384429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/>
              <a:t>启</a:t>
            </a:r>
            <a:endParaRPr lang="zh-CN" altLang="en-US" sz="2800"/>
          </a:p>
          <a:p>
            <a:pPr algn="ctr"/>
            <a:endParaRPr lang="zh-CN" altLang="en-US" sz="2800"/>
          </a:p>
          <a:p>
            <a:pPr algn="ctr"/>
            <a:r>
              <a:rPr lang="zh-CN" altLang="en-US" sz="2800"/>
              <a:t>示</a:t>
            </a:r>
            <a:endParaRPr lang="zh-CN" altLang="en-US" sz="2800"/>
          </a:p>
          <a:p>
            <a:pPr algn="ctr"/>
            <a:endParaRPr lang="zh-CN" altLang="en-US" sz="2800"/>
          </a:p>
          <a:p>
            <a:pPr algn="ctr"/>
            <a:r>
              <a:rPr lang="zh-CN" altLang="en-US" sz="2800"/>
              <a:t>录</a:t>
            </a:r>
            <a:endParaRPr lang="zh-CN" altLang="en-US" sz="2800"/>
          </a:p>
        </p:txBody>
      </p:sp>
      <p:sp>
        <p:nvSpPr>
          <p:cNvPr id="23" name="Right Arrow 22"/>
          <p:cNvSpPr/>
          <p:nvPr/>
        </p:nvSpPr>
        <p:spPr>
          <a:xfrm>
            <a:off x="4290060" y="2794635"/>
            <a:ext cx="3904615" cy="6902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生命树的</a:t>
            </a:r>
            <a:r>
              <a:rPr lang="zh-CN" altLang="en-US"/>
              <a:t>线</a:t>
            </a:r>
            <a:endParaRPr lang="zh-CN" altLang="en-US"/>
          </a:p>
        </p:txBody>
      </p:sp>
      <p:sp>
        <p:nvSpPr>
          <p:cNvPr id="24" name="Right Arrow 23"/>
          <p:cNvSpPr/>
          <p:nvPr/>
        </p:nvSpPr>
        <p:spPr>
          <a:xfrm>
            <a:off x="4290060" y="5205730"/>
            <a:ext cx="3904615" cy="69024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知识</a:t>
            </a:r>
            <a:r>
              <a:rPr lang="zh-CN" altLang="en-US"/>
              <a:t>善恶树的</a:t>
            </a:r>
            <a:r>
              <a:rPr lang="zh-CN" altLang="en-US"/>
              <a:t>线</a:t>
            </a:r>
            <a:endParaRPr lang="zh-CN" altLang="en-US"/>
          </a:p>
        </p:txBody>
      </p:sp>
      <p:sp>
        <p:nvSpPr>
          <p:cNvPr id="25" name="Right Brace 24"/>
          <p:cNvSpPr/>
          <p:nvPr/>
        </p:nvSpPr>
        <p:spPr>
          <a:xfrm rot="16200000">
            <a:off x="6141085" y="-296545"/>
            <a:ext cx="95885" cy="486791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6" name="Text Box 25"/>
          <p:cNvSpPr txBox="1"/>
          <p:nvPr/>
        </p:nvSpPr>
        <p:spPr>
          <a:xfrm>
            <a:off x="5298440" y="1582420"/>
            <a:ext cx="18872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圣经</a:t>
            </a:r>
            <a:r>
              <a:rPr lang="en-US" altLang="zh-CN" b="1"/>
              <a:t>/</a:t>
            </a:r>
            <a:r>
              <a:rPr lang="zh-CN" altLang="en-US" b="1"/>
              <a:t>人类历史</a:t>
            </a:r>
            <a:endParaRPr lang="zh-CN" altLang="en-US" b="1"/>
          </a:p>
        </p:txBody>
      </p:sp>
      <p:sp>
        <p:nvSpPr>
          <p:cNvPr id="27" name="Rounded Rectangle 26"/>
          <p:cNvSpPr/>
          <p:nvPr/>
        </p:nvSpPr>
        <p:spPr>
          <a:xfrm>
            <a:off x="2157730" y="304165"/>
            <a:ext cx="8063230" cy="9436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圣经的两条线</a:t>
            </a:r>
            <a:endParaRPr lang="zh-CN" altLang="en-US" sz="4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" name="Picture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88745" y="2671445"/>
            <a:ext cx="4404360" cy="384810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455295" y="389255"/>
            <a:ext cx="1129220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创世纪</a:t>
            </a:r>
            <a:endParaRPr lang="zh-CN" altLang="en-US"/>
          </a:p>
          <a:p>
            <a:r>
              <a:rPr lang="en-US"/>
              <a:t>2：9 耶和华神使各样的树从地里长出来，可以悦人的眼目，</a:t>
            </a:r>
            <a:r>
              <a:rPr lang="zh-CN" altLang="en-US">
                <a:ea typeface="SimSun" panose="02010600030101010101" pitchFamily="2" charset="-122"/>
              </a:rPr>
              <a:t>其上的果子好</a:t>
            </a:r>
            <a:r>
              <a:rPr lang="en-US"/>
              <a:t>作食物</a:t>
            </a:r>
            <a:r>
              <a:rPr lang="zh-CN" altLang="en-US">
                <a:ea typeface="SimSun" panose="02010600030101010101" pitchFamily="2" charset="-122"/>
              </a:rPr>
              <a:t>。</a:t>
            </a:r>
            <a:r>
              <a:rPr lang="en-US" b="1">
                <a:solidFill>
                  <a:srgbClr val="FF0000"/>
                </a:solidFill>
              </a:rPr>
              <a:t>园子当中</a:t>
            </a:r>
            <a:r>
              <a:rPr lang="zh-CN" altLang="en-US" b="1">
                <a:solidFill>
                  <a:srgbClr val="FF0000"/>
                </a:solidFill>
                <a:ea typeface="SimSun" panose="02010600030101010101" pitchFamily="2" charset="-122"/>
              </a:rPr>
              <a:t>又</a:t>
            </a:r>
            <a:r>
              <a:rPr lang="en-US" b="1">
                <a:solidFill>
                  <a:srgbClr val="FF0000"/>
                </a:solidFill>
              </a:rPr>
              <a:t>有</a:t>
            </a:r>
            <a:r>
              <a:rPr lang="en-US" b="1">
                <a:solidFill>
                  <a:srgbClr val="00B050"/>
                </a:solidFill>
              </a:rPr>
              <a:t>生命树</a:t>
            </a:r>
            <a:r>
              <a:rPr lang="zh-CN" altLang="en-US" b="1">
                <a:solidFill>
                  <a:srgbClr val="FF0000"/>
                </a:solidFill>
                <a:ea typeface="SimSun" panose="02010600030101010101" pitchFamily="2" charset="-122"/>
              </a:rPr>
              <a:t>和</a:t>
            </a:r>
            <a:r>
              <a:rPr lang="zh-CN" altLang="en-US" b="1">
                <a:solidFill>
                  <a:srgbClr val="0070C0"/>
                </a:solidFill>
                <a:ea typeface="SimSun" panose="02010600030101010101" pitchFamily="2" charset="-122"/>
              </a:rPr>
              <a:t>分别</a:t>
            </a:r>
            <a:r>
              <a:rPr lang="en-US" b="1">
                <a:solidFill>
                  <a:srgbClr val="0070C0"/>
                </a:solidFill>
              </a:rPr>
              <a:t>善恶</a:t>
            </a:r>
            <a:r>
              <a:rPr lang="zh-CN" altLang="en-US" b="1">
                <a:solidFill>
                  <a:srgbClr val="0070C0"/>
                </a:solidFill>
                <a:ea typeface="SimSun" panose="02010600030101010101" pitchFamily="2" charset="-122"/>
              </a:rPr>
              <a:t>的</a:t>
            </a:r>
            <a:r>
              <a:rPr lang="en-US" b="1">
                <a:solidFill>
                  <a:srgbClr val="0070C0"/>
                </a:solidFill>
              </a:rPr>
              <a:t>树</a:t>
            </a:r>
            <a:r>
              <a:rPr lang="en-US" b="1">
                <a:solidFill>
                  <a:srgbClr val="FF0000"/>
                </a:solidFill>
              </a:rPr>
              <a:t>。</a:t>
            </a:r>
            <a:endParaRPr lang="en-US" b="1">
              <a:solidFill>
                <a:srgbClr val="FF0000"/>
              </a:solidFill>
            </a:endParaRPr>
          </a:p>
          <a:p>
            <a:r>
              <a:rPr lang="en-US"/>
              <a:t>2：16 耶和华神吩咐</a:t>
            </a:r>
            <a:r>
              <a:rPr lang="zh-CN" altLang="en-US">
                <a:ea typeface="SimSun" panose="02010600030101010101" pitchFamily="2" charset="-122"/>
              </a:rPr>
              <a:t>他</a:t>
            </a:r>
            <a:r>
              <a:rPr lang="en-US"/>
              <a:t>说</a:t>
            </a:r>
            <a:r>
              <a:rPr lang="zh-CN" altLang="en-US">
                <a:ea typeface="SimSun" panose="02010600030101010101" pitchFamily="2" charset="-122"/>
              </a:rPr>
              <a:t>：</a:t>
            </a:r>
            <a:r>
              <a:rPr lang="en-US" altLang="zh-CN">
                <a:ea typeface="SimSun" panose="02010600030101010101" pitchFamily="2" charset="-122"/>
              </a:rPr>
              <a:t>“</a:t>
            </a:r>
            <a:r>
              <a:rPr lang="en-US"/>
              <a:t>园中各样树上的果子，</a:t>
            </a:r>
            <a:r>
              <a:rPr lang="en-US" b="1">
                <a:solidFill>
                  <a:srgbClr val="FF0000"/>
                </a:solidFill>
              </a:rPr>
              <a:t>你可以随意吃，</a:t>
            </a:r>
            <a:endParaRPr lang="en-US"/>
          </a:p>
          <a:p>
            <a:r>
              <a:rPr lang="en-US"/>
              <a:t>2：17 只是</a:t>
            </a:r>
            <a:r>
              <a:rPr lang="zh-CN" altLang="en-US" b="1">
                <a:solidFill>
                  <a:srgbClr val="0070C0"/>
                </a:solidFill>
                <a:ea typeface="SimSun" panose="02010600030101010101" pitchFamily="2" charset="-122"/>
                <a:sym typeface="+mn-ea"/>
              </a:rPr>
              <a:t>分别</a:t>
            </a:r>
            <a:r>
              <a:rPr lang="en-US" b="1">
                <a:solidFill>
                  <a:srgbClr val="0070C0"/>
                </a:solidFill>
              </a:rPr>
              <a:t>善恶树</a:t>
            </a:r>
            <a:r>
              <a:rPr lang="en-US" b="1">
                <a:solidFill>
                  <a:srgbClr val="FF0000"/>
                </a:solidFill>
              </a:rPr>
              <a:t>上的果子，你不可吃</a:t>
            </a:r>
            <a:r>
              <a:rPr lang="en-US"/>
              <a:t>，</a:t>
            </a:r>
            <a:r>
              <a:rPr lang="en-US" b="1"/>
              <a:t>因为你吃的日子必定死。</a:t>
            </a:r>
            <a:endParaRPr lang="en-US" b="1"/>
          </a:p>
        </p:txBody>
      </p:sp>
      <p:sp>
        <p:nvSpPr>
          <p:cNvPr id="3" name="Line Callout 1 2"/>
          <p:cNvSpPr/>
          <p:nvPr/>
        </p:nvSpPr>
        <p:spPr>
          <a:xfrm>
            <a:off x="7129780" y="2069465"/>
            <a:ext cx="2748915" cy="445770"/>
          </a:xfrm>
          <a:prstGeom prst="borderCallout1">
            <a:avLst>
              <a:gd name="adj1" fmla="val 18750"/>
              <a:gd name="adj2" fmla="val -8333"/>
              <a:gd name="adj3" fmla="val -133190"/>
              <a:gd name="adj4" fmla="val -2725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/>
              <a:t>包括“生命树”</a:t>
            </a:r>
            <a:endParaRPr lang="zh-CN" altLang="en-US"/>
          </a:p>
        </p:txBody>
      </p:sp>
      <p:sp>
        <p:nvSpPr>
          <p:cNvPr id="5" name="Line Callout 1 4"/>
          <p:cNvSpPr/>
          <p:nvPr/>
        </p:nvSpPr>
        <p:spPr>
          <a:xfrm>
            <a:off x="3168650" y="2450465"/>
            <a:ext cx="2748915" cy="445770"/>
          </a:xfrm>
          <a:prstGeom prst="borderCallout1">
            <a:avLst>
              <a:gd name="adj1" fmla="val 18750"/>
              <a:gd name="adj2" fmla="val -8333"/>
              <a:gd name="adj3" fmla="val -133190"/>
              <a:gd name="adj4" fmla="val -2725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/>
              <a:t>“善”和“恶”在同一棵树上</a:t>
            </a:r>
            <a:endParaRPr lang="zh-CN" altLang="en-US"/>
          </a:p>
        </p:txBody>
      </p:sp>
      <p:sp>
        <p:nvSpPr>
          <p:cNvPr id="6" name="Line Callout 1 5"/>
          <p:cNvSpPr/>
          <p:nvPr/>
        </p:nvSpPr>
        <p:spPr>
          <a:xfrm>
            <a:off x="8361680" y="1298575"/>
            <a:ext cx="2748915" cy="445770"/>
          </a:xfrm>
          <a:prstGeom prst="borderCallout1">
            <a:avLst>
              <a:gd name="adj1" fmla="val -19800"/>
              <a:gd name="adj2" fmla="val 34442"/>
              <a:gd name="adj3" fmla="val -51139"/>
              <a:gd name="adj4" fmla="val 3952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/>
              <a:t>自由意志，自己负责</a:t>
            </a:r>
            <a:endParaRPr lang="zh-CN" alt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7720" y="3870325"/>
            <a:ext cx="2266950" cy="2428875"/>
          </a:xfrm>
          <a:prstGeom prst="rect">
            <a:avLst/>
          </a:prstGeom>
        </p:spPr>
      </p:pic>
      <p:sp>
        <p:nvSpPr>
          <p:cNvPr id="15" name="Text Box 14"/>
          <p:cNvSpPr txBox="1"/>
          <p:nvPr/>
        </p:nvSpPr>
        <p:spPr>
          <a:xfrm>
            <a:off x="9049385" y="3413125"/>
            <a:ext cx="10236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生命树</a:t>
            </a:r>
            <a:endParaRPr lang="zh-CN" altLang="en-US"/>
          </a:p>
        </p:txBody>
      </p:sp>
      <p:sp>
        <p:nvSpPr>
          <p:cNvPr id="16" name="Left Arrow 15"/>
          <p:cNvSpPr/>
          <p:nvPr/>
        </p:nvSpPr>
        <p:spPr>
          <a:xfrm rot="20340000">
            <a:off x="5949950" y="4693285"/>
            <a:ext cx="2120265" cy="126809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神的生命</a:t>
            </a:r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 Box 16"/>
          <p:cNvSpPr txBox="1"/>
          <p:nvPr/>
        </p:nvSpPr>
        <p:spPr>
          <a:xfrm>
            <a:off x="342900" y="5710555"/>
            <a:ext cx="12153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神的形像</a:t>
            </a:r>
            <a:endParaRPr lang="zh-CN" altLang="en-US"/>
          </a:p>
        </p:txBody>
      </p:sp>
      <p:cxnSp>
        <p:nvCxnSpPr>
          <p:cNvPr id="18" name="Straight Connector 17"/>
          <p:cNvCxnSpPr>
            <a:stCxn id="17" idx="3"/>
          </p:cNvCxnSpPr>
          <p:nvPr/>
        </p:nvCxnSpPr>
        <p:spPr>
          <a:xfrm flipV="1">
            <a:off x="1558290" y="5513070"/>
            <a:ext cx="408940" cy="3816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3630295" y="3133090"/>
            <a:ext cx="4412615" cy="75057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神原先的规划</a:t>
            </a:r>
            <a:r>
              <a:rPr lang="en-US" altLang="zh-CN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堕落前的人</a:t>
            </a:r>
            <a:endParaRPr lang="zh-CN" altLang="en-US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1115060" y="4333875"/>
            <a:ext cx="992378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创世纪</a:t>
            </a:r>
            <a:endParaRPr lang="zh-CN" altLang="en-US"/>
          </a:p>
          <a:p>
            <a:r>
              <a:rPr lang="en-US" altLang="zh-CN"/>
              <a:t>3</a:t>
            </a:r>
            <a:r>
              <a:rPr lang="zh-CN" altLang="en-US">
                <a:ea typeface="SimSun" panose="02010600030101010101" pitchFamily="2" charset="-122"/>
              </a:rPr>
              <a:t>：</a:t>
            </a:r>
            <a:r>
              <a:rPr lang="en-US"/>
              <a:t>22  耶和华神说，</a:t>
            </a:r>
            <a:r>
              <a:rPr 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那人已经与我们</a:t>
            </a:r>
            <a:r>
              <a:rPr lang="en-US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相似</a:t>
            </a:r>
            <a:r>
              <a:rPr lang="en-US"/>
              <a:t>，</a:t>
            </a:r>
            <a:r>
              <a:rPr lang="zh-CN" altLang="en-US">
                <a:ea typeface="SimSun" panose="02010600030101010101" pitchFamily="2" charset="-122"/>
              </a:rPr>
              <a:t>能</a:t>
            </a:r>
            <a:r>
              <a:rPr lang="en-US"/>
              <a:t>知道善恶；现在恐怕他伸手又摘</a:t>
            </a:r>
            <a:r>
              <a:rPr lang="en-US" b="1">
                <a:solidFill>
                  <a:srgbClr val="FF0000"/>
                </a:solidFill>
              </a:rPr>
              <a:t>生命树的果子</a:t>
            </a:r>
            <a:r>
              <a:rPr lang="en-US"/>
              <a:t>吃，就</a:t>
            </a:r>
            <a:r>
              <a:rPr lang="en-US" b="1">
                <a:solidFill>
                  <a:srgbClr val="FF0000"/>
                </a:solidFill>
              </a:rPr>
              <a:t>永远活着</a:t>
            </a:r>
            <a:r>
              <a:rPr lang="en-US"/>
              <a:t>。</a:t>
            </a:r>
            <a:endParaRPr lang="en-US"/>
          </a:p>
          <a:p>
            <a:r>
              <a:rPr lang="en-US"/>
              <a:t>3</a:t>
            </a:r>
            <a:r>
              <a:rPr lang="zh-CN" altLang="en-US">
                <a:ea typeface="SimSun" panose="02010600030101010101" pitchFamily="2" charset="-122"/>
              </a:rPr>
              <a:t>：</a:t>
            </a:r>
            <a:r>
              <a:rPr lang="en-US"/>
              <a:t>23  耶和华神便打发他出伊甸园去，耕种他所出自之土。</a:t>
            </a:r>
            <a:endParaRPr lang="en-US"/>
          </a:p>
          <a:p>
            <a:r>
              <a:rPr lang="en-US"/>
              <a:t>3</a:t>
            </a:r>
            <a:r>
              <a:rPr lang="zh-CN" altLang="en-US">
                <a:ea typeface="SimSun" panose="02010600030101010101" pitchFamily="2" charset="-122"/>
              </a:rPr>
              <a:t>：</a:t>
            </a:r>
            <a:r>
              <a:rPr lang="en-US"/>
              <a:t>24  于是把</a:t>
            </a:r>
            <a:r>
              <a:rPr lang="zh-CN" altLang="en-US">
                <a:ea typeface="SimSun" panose="02010600030101010101" pitchFamily="2" charset="-122"/>
              </a:rPr>
              <a:t>他</a:t>
            </a:r>
            <a:r>
              <a:rPr lang="en-US"/>
              <a:t>赶出去了；又在伊甸园的东边安设基路伯和四面转动发火焰的剑，</a:t>
            </a:r>
            <a:r>
              <a:rPr lang="en-US" b="1">
                <a:solidFill>
                  <a:srgbClr val="FF0000"/>
                </a:solidFill>
              </a:rPr>
              <a:t>把守生命树的道路</a:t>
            </a:r>
            <a:r>
              <a:rPr lang="en-US"/>
              <a:t>。</a:t>
            </a:r>
            <a:endParaRPr lang="en-US"/>
          </a:p>
        </p:txBody>
      </p:sp>
      <p:sp>
        <p:nvSpPr>
          <p:cNvPr id="3" name="Left Brace 2"/>
          <p:cNvSpPr/>
          <p:nvPr/>
        </p:nvSpPr>
        <p:spPr>
          <a:xfrm rot="5400000">
            <a:off x="4229735" y="3380740"/>
            <a:ext cx="192405" cy="209867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" name="Text Box 3"/>
          <p:cNvSpPr txBox="1"/>
          <p:nvPr/>
        </p:nvSpPr>
        <p:spPr>
          <a:xfrm>
            <a:off x="3276600" y="3967480"/>
            <a:ext cx="45034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人（和撒旦一样）不靠着神“成为神”</a:t>
            </a:r>
            <a:endParaRPr lang="zh-CN" altLang="en-US"/>
          </a:p>
        </p:txBody>
      </p:sp>
      <p:sp>
        <p:nvSpPr>
          <p:cNvPr id="5" name="Text Box 4"/>
          <p:cNvSpPr txBox="1"/>
          <p:nvPr/>
        </p:nvSpPr>
        <p:spPr>
          <a:xfrm>
            <a:off x="822960" y="6307455"/>
            <a:ext cx="24549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人的“死亡”</a:t>
            </a:r>
            <a:endParaRPr lang="zh-CN" altLang="en-US"/>
          </a:p>
        </p:txBody>
      </p:sp>
      <p:sp>
        <p:nvSpPr>
          <p:cNvPr id="6" name="Left Brace 5"/>
          <p:cNvSpPr/>
          <p:nvPr/>
        </p:nvSpPr>
        <p:spPr>
          <a:xfrm rot="16200000">
            <a:off x="1381760" y="5984875"/>
            <a:ext cx="220345" cy="42545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7" name="Text Box 6"/>
          <p:cNvSpPr txBox="1"/>
          <p:nvPr/>
        </p:nvSpPr>
        <p:spPr>
          <a:xfrm>
            <a:off x="516255" y="220345"/>
            <a:ext cx="1129220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/>
              <a:t> </a:t>
            </a:r>
            <a:r>
              <a:rPr lang="zh-CN" altLang="en-US"/>
              <a:t>创世纪</a:t>
            </a:r>
            <a:endParaRPr lang="zh-CN" altLang="en-US"/>
          </a:p>
          <a:p>
            <a:r>
              <a:rPr lang="en-US" altLang="zh-CN"/>
              <a:t>3</a:t>
            </a:r>
            <a:r>
              <a:rPr lang="zh-CN" altLang="en-US">
                <a:ea typeface="SimSun" panose="02010600030101010101" pitchFamily="2" charset="-122"/>
              </a:rPr>
              <a:t>：</a:t>
            </a:r>
            <a:r>
              <a:rPr lang="en-US"/>
              <a:t>4  蛇对女人说，你们不一定死；</a:t>
            </a:r>
            <a:endParaRPr lang="en-US"/>
          </a:p>
          <a:p>
            <a:r>
              <a:rPr lang="en-US"/>
              <a:t>3</a:t>
            </a:r>
            <a:r>
              <a:rPr lang="zh-CN" altLang="en-US">
                <a:ea typeface="SimSun" panose="02010600030101010101" pitchFamily="2" charset="-122"/>
              </a:rPr>
              <a:t>：</a:t>
            </a:r>
            <a:r>
              <a:rPr lang="en-US"/>
              <a:t>5  因为神知道，</a:t>
            </a:r>
            <a:r>
              <a:rPr lang="zh-CN" altLang="en-US" b="1">
                <a:solidFill>
                  <a:srgbClr val="FF0000"/>
                </a:solidFill>
                <a:ea typeface="SimSun" panose="02010600030101010101" pitchFamily="2" charset="-122"/>
              </a:rPr>
              <a:t>（</a:t>
            </a:r>
            <a:r>
              <a:rPr lang="en-US" altLang="zh-CN" b="1">
                <a:solidFill>
                  <a:srgbClr val="FF0000"/>
                </a:solidFill>
                <a:ea typeface="SimSun" panose="02010600030101010101" pitchFamily="2" charset="-122"/>
              </a:rPr>
              <a:t>1</a:t>
            </a:r>
            <a:r>
              <a:rPr lang="zh-CN" altLang="en-US" b="1">
                <a:solidFill>
                  <a:srgbClr val="FF0000"/>
                </a:solidFill>
                <a:ea typeface="SimSun" panose="02010600030101010101" pitchFamily="2" charset="-122"/>
              </a:rPr>
              <a:t>）</a:t>
            </a:r>
            <a:r>
              <a:rPr lang="en-US" b="1">
                <a:solidFill>
                  <a:srgbClr val="FF0000"/>
                </a:solidFill>
              </a:rPr>
              <a:t>你们吃的日子眼睛就</a:t>
            </a:r>
            <a:r>
              <a:rPr lang="zh-CN" altLang="en-US" b="1">
                <a:solidFill>
                  <a:srgbClr val="FF0000"/>
                </a:solidFill>
                <a:ea typeface="SimSun" panose="02010600030101010101" pitchFamily="2" charset="-122"/>
              </a:rPr>
              <a:t>明亮</a:t>
            </a:r>
            <a:r>
              <a:rPr lang="en-US" b="1">
                <a:solidFill>
                  <a:srgbClr val="FF0000"/>
                </a:solidFill>
              </a:rPr>
              <a:t>了</a:t>
            </a:r>
            <a:r>
              <a:rPr lang="en-US"/>
              <a:t>，你们</a:t>
            </a:r>
            <a:r>
              <a:rPr lang="zh-CN" altLang="en-US" b="1">
                <a:solidFill>
                  <a:srgbClr val="FF0000"/>
                </a:solidFill>
                <a:ea typeface="SimSun" panose="02010600030101010101" pitchFamily="2" charset="-122"/>
              </a:rPr>
              <a:t>（</a:t>
            </a:r>
            <a:r>
              <a:rPr lang="en-US" altLang="zh-CN" b="1">
                <a:solidFill>
                  <a:srgbClr val="FF0000"/>
                </a:solidFill>
                <a:ea typeface="SimSun" panose="02010600030101010101" pitchFamily="2" charset="-122"/>
              </a:rPr>
              <a:t>2</a:t>
            </a:r>
            <a:r>
              <a:rPr lang="zh-CN" altLang="en-US" b="1">
                <a:solidFill>
                  <a:srgbClr val="FF0000"/>
                </a:solidFill>
                <a:ea typeface="SimSun" panose="02010600030101010101" pitchFamily="2" charset="-122"/>
              </a:rPr>
              <a:t>）</a:t>
            </a:r>
            <a:r>
              <a:rPr lang="en-US" b="1">
                <a:solidFill>
                  <a:srgbClr val="FF0000"/>
                </a:solidFill>
              </a:rPr>
              <a:t>便如神知道善恶</a:t>
            </a:r>
            <a:r>
              <a:rPr lang="en-US"/>
              <a:t>。</a:t>
            </a:r>
            <a:endParaRPr lang="en-US"/>
          </a:p>
          <a:p>
            <a:r>
              <a:rPr lang="en-US"/>
              <a:t>3</a:t>
            </a:r>
            <a:r>
              <a:rPr lang="zh-CN" altLang="en-US">
                <a:ea typeface="SimSun" panose="02010600030101010101" pitchFamily="2" charset="-122"/>
              </a:rPr>
              <a:t>：</a:t>
            </a:r>
            <a:r>
              <a:rPr lang="en-US"/>
              <a:t>6  于是女人见那棵树的果子</a:t>
            </a:r>
            <a:r>
              <a:rPr lang="zh-CN" altLang="en-US" b="1">
                <a:solidFill>
                  <a:srgbClr val="FF0000"/>
                </a:solidFill>
                <a:ea typeface="SimSun" panose="02010600030101010101" pitchFamily="2" charset="-122"/>
              </a:rPr>
              <a:t>（</a:t>
            </a:r>
            <a:r>
              <a:rPr lang="en-US" altLang="zh-CN" b="1">
                <a:solidFill>
                  <a:srgbClr val="FF0000"/>
                </a:solidFill>
                <a:ea typeface="SimSun" panose="02010600030101010101" pitchFamily="2" charset="-122"/>
              </a:rPr>
              <a:t>3</a:t>
            </a:r>
            <a:r>
              <a:rPr lang="zh-CN" altLang="en-US" b="1">
                <a:solidFill>
                  <a:srgbClr val="FF0000"/>
                </a:solidFill>
                <a:ea typeface="SimSun" panose="02010600030101010101" pitchFamily="2" charset="-122"/>
              </a:rPr>
              <a:t>）</a:t>
            </a:r>
            <a:r>
              <a:rPr lang="en-US" b="1">
                <a:solidFill>
                  <a:srgbClr val="FF0000"/>
                </a:solidFill>
              </a:rPr>
              <a:t>好作食物</a:t>
            </a:r>
            <a:r>
              <a:rPr lang="en-US"/>
              <a:t>，也</a:t>
            </a:r>
            <a:r>
              <a:rPr lang="zh-CN" altLang="en-US" b="1">
                <a:solidFill>
                  <a:srgbClr val="FF0000"/>
                </a:solidFill>
                <a:ea typeface="SimSun" panose="02010600030101010101" pitchFamily="2" charset="-122"/>
              </a:rPr>
              <a:t>（</a:t>
            </a:r>
            <a:r>
              <a:rPr lang="en-US" altLang="zh-CN" b="1">
                <a:solidFill>
                  <a:srgbClr val="FF0000"/>
                </a:solidFill>
                <a:ea typeface="SimSun" panose="02010600030101010101" pitchFamily="2" charset="-122"/>
              </a:rPr>
              <a:t>4</a:t>
            </a:r>
            <a:r>
              <a:rPr lang="zh-CN" altLang="en-US" b="1">
                <a:solidFill>
                  <a:srgbClr val="FF0000"/>
                </a:solidFill>
                <a:ea typeface="SimSun" panose="02010600030101010101" pitchFamily="2" charset="-122"/>
              </a:rPr>
              <a:t>）</a:t>
            </a:r>
            <a:r>
              <a:rPr lang="en-US" b="1">
                <a:solidFill>
                  <a:srgbClr val="FF0000"/>
                </a:solidFill>
              </a:rPr>
              <a:t>悦人的眼目</a:t>
            </a:r>
            <a:r>
              <a:rPr lang="en-US"/>
              <a:t>，且是</a:t>
            </a:r>
            <a:r>
              <a:rPr lang="zh-CN" altLang="en-US" b="1">
                <a:solidFill>
                  <a:srgbClr val="FF0000"/>
                </a:solidFill>
                <a:ea typeface="SimSun" panose="02010600030101010101" pitchFamily="2" charset="-122"/>
              </a:rPr>
              <a:t>（</a:t>
            </a:r>
            <a:r>
              <a:rPr lang="en-US" altLang="zh-CN" b="1">
                <a:solidFill>
                  <a:srgbClr val="FF0000"/>
                </a:solidFill>
                <a:ea typeface="SimSun" panose="02010600030101010101" pitchFamily="2" charset="-122"/>
              </a:rPr>
              <a:t>5</a:t>
            </a:r>
            <a:r>
              <a:rPr lang="zh-CN" altLang="en-US" b="1">
                <a:solidFill>
                  <a:srgbClr val="FF0000"/>
                </a:solidFill>
                <a:ea typeface="SimSun" panose="02010600030101010101" pitchFamily="2" charset="-122"/>
              </a:rPr>
              <a:t>）</a:t>
            </a:r>
            <a:r>
              <a:rPr lang="en-US" b="1">
                <a:solidFill>
                  <a:srgbClr val="FF0000"/>
                </a:solidFill>
              </a:rPr>
              <a:t>可喜爱的</a:t>
            </a:r>
            <a:r>
              <a:rPr lang="en-US"/>
              <a:t>，能</a:t>
            </a:r>
            <a:r>
              <a:rPr lang="zh-CN" altLang="en-US" b="1">
                <a:solidFill>
                  <a:srgbClr val="FF0000"/>
                </a:solidFill>
                <a:ea typeface="SimSun" panose="02010600030101010101" pitchFamily="2" charset="-122"/>
              </a:rPr>
              <a:t>（</a:t>
            </a:r>
            <a:r>
              <a:rPr lang="en-US" altLang="zh-CN" b="1">
                <a:solidFill>
                  <a:srgbClr val="FF0000"/>
                </a:solidFill>
                <a:ea typeface="SimSun" panose="02010600030101010101" pitchFamily="2" charset="-122"/>
              </a:rPr>
              <a:t>6</a:t>
            </a:r>
            <a:r>
              <a:rPr lang="zh-CN" altLang="en-US" b="1">
                <a:solidFill>
                  <a:srgbClr val="FF0000"/>
                </a:solidFill>
                <a:ea typeface="SimSun" panose="02010600030101010101" pitchFamily="2" charset="-122"/>
              </a:rPr>
              <a:t>）</a:t>
            </a:r>
            <a:r>
              <a:rPr lang="en-US" b="1">
                <a:solidFill>
                  <a:srgbClr val="FF0000"/>
                </a:solidFill>
              </a:rPr>
              <a:t>使人有智慧</a:t>
            </a:r>
            <a:r>
              <a:rPr lang="en-US"/>
              <a:t>，就摘下果子来吃了，又给她丈夫，她丈夫也吃了。</a:t>
            </a:r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4048125" y="1955165"/>
            <a:ext cx="4714240" cy="17532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眼睛就开了</a:t>
            </a:r>
            <a:r>
              <a:rPr lang="en-US" altLang="zh-CN"/>
              <a:t>——</a:t>
            </a:r>
            <a:r>
              <a:rPr lang="zh-CN" altLang="en-US"/>
              <a:t>不再瞎眼愚昧</a:t>
            </a:r>
            <a:endParaRPr lang="zh-CN" altLang="en-US"/>
          </a:p>
          <a:p>
            <a:r>
              <a:rPr lang="zh-CN" altLang="en-US"/>
              <a:t>如神知道善恶</a:t>
            </a:r>
            <a:r>
              <a:rPr lang="en-US" altLang="zh-CN"/>
              <a:t>——1</a:t>
            </a:r>
            <a:r>
              <a:rPr lang="zh-CN" altLang="en-US">
                <a:ea typeface="SimSun" panose="02010600030101010101" pitchFamily="2" charset="-122"/>
              </a:rPr>
              <a:t>）跟神一样，</a:t>
            </a:r>
            <a:r>
              <a:rPr lang="en-US" altLang="zh-CN">
                <a:ea typeface="SimSun" panose="02010600030101010101" pitchFamily="2" charset="-122"/>
              </a:rPr>
              <a:t>2</a:t>
            </a:r>
            <a:r>
              <a:rPr lang="zh-CN" altLang="en-US">
                <a:ea typeface="SimSun" panose="02010600030101010101" pitchFamily="2" charset="-122"/>
              </a:rPr>
              <a:t>）有分辨力</a:t>
            </a:r>
            <a:endParaRPr lang="zh-CN" altLang="en-US">
              <a:ea typeface="SimSun" panose="02010600030101010101" pitchFamily="2" charset="-122"/>
            </a:endParaRPr>
          </a:p>
          <a:p>
            <a:r>
              <a:rPr lang="zh-CN" altLang="en-US">
                <a:ea typeface="SimSun" panose="02010600030101010101" pitchFamily="2" charset="-122"/>
              </a:rPr>
              <a:t>好作食物</a:t>
            </a:r>
            <a:r>
              <a:rPr lang="en-US" altLang="zh-CN">
                <a:ea typeface="SimSun" panose="02010600030101010101" pitchFamily="2" charset="-122"/>
              </a:rPr>
              <a:t>——</a:t>
            </a:r>
            <a:r>
              <a:rPr lang="zh-CN" altLang="en-US">
                <a:ea typeface="SimSun" panose="02010600030101010101" pitchFamily="2" charset="-122"/>
              </a:rPr>
              <a:t>满足人</a:t>
            </a:r>
            <a:endParaRPr lang="zh-CN" altLang="en-US">
              <a:ea typeface="SimSun" panose="02010600030101010101" pitchFamily="2" charset="-122"/>
            </a:endParaRPr>
          </a:p>
          <a:p>
            <a:r>
              <a:rPr lang="zh-CN" altLang="en-US">
                <a:ea typeface="SimSun" panose="02010600030101010101" pitchFamily="2" charset="-122"/>
              </a:rPr>
              <a:t>悦人眼目</a:t>
            </a:r>
            <a:r>
              <a:rPr lang="en-US" altLang="zh-CN">
                <a:ea typeface="SimSun" panose="02010600030101010101" pitchFamily="2" charset="-122"/>
              </a:rPr>
              <a:t>——</a:t>
            </a:r>
            <a:r>
              <a:rPr lang="zh-CN" altLang="en-US">
                <a:ea typeface="SimSun" panose="02010600030101010101" pitchFamily="2" charset="-122"/>
              </a:rPr>
              <a:t>好看</a:t>
            </a:r>
            <a:endParaRPr lang="zh-CN" altLang="en-US">
              <a:ea typeface="SimSun" panose="02010600030101010101" pitchFamily="2" charset="-122"/>
            </a:endParaRPr>
          </a:p>
          <a:p>
            <a:r>
              <a:rPr lang="zh-CN" altLang="en-US">
                <a:ea typeface="SimSun" panose="02010600030101010101" pitchFamily="2" charset="-122"/>
              </a:rPr>
              <a:t>可喜爱的</a:t>
            </a:r>
            <a:r>
              <a:rPr lang="en-US" altLang="zh-CN">
                <a:ea typeface="SimSun" panose="02010600030101010101" pitchFamily="2" charset="-122"/>
              </a:rPr>
              <a:t>——</a:t>
            </a:r>
            <a:r>
              <a:rPr lang="zh-CN" altLang="en-US">
                <a:ea typeface="SimSun" panose="02010600030101010101" pitchFamily="2" charset="-122"/>
              </a:rPr>
              <a:t>吸引人</a:t>
            </a:r>
            <a:endParaRPr lang="zh-CN" altLang="en-US">
              <a:ea typeface="SimSun" panose="02010600030101010101" pitchFamily="2" charset="-122"/>
            </a:endParaRPr>
          </a:p>
          <a:p>
            <a:r>
              <a:rPr lang="zh-CN" altLang="en-US">
                <a:ea typeface="SimSun" panose="02010600030101010101" pitchFamily="2" charset="-122"/>
              </a:rPr>
              <a:t>有智慧</a:t>
            </a:r>
            <a:r>
              <a:rPr lang="en-US" altLang="zh-CN">
                <a:ea typeface="SimSun" panose="02010600030101010101" pitchFamily="2" charset="-122"/>
              </a:rPr>
              <a:t>——</a:t>
            </a:r>
            <a:r>
              <a:rPr lang="zh-CN" altLang="en-US">
                <a:ea typeface="SimSun" panose="02010600030101010101" pitchFamily="2" charset="-122"/>
              </a:rPr>
              <a:t>跟神相似，撒旦的目标</a:t>
            </a:r>
            <a:endParaRPr lang="zh-CN" altLang="en-US">
              <a:ea typeface="SimSun" panose="02010600030101010101" pitchFamily="2" charset="-122"/>
            </a:endParaRPr>
          </a:p>
        </p:txBody>
      </p:sp>
      <p:sp>
        <p:nvSpPr>
          <p:cNvPr id="13" name="Left Brace 12"/>
          <p:cNvSpPr/>
          <p:nvPr/>
        </p:nvSpPr>
        <p:spPr>
          <a:xfrm>
            <a:off x="3593465" y="1977390"/>
            <a:ext cx="261620" cy="1771650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9" name="Explosion 1 8"/>
          <p:cNvSpPr/>
          <p:nvPr/>
        </p:nvSpPr>
        <p:spPr>
          <a:xfrm>
            <a:off x="273050" y="1696720"/>
            <a:ext cx="3246120" cy="2270760"/>
          </a:xfrm>
          <a:prstGeom prst="irregularSeal1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都是“好”事！</a:t>
            </a:r>
            <a:endParaRPr lang="zh-CN" altLang="en-US" sz="20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CN" alt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没有“坏”事！</a:t>
            </a:r>
            <a:endParaRPr lang="zh-CN" altLang="en-US" sz="20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8955405" y="1861820"/>
            <a:ext cx="1475740" cy="1887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做了好事</a:t>
            </a:r>
            <a:endParaRPr lang="zh-CN" altLang="en-US"/>
          </a:p>
          <a:p>
            <a:pPr algn="ctr"/>
            <a:r>
              <a:rPr lang="zh-CN" altLang="en-US" sz="1000"/>
              <a:t>（虽然违反神的命令）</a:t>
            </a:r>
            <a:endParaRPr lang="zh-CN" altLang="en-US" sz="1000"/>
          </a:p>
        </p:txBody>
      </p:sp>
      <p:sp>
        <p:nvSpPr>
          <p:cNvPr id="11" name="Oval 10"/>
          <p:cNvSpPr/>
          <p:nvPr/>
        </p:nvSpPr>
        <p:spPr>
          <a:xfrm>
            <a:off x="10547985" y="1861820"/>
            <a:ext cx="1247775" cy="200850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000" b="1"/>
              <a:t>堕</a:t>
            </a:r>
            <a:endParaRPr lang="zh-CN" altLang="en-US" sz="4000" b="1"/>
          </a:p>
          <a:p>
            <a:pPr algn="ctr"/>
            <a:r>
              <a:rPr lang="zh-CN" altLang="en-US" sz="4000" b="1"/>
              <a:t>落</a:t>
            </a:r>
            <a:endParaRPr lang="zh-CN" altLang="en-US" sz="4000" b="1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75865" y="3506470"/>
            <a:ext cx="719455" cy="111252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5505" y="1639570"/>
            <a:ext cx="3973830" cy="2362835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1623060" y="520700"/>
            <a:ext cx="7018655" cy="75057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违反神原先的规划的后果</a:t>
            </a:r>
            <a:r>
              <a:rPr lang="en-US" altLang="zh-CN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堕落后的人</a:t>
            </a:r>
            <a:endParaRPr lang="zh-CN" altLang="en-US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4120" y="1639570"/>
            <a:ext cx="2266950" cy="2428875"/>
          </a:xfrm>
          <a:prstGeom prst="rect">
            <a:avLst/>
          </a:prstGeom>
        </p:spPr>
      </p:pic>
      <p:sp>
        <p:nvSpPr>
          <p:cNvPr id="15" name="Text Box 14"/>
          <p:cNvSpPr txBox="1"/>
          <p:nvPr/>
        </p:nvSpPr>
        <p:spPr>
          <a:xfrm>
            <a:off x="9455785" y="1271270"/>
            <a:ext cx="10236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生命树</a:t>
            </a:r>
            <a:endParaRPr lang="zh-CN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1620" y="2087880"/>
            <a:ext cx="1760220" cy="169418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545465" y="4278630"/>
            <a:ext cx="64998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亚当</a:t>
            </a:r>
            <a:r>
              <a:rPr lang="zh-CN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zh-CN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约伯（事实上，一直到新约）</a:t>
            </a:r>
            <a:endParaRPr lang="zh-CN" altLang="en-US" sz="3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545465" y="5053965"/>
            <a:ext cx="1008634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一个人即使像王阳明一样从里面修行，</a:t>
            </a:r>
            <a:r>
              <a:rPr lang="en-US" b="1">
                <a:solidFill>
                  <a:srgbClr val="FF000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那还是外面作的，乃是无根之木、无源之水。你就是像约伯一样的完全，能敬畏神，远离恶事，连撒但也无法控告他。</a:t>
            </a:r>
            <a:r>
              <a:rPr lang="en-US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那么我请问你，神的救恩是不是就只作到这里？你对神救恩的认识就是这样幺？</a:t>
            </a:r>
            <a:endParaRPr lang="en-US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——引自:《贰　一九五〇年香港聚会及谈话记录》➥篇题：第四五篇　神的救恩(二)➥标题：对神救恩正确的认识</a:t>
            </a:r>
            <a:endParaRPr lang="en-US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</p:txBody>
      </p:sp>
      <p:sp>
        <p:nvSpPr>
          <p:cNvPr id="13" name="Left Brace 12"/>
          <p:cNvSpPr/>
          <p:nvPr/>
        </p:nvSpPr>
        <p:spPr>
          <a:xfrm rot="10800000">
            <a:off x="10479405" y="5053965"/>
            <a:ext cx="261620" cy="1476375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9" name="Text Box 8"/>
          <p:cNvSpPr txBox="1"/>
          <p:nvPr/>
        </p:nvSpPr>
        <p:spPr>
          <a:xfrm>
            <a:off x="10812145" y="5269230"/>
            <a:ext cx="114617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新约只有保罗能够达到这个高度</a:t>
            </a:r>
            <a:endParaRPr lang="zh-CN" alt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Flowchart: Punched Tape 1"/>
          <p:cNvSpPr/>
          <p:nvPr/>
        </p:nvSpPr>
        <p:spPr>
          <a:xfrm>
            <a:off x="1490980" y="1587500"/>
            <a:ext cx="9716770" cy="3438525"/>
          </a:xfrm>
          <a:prstGeom prst="flowChartPunched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8000" b="1">
                <a:latin typeface="DengXian" panose="02010600030101010101" charset="-122"/>
                <a:ea typeface="DengXian" panose="02010600030101010101" charset="-122"/>
              </a:rPr>
              <a:t>背景</a:t>
            </a:r>
            <a:endParaRPr lang="zh-CN" altLang="en-US" sz="8000" b="1">
              <a:latin typeface="DengXian" panose="02010600030101010101" charset="-122"/>
              <a:ea typeface="DengXian" panose="02010600030101010101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ext Box 4"/>
          <p:cNvSpPr txBox="1"/>
          <p:nvPr/>
        </p:nvSpPr>
        <p:spPr>
          <a:xfrm>
            <a:off x="587375" y="339725"/>
            <a:ext cx="1064577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b="1"/>
              <a:t>年代：</a:t>
            </a:r>
            <a:r>
              <a:rPr lang="zh-CN" altLang="en-US"/>
              <a:t>约主前</a:t>
            </a:r>
            <a:r>
              <a:rPr lang="en-US" altLang="zh-CN"/>
              <a:t>2000</a:t>
            </a:r>
            <a:r>
              <a:rPr lang="zh-CN" altLang="en-US"/>
              <a:t>年，约与亚伯拉罕同时期</a:t>
            </a:r>
            <a:endParaRPr lang="zh-CN" altLang="en-US"/>
          </a:p>
          <a:p>
            <a:r>
              <a:rPr lang="zh-CN" altLang="en-US" b="1"/>
              <a:t>地点：</a:t>
            </a:r>
            <a:r>
              <a:rPr lang="zh-CN" altLang="en-US"/>
              <a:t>乌斯（</a:t>
            </a:r>
            <a:r>
              <a:rPr lang="en-US" altLang="zh-CN"/>
              <a:t>Uz=“Wooded”</a:t>
            </a:r>
            <a:r>
              <a:rPr lang="zh-CN" altLang="en-US">
                <a:ea typeface="SimSun" panose="02010600030101010101" pitchFamily="2" charset="-122"/>
              </a:rPr>
              <a:t>，树木繁茂），约在巴勒斯坦东部或东南方，靠近阿拉伯沙漠。具体位置不详</a:t>
            </a:r>
            <a:endParaRPr lang="zh-CN" altLang="en-US">
              <a:ea typeface="SimSun" panose="02010600030101010101" pitchFamily="2" charset="-122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33208" y="1363345"/>
            <a:ext cx="10051918" cy="4904740"/>
            <a:chOff x="-933" y="248"/>
            <a:chExt cx="19470" cy="10326"/>
          </a:xfrm>
        </p:grpSpPr>
        <p:sp>
          <p:nvSpPr>
            <p:cNvPr id="19" name="Rounded Rectangle 18"/>
            <p:cNvSpPr/>
            <p:nvPr/>
          </p:nvSpPr>
          <p:spPr>
            <a:xfrm>
              <a:off x="543" y="437"/>
              <a:ext cx="5239" cy="1135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人物</a:t>
              </a:r>
              <a:endParaRPr lang="zh-CN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8177" y="248"/>
              <a:ext cx="3754" cy="327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zh-CN" altLang="en-US" sz="2800" b="1"/>
                <a:t>耶和华</a:t>
              </a:r>
              <a:endParaRPr lang="zh-CN" altLang="en-US" sz="2800" b="1"/>
            </a:p>
            <a:p>
              <a:pPr algn="ctr"/>
              <a:r>
                <a:rPr lang="zh-CN" altLang="en-US" b="1"/>
                <a:t>（主）</a:t>
              </a:r>
              <a:endParaRPr lang="zh-CN" altLang="en-US" b="1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7490" y="3634"/>
              <a:ext cx="5000" cy="337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zh-CN" altLang="en-US" sz="2000" b="1" u="sng"/>
                <a:t>约伯</a:t>
              </a:r>
              <a:r>
                <a:rPr lang="en-US" altLang="zh-CN" sz="2000" b="1" u="sng"/>
                <a:t>/Job</a:t>
              </a:r>
              <a:endParaRPr lang="en-US" altLang="zh-CN" sz="2000" b="1" u="sng"/>
            </a:p>
            <a:p>
              <a:pPr algn="ctr"/>
              <a:r>
                <a:rPr lang="en-US" altLang="zh-CN" sz="1400"/>
                <a:t>0347 'Iyowb {ee-yobe'}</a:t>
              </a:r>
              <a:endParaRPr lang="en-US" altLang="zh-CN" sz="1400"/>
            </a:p>
            <a:p>
              <a:pPr algn="ctr"/>
              <a:r>
                <a:rPr lang="en-US" altLang="zh-CN" sz="1400"/>
                <a:t>Job = "hated"</a:t>
              </a:r>
              <a:endParaRPr lang="en-US" altLang="zh-CN" sz="1400"/>
            </a:p>
            <a:p>
              <a:pPr algn="ctr"/>
              <a:r>
                <a:rPr lang="zh-CN" altLang="en-US" sz="1400"/>
                <a:t>被人憎恨的人</a:t>
              </a:r>
              <a:endParaRPr lang="zh-CN" altLang="en-US" sz="1400"/>
            </a:p>
            <a:p>
              <a:pPr algn="ctr"/>
              <a:r>
                <a:rPr lang="zh-CN" altLang="en-US" sz="1400"/>
                <a:t>另一种说法：回转</a:t>
              </a:r>
              <a:r>
                <a:rPr lang="en-US" altLang="zh-CN" sz="1400"/>
                <a:t>/</a:t>
              </a:r>
              <a:r>
                <a:rPr lang="zh-CN" altLang="en-US" sz="1400"/>
                <a:t>悔改</a:t>
              </a:r>
              <a:endParaRPr lang="zh-CN" altLang="en-US" sz="140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7490" y="7204"/>
              <a:ext cx="5000" cy="337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zh-CN" altLang="en-US" sz="2000" b="1" u="sng"/>
                <a:t>撒旦</a:t>
              </a:r>
              <a:r>
                <a:rPr lang="en-US" altLang="zh-CN" sz="2000" b="1" u="sng"/>
                <a:t>/Satan</a:t>
              </a:r>
              <a:endParaRPr lang="en-US" altLang="zh-CN" sz="2000" b="1" u="sng"/>
            </a:p>
            <a:p>
              <a:pPr algn="ctr"/>
              <a:r>
                <a:rPr lang="en-US" altLang="zh-CN" sz="1200"/>
                <a:t>07854 satan {saw-tawn'}</a:t>
              </a:r>
              <a:endParaRPr lang="en-US" altLang="zh-CN" sz="1400"/>
            </a:p>
            <a:p>
              <a:pPr algn="ctr"/>
              <a:r>
                <a:rPr lang="en-US" altLang="zh-CN" sz="1000"/>
                <a:t>1) adversary, one who withstands</a:t>
              </a:r>
              <a:endParaRPr lang="en-US" altLang="zh-CN" sz="1000"/>
            </a:p>
            <a:p>
              <a:pPr algn="ctr"/>
              <a:r>
                <a:rPr lang="en-US" altLang="zh-CN" sz="1000"/>
                <a:t>　 1a) adversary (in general - personal or national)</a:t>
              </a:r>
              <a:endParaRPr lang="en-US" altLang="zh-CN" sz="1000"/>
            </a:p>
            <a:p>
              <a:pPr algn="ctr"/>
              <a:r>
                <a:rPr lang="en-US" altLang="zh-CN" sz="1000"/>
                <a:t>2) superhuman adversary</a:t>
              </a:r>
              <a:endParaRPr lang="en-US" altLang="zh-CN" sz="1000"/>
            </a:p>
            <a:p>
              <a:pPr algn="ctr"/>
              <a:r>
                <a:rPr lang="en-US" altLang="zh-CN" sz="1000"/>
                <a:t>　 2a) Satan (as noun pr)</a:t>
              </a:r>
              <a:endParaRPr lang="en-US" altLang="zh-CN" sz="1000"/>
            </a:p>
            <a:p>
              <a:pPr algn="ctr"/>
              <a:r>
                <a:rPr lang="zh-CN" altLang="en-US" sz="1000"/>
                <a:t>对头，作对的人</a:t>
              </a:r>
              <a:endParaRPr lang="zh-CN" altLang="en-US" sz="100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909" y="2125"/>
              <a:ext cx="5000" cy="255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zh-CN" altLang="en-US" sz="2000" b="1" u="sng"/>
                <a:t>以利法</a:t>
              </a:r>
              <a:r>
                <a:rPr lang="en-US" altLang="zh-CN" sz="2000" b="1" u="sng"/>
                <a:t>/Eliphaz</a:t>
              </a:r>
              <a:endParaRPr lang="en-US" altLang="zh-CN" sz="2000" b="1" u="sng"/>
            </a:p>
            <a:p>
              <a:pPr algn="ctr"/>
              <a:r>
                <a:rPr lang="en-US" altLang="zh-CN" sz="1400"/>
                <a:t>0464 'Eliyphaz {el-ee-faz'}</a:t>
              </a:r>
              <a:endParaRPr lang="en-US" altLang="zh-CN" sz="1400"/>
            </a:p>
            <a:p>
              <a:pPr algn="ctr"/>
              <a:r>
                <a:rPr lang="en-US" altLang="zh-CN" sz="1400"/>
                <a:t>Eliphaz = "my God is (fine) gold"</a:t>
              </a:r>
              <a:endParaRPr lang="zh-CN" altLang="en-US" sz="1400"/>
            </a:p>
            <a:p>
              <a:pPr algn="ctr"/>
              <a:r>
                <a:rPr lang="zh-CN" altLang="en-US" sz="1400"/>
                <a:t>我的神是精金</a:t>
              </a:r>
              <a:endParaRPr lang="zh-CN" altLang="en-US" sz="140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909" y="4913"/>
              <a:ext cx="5000" cy="255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zh-CN" altLang="en-US" sz="2000" b="1" u="sng"/>
                <a:t>比勒达</a:t>
              </a:r>
              <a:r>
                <a:rPr lang="en-US" altLang="zh-CN" sz="2000" b="1" u="sng"/>
                <a:t>/Bilidad</a:t>
              </a:r>
              <a:endParaRPr lang="en-US" altLang="zh-CN" sz="2000" b="1" u="sng"/>
            </a:p>
            <a:p>
              <a:pPr algn="ctr"/>
              <a:r>
                <a:rPr lang="en-US" altLang="zh-CN" sz="1400"/>
                <a:t>01085 Bildad {bil-dad'}</a:t>
              </a:r>
              <a:endParaRPr lang="en-US" altLang="zh-CN" sz="1400"/>
            </a:p>
            <a:p>
              <a:pPr algn="ctr"/>
              <a:r>
                <a:rPr lang="en-US" altLang="zh-CN" sz="1400"/>
                <a:t>Bildad = "confusing (by mingling) love"</a:t>
              </a:r>
              <a:endParaRPr lang="en-US" altLang="zh-CN" sz="1400"/>
            </a:p>
            <a:p>
              <a:pPr algn="ctr"/>
              <a:r>
                <a:rPr lang="zh-CN" altLang="en-US" sz="1400"/>
                <a:t>迷惑混杂的爱</a:t>
              </a:r>
              <a:endParaRPr lang="zh-CN" altLang="en-US" sz="140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908" y="7781"/>
              <a:ext cx="5000" cy="255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zh-CN" altLang="en-US" sz="2000" b="1" u="sng"/>
                <a:t>锁法</a:t>
              </a:r>
              <a:r>
                <a:rPr lang="en-US" altLang="zh-CN" sz="2000" b="1" u="sng"/>
                <a:t>/Zophar</a:t>
              </a:r>
              <a:endParaRPr lang="en-US" altLang="zh-CN" sz="2000" b="1" u="sng"/>
            </a:p>
            <a:p>
              <a:pPr algn="ctr"/>
              <a:r>
                <a:rPr lang="en-US" altLang="zh-CN" sz="1400"/>
                <a:t>06691 Tsowphar {tso-far'}</a:t>
              </a:r>
              <a:endParaRPr lang="en-US" altLang="zh-CN" sz="1400"/>
            </a:p>
            <a:p>
              <a:pPr algn="ctr"/>
              <a:r>
                <a:rPr lang="en-US" altLang="zh-CN" sz="1400"/>
                <a:t>Zophar = "sparrow"</a:t>
              </a:r>
              <a:endParaRPr lang="zh-CN" altLang="en-US" sz="1400"/>
            </a:p>
            <a:p>
              <a:pPr algn="ctr"/>
              <a:r>
                <a:rPr lang="zh-CN" altLang="en-US" sz="1400"/>
                <a:t>麻雀</a:t>
              </a:r>
              <a:endParaRPr lang="zh-CN" altLang="en-US" sz="1400"/>
            </a:p>
          </p:txBody>
        </p:sp>
        <p:sp>
          <p:nvSpPr>
            <p:cNvPr id="13" name="Left Brace 12"/>
            <p:cNvSpPr/>
            <p:nvPr/>
          </p:nvSpPr>
          <p:spPr>
            <a:xfrm>
              <a:off x="1297" y="2240"/>
              <a:ext cx="412" cy="8096"/>
            </a:xfrm>
            <a:prstGeom prst="leftBrac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en-US" sz="1400"/>
            </a:p>
          </p:txBody>
        </p:sp>
        <p:sp>
          <p:nvSpPr>
            <p:cNvPr id="12" name="Text Box 11"/>
            <p:cNvSpPr txBox="1"/>
            <p:nvPr/>
          </p:nvSpPr>
          <p:spPr>
            <a:xfrm>
              <a:off x="-933" y="3833"/>
              <a:ext cx="2230" cy="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000" b="1"/>
                <a:t>三位好朋友，年纪可能比约伯的父亲还大</a:t>
              </a:r>
              <a:endParaRPr lang="zh-CN" altLang="en-US" sz="2000" b="1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3018" y="3522"/>
              <a:ext cx="4011" cy="380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zh-CN" altLang="en-US" sz="2000" b="1" u="sng"/>
                <a:t>以利户</a:t>
              </a:r>
              <a:r>
                <a:rPr lang="en-US" altLang="zh-CN" sz="2000" b="1" u="sng"/>
                <a:t>/Elihu</a:t>
              </a:r>
              <a:endParaRPr lang="en-US" altLang="zh-CN" sz="2000" b="1" u="sng"/>
            </a:p>
            <a:p>
              <a:pPr algn="ctr"/>
              <a:r>
                <a:rPr lang="en-US" altLang="zh-CN" sz="1400"/>
                <a:t>0453 'Eliyhuw {el-ee-hoo'} or (fully) 'Eliyhuw' {el-ee-hoo'}</a:t>
              </a:r>
              <a:endParaRPr lang="en-US" altLang="zh-CN" sz="1400"/>
            </a:p>
            <a:p>
              <a:pPr algn="ctr"/>
              <a:r>
                <a:rPr lang="en-US" altLang="zh-CN" sz="1400"/>
                <a:t>Elihu = "He is my God"</a:t>
              </a:r>
              <a:endParaRPr lang="en-US" altLang="zh-CN" sz="1400"/>
            </a:p>
            <a:p>
              <a:pPr algn="ctr"/>
              <a:r>
                <a:rPr lang="zh-CN" altLang="en-US" sz="1400"/>
                <a:t>祂是我的神</a:t>
              </a:r>
              <a:endParaRPr lang="zh-CN" altLang="en-US" sz="1400"/>
            </a:p>
          </p:txBody>
        </p:sp>
        <p:sp>
          <p:nvSpPr>
            <p:cNvPr id="15" name="Left Brace 14"/>
            <p:cNvSpPr/>
            <p:nvPr/>
          </p:nvSpPr>
          <p:spPr>
            <a:xfrm rot="10800000">
              <a:off x="17231" y="3634"/>
              <a:ext cx="284" cy="3570"/>
            </a:xfrm>
            <a:prstGeom prst="leftBrac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en-US" sz="1400"/>
            </a:p>
          </p:txBody>
        </p:sp>
        <p:sp>
          <p:nvSpPr>
            <p:cNvPr id="16" name="Text Box 15"/>
            <p:cNvSpPr txBox="1"/>
            <p:nvPr/>
          </p:nvSpPr>
          <p:spPr>
            <a:xfrm>
              <a:off x="17786" y="4311"/>
              <a:ext cx="751" cy="2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000" b="1"/>
                <a:t>路人甲</a:t>
              </a:r>
              <a:endParaRPr lang="zh-CN" altLang="en-US" sz="2000" b="1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Flowchart: Punched Tape 1"/>
          <p:cNvSpPr/>
          <p:nvPr/>
        </p:nvSpPr>
        <p:spPr>
          <a:xfrm>
            <a:off x="1490980" y="1942465"/>
            <a:ext cx="9716770" cy="2586990"/>
          </a:xfrm>
          <a:prstGeom prst="flowChartPunched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7200" b="1">
                <a:latin typeface="DengXian" panose="02010600030101010101" charset="-122"/>
                <a:ea typeface="DengXian" panose="02010600030101010101" charset="-122"/>
              </a:rPr>
              <a:t>基督教界</a:t>
            </a:r>
            <a:endParaRPr lang="zh-CN" altLang="en-US" sz="7200" b="1">
              <a:latin typeface="DengXian" panose="02010600030101010101" charset="-122"/>
              <a:ea typeface="DengXian" panose="02010600030101010101" charset="-122"/>
            </a:endParaRPr>
          </a:p>
          <a:p>
            <a:pPr algn="ctr"/>
            <a:r>
              <a:rPr lang="zh-CN" altLang="en-US" sz="7200" b="1">
                <a:latin typeface="DengXian" panose="02010600030101010101" charset="-122"/>
                <a:ea typeface="DengXian" panose="02010600030101010101" charset="-122"/>
              </a:rPr>
              <a:t>对约伯记的普遍看法</a:t>
            </a:r>
            <a:endParaRPr lang="zh-CN" altLang="en-US" sz="7200" b="1">
              <a:latin typeface="DengXian" panose="02010600030101010101" charset="-122"/>
              <a:ea typeface="DengXian" panose="02010600030101010101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" name="Rounded Rectangle 21"/>
          <p:cNvSpPr/>
          <p:nvPr/>
        </p:nvSpPr>
        <p:spPr>
          <a:xfrm>
            <a:off x="3131820" y="298450"/>
            <a:ext cx="6552565" cy="9023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zh-CN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anose="02010600030101010101" pitchFamily="2" charset="-122"/>
              </a:rPr>
              <a:t>以利户家谱</a:t>
            </a:r>
            <a:endParaRPr lang="zh-CN" altLang="zh-CN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Sun" panose="02010600030101010101" pitchFamily="2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5148699" y="1484784"/>
            <a:ext cx="2016224" cy="64807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他拉</a:t>
            </a:r>
            <a:endParaRPr lang="en-US" altLang="zh-CN" sz="1400" dirty="0" smtClean="0"/>
          </a:p>
          <a:p>
            <a:pPr algn="ctr"/>
            <a:r>
              <a:rPr lang="zh-CN" altLang="en-US" sz="1200" dirty="0" smtClean="0"/>
              <a:t>（落在后面，漂流，耽延）</a:t>
            </a:r>
            <a:endParaRPr lang="zh-CN" altLang="en-US" sz="1200" dirty="0"/>
          </a:p>
        </p:txBody>
      </p:sp>
      <p:sp>
        <p:nvSpPr>
          <p:cNvPr id="9" name="圆角矩形 8"/>
          <p:cNvSpPr/>
          <p:nvPr/>
        </p:nvSpPr>
        <p:spPr>
          <a:xfrm>
            <a:off x="1763688" y="2564904"/>
            <a:ext cx="1368152" cy="64807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亚伯兰</a:t>
            </a:r>
            <a:endParaRPr lang="en-US" altLang="zh-CN" sz="1400" dirty="0" smtClean="0"/>
          </a:p>
          <a:p>
            <a:pPr algn="ctr"/>
            <a:r>
              <a:rPr lang="zh-CN" altLang="en-US" sz="1200" dirty="0" smtClean="0"/>
              <a:t>（尊贵的父）</a:t>
            </a:r>
            <a:endParaRPr lang="zh-CN" altLang="en-US" sz="1200" dirty="0"/>
          </a:p>
        </p:txBody>
      </p:sp>
      <p:sp>
        <p:nvSpPr>
          <p:cNvPr id="10" name="圆角矩形 9"/>
          <p:cNvSpPr/>
          <p:nvPr/>
        </p:nvSpPr>
        <p:spPr>
          <a:xfrm>
            <a:off x="5437133" y="2564904"/>
            <a:ext cx="1440160" cy="64807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dirty="0" smtClean="0"/>
              <a:t>拿鹤</a:t>
            </a:r>
            <a:endParaRPr lang="en-US" altLang="zh-CN" sz="1400" dirty="0" smtClean="0"/>
          </a:p>
          <a:p>
            <a:pPr algn="ctr"/>
            <a:r>
              <a:rPr lang="zh-CN" altLang="en-US" sz="1200" dirty="0" smtClean="0"/>
              <a:t>（酣睡，哼鼻气）</a:t>
            </a:r>
            <a:endParaRPr lang="zh-CN" altLang="en-US" sz="1200" dirty="0"/>
          </a:p>
        </p:txBody>
      </p:sp>
      <p:sp>
        <p:nvSpPr>
          <p:cNvPr id="11" name="圆角矩形 10"/>
          <p:cNvSpPr/>
          <p:nvPr/>
        </p:nvSpPr>
        <p:spPr>
          <a:xfrm>
            <a:off x="9084662" y="2571254"/>
            <a:ext cx="1296144" cy="64807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dirty="0" smtClean="0"/>
              <a:t>哈兰</a:t>
            </a:r>
            <a:endParaRPr lang="en-US" altLang="zh-CN" sz="1400" dirty="0" smtClean="0"/>
          </a:p>
          <a:p>
            <a:pPr algn="ctr"/>
            <a:r>
              <a:rPr lang="zh-CN" altLang="en-US" sz="1200" dirty="0" smtClean="0"/>
              <a:t>（山居者）</a:t>
            </a:r>
            <a:endParaRPr lang="zh-CN" altLang="en-US" sz="1200" dirty="0"/>
          </a:p>
        </p:txBody>
      </p:sp>
      <p:cxnSp>
        <p:nvCxnSpPr>
          <p:cNvPr id="13" name="肘形连接符 12"/>
          <p:cNvCxnSpPr>
            <a:stCxn id="5" idx="2"/>
            <a:endCxn id="9" idx="0"/>
          </p:cNvCxnSpPr>
          <p:nvPr/>
        </p:nvCxnSpPr>
        <p:spPr>
          <a:xfrm rot="5400000">
            <a:off x="4086543" y="494348"/>
            <a:ext cx="431800" cy="3709035"/>
          </a:xfrm>
          <a:prstGeom prst="bentConnector3">
            <a:avLst>
              <a:gd name="adj1" fmla="val 4992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肘形连接符 14"/>
          <p:cNvCxnSpPr>
            <a:stCxn id="5" idx="2"/>
            <a:endCxn id="10" idx="0"/>
          </p:cNvCxnSpPr>
          <p:nvPr/>
        </p:nvCxnSpPr>
        <p:spPr>
          <a:xfrm rot="5400000">
            <a:off x="5941060" y="2348865"/>
            <a:ext cx="431800" cy="317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肘形连接符 16"/>
          <p:cNvCxnSpPr>
            <a:stCxn id="5" idx="2"/>
            <a:endCxn id="11" idx="0"/>
          </p:cNvCxnSpPr>
          <p:nvPr/>
        </p:nvCxnSpPr>
        <p:spPr>
          <a:xfrm rot="5400000" flipV="1">
            <a:off x="7726045" y="563880"/>
            <a:ext cx="438150" cy="357632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圆角矩形 17"/>
          <p:cNvSpPr/>
          <p:nvPr/>
        </p:nvSpPr>
        <p:spPr>
          <a:xfrm>
            <a:off x="8076550" y="3651374"/>
            <a:ext cx="936104" cy="64807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罗得</a:t>
            </a:r>
            <a:endParaRPr lang="en-US" altLang="zh-CN" sz="1400" dirty="0" smtClean="0"/>
          </a:p>
          <a:p>
            <a:pPr algn="ctr"/>
            <a:r>
              <a:rPr lang="zh-CN" altLang="en-US" sz="1200" dirty="0" smtClean="0"/>
              <a:t>（余数）</a:t>
            </a:r>
            <a:endParaRPr lang="zh-CN" altLang="en-US" sz="1200" dirty="0"/>
          </a:p>
        </p:txBody>
      </p:sp>
      <p:sp>
        <p:nvSpPr>
          <p:cNvPr id="36" name="圆角矩形 35"/>
          <p:cNvSpPr/>
          <p:nvPr/>
        </p:nvSpPr>
        <p:spPr>
          <a:xfrm>
            <a:off x="9228678" y="3651374"/>
            <a:ext cx="936104" cy="64807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密迦</a:t>
            </a:r>
            <a:endParaRPr lang="en-US" altLang="zh-CN" sz="1400" dirty="0" smtClean="0"/>
          </a:p>
          <a:p>
            <a:pPr algn="ctr"/>
            <a:r>
              <a:rPr lang="zh-CN" altLang="en-US" sz="1200" dirty="0" smtClean="0"/>
              <a:t>（女王）</a:t>
            </a:r>
            <a:endParaRPr lang="zh-CN" altLang="en-US" sz="1200" dirty="0"/>
          </a:p>
        </p:txBody>
      </p:sp>
      <p:sp>
        <p:nvSpPr>
          <p:cNvPr id="37" name="圆角矩形 36"/>
          <p:cNvSpPr/>
          <p:nvPr/>
        </p:nvSpPr>
        <p:spPr>
          <a:xfrm>
            <a:off x="10308798" y="3651374"/>
            <a:ext cx="1080120" cy="64807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dirty="0" smtClean="0"/>
              <a:t>亦迦</a:t>
            </a:r>
            <a:endParaRPr lang="en-US" altLang="zh-CN" sz="1400" dirty="0" smtClean="0"/>
          </a:p>
          <a:p>
            <a:pPr algn="ctr"/>
            <a:r>
              <a:rPr lang="zh-CN" altLang="en-US" sz="1200" dirty="0" smtClean="0"/>
              <a:t>（儆醒，观察力敏锐）</a:t>
            </a:r>
            <a:endParaRPr lang="zh-CN" altLang="en-US" sz="1200" dirty="0"/>
          </a:p>
        </p:txBody>
      </p:sp>
      <p:cxnSp>
        <p:nvCxnSpPr>
          <p:cNvPr id="39" name="肘形连接符 38"/>
          <p:cNvCxnSpPr>
            <a:stCxn id="11" idx="2"/>
            <a:endCxn id="18" idx="0"/>
          </p:cNvCxnSpPr>
          <p:nvPr/>
        </p:nvCxnSpPr>
        <p:spPr>
          <a:xfrm rot="5400000">
            <a:off x="8923020" y="2840990"/>
            <a:ext cx="431800" cy="118872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肘形连接符 40"/>
          <p:cNvCxnSpPr>
            <a:stCxn id="11" idx="2"/>
            <a:endCxn id="37" idx="0"/>
          </p:cNvCxnSpPr>
          <p:nvPr/>
        </p:nvCxnSpPr>
        <p:spPr>
          <a:xfrm rot="5400000" flipV="1">
            <a:off x="10075228" y="2877503"/>
            <a:ext cx="431800" cy="1115695"/>
          </a:xfrm>
          <a:prstGeom prst="bentConnector3">
            <a:avLst>
              <a:gd name="adj1" fmla="val 4992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>
            <a:stCxn id="11" idx="2"/>
            <a:endCxn id="36" idx="0"/>
          </p:cNvCxnSpPr>
          <p:nvPr/>
        </p:nvCxnSpPr>
        <p:spPr>
          <a:xfrm flipH="1">
            <a:off x="9696539" y="3219326"/>
            <a:ext cx="36830" cy="431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左箭头 43"/>
          <p:cNvSpPr/>
          <p:nvPr/>
        </p:nvSpPr>
        <p:spPr>
          <a:xfrm>
            <a:off x="10524569" y="2132856"/>
            <a:ext cx="864096" cy="151216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死在吾珥</a:t>
            </a:r>
            <a:endParaRPr lang="zh-CN" altLang="en-US" sz="1400" dirty="0"/>
          </a:p>
        </p:txBody>
      </p:sp>
      <p:sp>
        <p:nvSpPr>
          <p:cNvPr id="45" name="圆角矩形 44"/>
          <p:cNvSpPr/>
          <p:nvPr/>
        </p:nvSpPr>
        <p:spPr>
          <a:xfrm>
            <a:off x="3347864" y="4725144"/>
            <a:ext cx="936104" cy="64807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拉班</a:t>
            </a:r>
            <a:endParaRPr lang="en-US" altLang="zh-CN" sz="1400" dirty="0" smtClean="0"/>
          </a:p>
          <a:p>
            <a:pPr algn="ctr"/>
            <a:r>
              <a:rPr lang="zh-CN" altLang="en-US" sz="1200" dirty="0" smtClean="0"/>
              <a:t>（烧砖）</a:t>
            </a:r>
            <a:endParaRPr lang="zh-CN" altLang="en-US" sz="1200" dirty="0"/>
          </a:p>
        </p:txBody>
      </p:sp>
      <p:sp>
        <p:nvSpPr>
          <p:cNvPr id="46" name="圆角矩形 45"/>
          <p:cNvSpPr/>
          <p:nvPr/>
        </p:nvSpPr>
        <p:spPr>
          <a:xfrm>
            <a:off x="4572000" y="4725144"/>
            <a:ext cx="936104" cy="64807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dirty="0" smtClean="0"/>
              <a:t>利百加</a:t>
            </a:r>
            <a:endParaRPr lang="en-US" altLang="zh-CN" sz="1400" dirty="0" smtClean="0"/>
          </a:p>
          <a:p>
            <a:pPr algn="ctr"/>
            <a:r>
              <a:rPr lang="zh-CN" altLang="en-US" sz="1200" dirty="0" smtClean="0"/>
              <a:t>（被美丽所束缚）</a:t>
            </a:r>
            <a:endParaRPr lang="zh-CN" altLang="en-US" sz="1200" dirty="0"/>
          </a:p>
        </p:txBody>
      </p:sp>
      <p:sp>
        <p:nvSpPr>
          <p:cNvPr id="47" name="圆角矩形 46"/>
          <p:cNvSpPr/>
          <p:nvPr/>
        </p:nvSpPr>
        <p:spPr>
          <a:xfrm>
            <a:off x="2123728" y="4869160"/>
            <a:ext cx="936104" cy="64807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雅各</a:t>
            </a:r>
            <a:endParaRPr lang="en-US" altLang="zh-CN" sz="1400" dirty="0" smtClean="0"/>
          </a:p>
          <a:p>
            <a:pPr algn="ctr"/>
            <a:r>
              <a:rPr lang="zh-CN" altLang="en-US" sz="1200" dirty="0" smtClean="0"/>
              <a:t>（抓夺）</a:t>
            </a:r>
            <a:endParaRPr lang="zh-CN" altLang="en-US" sz="1200" dirty="0"/>
          </a:p>
        </p:txBody>
      </p:sp>
      <p:sp>
        <p:nvSpPr>
          <p:cNvPr id="48" name="圆角矩形 47"/>
          <p:cNvSpPr/>
          <p:nvPr/>
        </p:nvSpPr>
        <p:spPr>
          <a:xfrm>
            <a:off x="971600" y="4869160"/>
            <a:ext cx="936104" cy="64807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以扫</a:t>
            </a:r>
            <a:endParaRPr lang="en-US" altLang="zh-CN" sz="1400" dirty="0" smtClean="0"/>
          </a:p>
          <a:p>
            <a:pPr algn="ctr"/>
            <a:r>
              <a:rPr lang="zh-CN" altLang="en-US" sz="1200" dirty="0" smtClean="0"/>
              <a:t>（多毛）</a:t>
            </a:r>
            <a:endParaRPr lang="zh-CN" altLang="en-US" sz="1200" dirty="0"/>
          </a:p>
        </p:txBody>
      </p:sp>
      <p:cxnSp>
        <p:nvCxnSpPr>
          <p:cNvPr id="50" name="肘形连接符 49"/>
          <p:cNvCxnSpPr>
            <a:stCxn id="9" idx="2"/>
            <a:endCxn id="64" idx="0"/>
          </p:cNvCxnSpPr>
          <p:nvPr/>
        </p:nvCxnSpPr>
        <p:spPr>
          <a:xfrm rot="5400000">
            <a:off x="1601670" y="2798930"/>
            <a:ext cx="432048" cy="126014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肘形连接符 51"/>
          <p:cNvCxnSpPr>
            <a:stCxn id="9" idx="2"/>
            <a:endCxn id="67" idx="0"/>
          </p:cNvCxnSpPr>
          <p:nvPr/>
        </p:nvCxnSpPr>
        <p:spPr>
          <a:xfrm rot="16200000" flipH="1">
            <a:off x="2303748" y="3356992"/>
            <a:ext cx="432048" cy="14401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肘形连接符 55"/>
          <p:cNvCxnSpPr>
            <a:stCxn id="10" idx="2"/>
            <a:endCxn id="75" idx="0"/>
          </p:cNvCxnSpPr>
          <p:nvPr/>
        </p:nvCxnSpPr>
        <p:spPr>
          <a:xfrm rot="5400000" flipV="1">
            <a:off x="6596698" y="2773363"/>
            <a:ext cx="431800" cy="1311275"/>
          </a:xfrm>
          <a:prstGeom prst="bentConnector3">
            <a:avLst>
              <a:gd name="adj1" fmla="val 4992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肘形连接符 57"/>
          <p:cNvCxnSpPr>
            <a:stCxn id="10" idx="2"/>
            <a:endCxn id="77" idx="0"/>
          </p:cNvCxnSpPr>
          <p:nvPr/>
        </p:nvCxnSpPr>
        <p:spPr>
          <a:xfrm rot="5400000">
            <a:off x="5163820" y="2658110"/>
            <a:ext cx="438150" cy="154813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圆角矩形 62"/>
          <p:cNvSpPr/>
          <p:nvPr/>
        </p:nvSpPr>
        <p:spPr>
          <a:xfrm>
            <a:off x="3059832" y="5805264"/>
            <a:ext cx="1512168" cy="64807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利亚</a:t>
            </a:r>
            <a:endParaRPr lang="en-US" altLang="zh-CN" sz="1400" dirty="0" smtClean="0"/>
          </a:p>
          <a:p>
            <a:pPr algn="ctr"/>
            <a:r>
              <a:rPr lang="zh-CN" altLang="en-US" sz="1200" dirty="0" smtClean="0"/>
              <a:t>（疲累，令人厌恶）</a:t>
            </a:r>
            <a:endParaRPr lang="zh-CN" altLang="en-US" sz="1200" dirty="0"/>
          </a:p>
        </p:txBody>
      </p:sp>
      <p:sp>
        <p:nvSpPr>
          <p:cNvPr id="64" name="圆角矩形 63"/>
          <p:cNvSpPr/>
          <p:nvPr/>
        </p:nvSpPr>
        <p:spPr>
          <a:xfrm>
            <a:off x="539552" y="3645024"/>
            <a:ext cx="1296144" cy="64807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以实玛利</a:t>
            </a:r>
            <a:endParaRPr lang="en-US" altLang="zh-CN" sz="1400" dirty="0" smtClean="0"/>
          </a:p>
          <a:p>
            <a:pPr algn="ctr"/>
            <a:r>
              <a:rPr lang="zh-CN" altLang="en-US" sz="1200" dirty="0" smtClean="0"/>
              <a:t>（神听见）</a:t>
            </a:r>
            <a:endParaRPr lang="zh-CN" altLang="en-US" sz="1200" dirty="0"/>
          </a:p>
        </p:txBody>
      </p:sp>
      <p:sp>
        <p:nvSpPr>
          <p:cNvPr id="67" name="圆角矩形 66"/>
          <p:cNvSpPr/>
          <p:nvPr/>
        </p:nvSpPr>
        <p:spPr>
          <a:xfrm>
            <a:off x="2051720" y="3645024"/>
            <a:ext cx="1080120" cy="64807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以撒</a:t>
            </a:r>
            <a:endParaRPr lang="en-US" altLang="zh-CN" sz="1400" dirty="0" smtClean="0"/>
          </a:p>
          <a:p>
            <a:pPr algn="ctr"/>
            <a:r>
              <a:rPr lang="zh-CN" altLang="en-US" sz="1200" dirty="0" smtClean="0"/>
              <a:t>（嘻笑）</a:t>
            </a:r>
            <a:endParaRPr lang="zh-CN" altLang="en-US" sz="1200" dirty="0"/>
          </a:p>
        </p:txBody>
      </p:sp>
      <p:sp>
        <p:nvSpPr>
          <p:cNvPr id="70" name="圆角矩形 69"/>
          <p:cNvSpPr/>
          <p:nvPr/>
        </p:nvSpPr>
        <p:spPr>
          <a:xfrm>
            <a:off x="4788024" y="5805264"/>
            <a:ext cx="936104" cy="64807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拉结</a:t>
            </a:r>
            <a:endParaRPr lang="en-US" altLang="zh-CN" sz="1400" dirty="0" smtClean="0"/>
          </a:p>
          <a:p>
            <a:pPr algn="ctr"/>
            <a:r>
              <a:rPr lang="zh-CN" altLang="en-US" sz="1200" dirty="0" smtClean="0"/>
              <a:t>（母羊）</a:t>
            </a:r>
            <a:endParaRPr lang="zh-CN" altLang="en-US" sz="1200" dirty="0"/>
          </a:p>
        </p:txBody>
      </p:sp>
      <p:cxnSp>
        <p:nvCxnSpPr>
          <p:cNvPr id="72" name="直接箭头连接符 71"/>
          <p:cNvCxnSpPr>
            <a:stCxn id="36" idx="1"/>
            <a:endCxn id="10" idx="3"/>
          </p:cNvCxnSpPr>
          <p:nvPr/>
        </p:nvCxnSpPr>
        <p:spPr>
          <a:xfrm flipH="1" flipV="1">
            <a:off x="6877273" y="2889560"/>
            <a:ext cx="2351405" cy="1086485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圆角矩形 74"/>
          <p:cNvSpPr/>
          <p:nvPr/>
        </p:nvSpPr>
        <p:spPr>
          <a:xfrm>
            <a:off x="7000384" y="3645024"/>
            <a:ext cx="936104" cy="64807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 smtClean="0"/>
              <a:t>六个其他的兄弟</a:t>
            </a:r>
            <a:endParaRPr lang="zh-CN" altLang="en-US" sz="1200" dirty="0"/>
          </a:p>
        </p:txBody>
      </p:sp>
      <p:sp>
        <p:nvSpPr>
          <p:cNvPr id="77" name="圆角矩形 76"/>
          <p:cNvSpPr/>
          <p:nvPr/>
        </p:nvSpPr>
        <p:spPr>
          <a:xfrm>
            <a:off x="4068192" y="3651374"/>
            <a:ext cx="1080120" cy="64807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dirty="0" smtClean="0"/>
              <a:t>彼土利</a:t>
            </a:r>
            <a:r>
              <a:rPr lang="zh-CN" altLang="en-US" sz="1200" dirty="0" smtClean="0"/>
              <a:t>（被神毁灭）</a:t>
            </a:r>
            <a:endParaRPr lang="zh-CN" altLang="en-US" sz="1200" dirty="0"/>
          </a:p>
        </p:txBody>
      </p:sp>
      <p:cxnSp>
        <p:nvCxnSpPr>
          <p:cNvPr id="82" name="肘形连接符 81"/>
          <p:cNvCxnSpPr>
            <a:stCxn id="67" idx="2"/>
            <a:endCxn id="48" idx="0"/>
          </p:cNvCxnSpPr>
          <p:nvPr/>
        </p:nvCxnSpPr>
        <p:spPr>
          <a:xfrm rot="5400000">
            <a:off x="1727684" y="4005064"/>
            <a:ext cx="576064" cy="115212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肘形连接符 83"/>
          <p:cNvCxnSpPr>
            <a:stCxn id="67" idx="2"/>
            <a:endCxn id="47" idx="0"/>
          </p:cNvCxnSpPr>
          <p:nvPr/>
        </p:nvCxnSpPr>
        <p:spPr>
          <a:xfrm rot="5400000">
            <a:off x="2303748" y="4581128"/>
            <a:ext cx="576064" cy="127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肘形连接符 85"/>
          <p:cNvCxnSpPr>
            <a:stCxn id="77" idx="2"/>
            <a:endCxn id="45" idx="0"/>
          </p:cNvCxnSpPr>
          <p:nvPr/>
        </p:nvCxnSpPr>
        <p:spPr>
          <a:xfrm rot="5400000">
            <a:off x="3999548" y="4115753"/>
            <a:ext cx="425450" cy="793115"/>
          </a:xfrm>
          <a:prstGeom prst="bentConnector3">
            <a:avLst>
              <a:gd name="adj1" fmla="val 4992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肘形连接符 87"/>
          <p:cNvCxnSpPr>
            <a:stCxn id="45" idx="2"/>
            <a:endCxn id="70" idx="0"/>
          </p:cNvCxnSpPr>
          <p:nvPr/>
        </p:nvCxnSpPr>
        <p:spPr>
          <a:xfrm rot="16200000" flipH="1">
            <a:off x="4319972" y="4869160"/>
            <a:ext cx="432048" cy="144016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箭头连接符 89"/>
          <p:cNvCxnSpPr>
            <a:stCxn id="77" idx="2"/>
            <a:endCxn id="46" idx="0"/>
          </p:cNvCxnSpPr>
          <p:nvPr/>
        </p:nvCxnSpPr>
        <p:spPr>
          <a:xfrm>
            <a:off x="4608887" y="4299446"/>
            <a:ext cx="431165" cy="4254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箭头连接符 91"/>
          <p:cNvCxnSpPr>
            <a:stCxn id="45" idx="2"/>
            <a:endCxn id="63" idx="0"/>
          </p:cNvCxnSpPr>
          <p:nvPr/>
        </p:nvCxnSpPr>
        <p:spPr>
          <a:xfrm>
            <a:off x="3815916" y="537321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箭头连接符 93"/>
          <p:cNvCxnSpPr>
            <a:stCxn id="70" idx="1"/>
            <a:endCxn id="47" idx="3"/>
          </p:cNvCxnSpPr>
          <p:nvPr/>
        </p:nvCxnSpPr>
        <p:spPr>
          <a:xfrm flipH="1" flipV="1">
            <a:off x="3059832" y="5193196"/>
            <a:ext cx="1728192" cy="936104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箭头连接符 95"/>
          <p:cNvCxnSpPr>
            <a:stCxn id="63" idx="0"/>
            <a:endCxn id="47" idx="3"/>
          </p:cNvCxnSpPr>
          <p:nvPr/>
        </p:nvCxnSpPr>
        <p:spPr>
          <a:xfrm flipH="1" flipV="1">
            <a:off x="3059832" y="5193196"/>
            <a:ext cx="756084" cy="61206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箭头连接符 97"/>
          <p:cNvCxnSpPr>
            <a:stCxn id="46" idx="1"/>
            <a:endCxn id="67" idx="3"/>
          </p:cNvCxnSpPr>
          <p:nvPr/>
        </p:nvCxnSpPr>
        <p:spPr>
          <a:xfrm flipH="1" flipV="1">
            <a:off x="3131840" y="3969060"/>
            <a:ext cx="1440160" cy="108012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圆角矩形 111"/>
          <p:cNvSpPr/>
          <p:nvPr/>
        </p:nvSpPr>
        <p:spPr>
          <a:xfrm>
            <a:off x="179512" y="2564904"/>
            <a:ext cx="1296144" cy="64807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撒莱</a:t>
            </a:r>
            <a:endParaRPr lang="en-US" altLang="zh-CN" sz="1400" dirty="0" smtClean="0"/>
          </a:p>
          <a:p>
            <a:pPr algn="ctr"/>
            <a:r>
              <a:rPr lang="zh-CN" altLang="en-US" sz="1200" dirty="0" smtClean="0"/>
              <a:t>（我的王后，首长，君主）</a:t>
            </a:r>
            <a:endParaRPr lang="zh-CN" altLang="en-US" sz="1200" dirty="0"/>
          </a:p>
        </p:txBody>
      </p:sp>
      <p:cxnSp>
        <p:nvCxnSpPr>
          <p:cNvPr id="117" name="肘形连接符 116"/>
          <p:cNvCxnSpPr>
            <a:stCxn id="5" idx="2"/>
            <a:endCxn id="112" idx="0"/>
          </p:cNvCxnSpPr>
          <p:nvPr/>
        </p:nvCxnSpPr>
        <p:spPr>
          <a:xfrm rot="5400000">
            <a:off x="3276600" y="-315595"/>
            <a:ext cx="431800" cy="532892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箭头连接符 117"/>
          <p:cNvCxnSpPr>
            <a:stCxn id="112" idx="3"/>
            <a:endCxn id="9" idx="1"/>
          </p:cNvCxnSpPr>
          <p:nvPr/>
        </p:nvCxnSpPr>
        <p:spPr>
          <a:xfrm>
            <a:off x="1475656" y="2888940"/>
            <a:ext cx="288032" cy="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467544" y="1916832"/>
            <a:ext cx="223224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 smtClean="0"/>
              <a:t>亚伯兰与撒莱为同父异母（创</a:t>
            </a:r>
            <a:r>
              <a:rPr lang="en-US" altLang="zh-CN" sz="1400" dirty="0" smtClean="0"/>
              <a:t>20</a:t>
            </a:r>
            <a:r>
              <a:rPr lang="zh-CN" altLang="en-US" sz="1400" dirty="0" smtClean="0"/>
              <a:t>：</a:t>
            </a:r>
            <a:r>
              <a:rPr lang="en-US" altLang="zh-CN" sz="1400" dirty="0" smtClean="0"/>
              <a:t>12</a:t>
            </a:r>
            <a:r>
              <a:rPr lang="zh-CN" altLang="en-US" sz="1400" dirty="0" smtClean="0"/>
              <a:t>）</a:t>
            </a:r>
            <a:endParaRPr lang="zh-CN" altLang="en-US" sz="1400" dirty="0"/>
          </a:p>
        </p:txBody>
      </p:sp>
      <p:sp>
        <p:nvSpPr>
          <p:cNvPr id="2" name="圆角矩形 76"/>
          <p:cNvSpPr/>
          <p:nvPr/>
        </p:nvSpPr>
        <p:spPr>
          <a:xfrm>
            <a:off x="5723637" y="3651374"/>
            <a:ext cx="1080120" cy="64807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dirty="0" smtClean="0"/>
              <a:t>巴拉迦（神所祝福的）</a:t>
            </a:r>
            <a:endParaRPr lang="zh-CN" altLang="en-US" sz="1200" dirty="0"/>
          </a:p>
        </p:txBody>
      </p:sp>
      <p:cxnSp>
        <p:nvCxnSpPr>
          <p:cNvPr id="3" name="肘形连接符 57"/>
          <p:cNvCxnSpPr>
            <a:stCxn id="10" idx="2"/>
            <a:endCxn id="2" idx="0"/>
          </p:cNvCxnSpPr>
          <p:nvPr/>
        </p:nvCxnSpPr>
        <p:spPr>
          <a:xfrm rot="5400000" flipV="1">
            <a:off x="5991225" y="3378835"/>
            <a:ext cx="438150" cy="10668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圆角矩形 76"/>
          <p:cNvSpPr/>
          <p:nvPr/>
        </p:nvSpPr>
        <p:spPr>
          <a:xfrm>
            <a:off x="5723637" y="4725159"/>
            <a:ext cx="1080120" cy="64807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dirty="0" smtClean="0"/>
              <a:t>以利户（耶和华是我的神）</a:t>
            </a:r>
            <a:endParaRPr lang="zh-CN" altLang="en-US" sz="1200" dirty="0"/>
          </a:p>
        </p:txBody>
      </p:sp>
      <p:cxnSp>
        <p:nvCxnSpPr>
          <p:cNvPr id="6" name="肘形连接符 57"/>
          <p:cNvCxnSpPr>
            <a:endCxn id="4" idx="0"/>
          </p:cNvCxnSpPr>
          <p:nvPr/>
        </p:nvCxnSpPr>
        <p:spPr>
          <a:xfrm rot="5400000" flipV="1">
            <a:off x="6043295" y="4504690"/>
            <a:ext cx="434340" cy="6350"/>
          </a:xfrm>
          <a:prstGeom prst="bentConnector3">
            <a:avLst>
              <a:gd name="adj1" fmla="val 5014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圆角矩形 76"/>
          <p:cNvSpPr/>
          <p:nvPr/>
        </p:nvSpPr>
        <p:spPr>
          <a:xfrm>
            <a:off x="8076312" y="4725159"/>
            <a:ext cx="1080120" cy="64807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dirty="0" smtClean="0"/>
              <a:t>约伯</a:t>
            </a:r>
            <a:endParaRPr lang="zh-CN" altLang="en-US" sz="1200" dirty="0" smtClean="0"/>
          </a:p>
        </p:txBody>
      </p:sp>
      <p:sp>
        <p:nvSpPr>
          <p:cNvPr id="8" name="Left-Right Arrow 7"/>
          <p:cNvSpPr/>
          <p:nvPr/>
        </p:nvSpPr>
        <p:spPr>
          <a:xfrm>
            <a:off x="6906895" y="5016500"/>
            <a:ext cx="1095375" cy="9906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743585" y="1416050"/>
            <a:ext cx="10704195" cy="5262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0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　　我请问你们，全部圣经六十六卷，人说话最多的是那一卷，你知道幺？</a:t>
            </a:r>
            <a:r>
              <a:rPr lang="en-US" sz="2000" b="1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在全部圣经里，有一卷书是人说话最多的，就是约伯记。约伯记四十二章之中，有三十五章是人说的话。你看见约伯在那里说话，你看见约会的三个朋友在那里说话，你看见以利户在那里说话。一个接一个的一直在那里说。</a:t>
            </a:r>
            <a:r>
              <a:rPr lang="en-US" sz="20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我们读到约伯记末了的时候，我们看见，那些话是顶不好听的话。到末了，神进来说，你们议论我，你们说得不对，你们在那里瞎说、瞎猜。约伯的朋友在那里说，约伯就在那里驳。</a:t>
            </a:r>
            <a:r>
              <a:rPr lang="en-US" sz="2000" b="1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你们看见一章过一章，约伯的一个朋友讲一篇道，约伯接上去也讲一篇道。约伯的第二个朋友讲一篇道，约伯接上去再讲一篇道。约伯的第三个朋友讲一篇道，约伯接上去又讲一篇道。我们一连了六篇道。约伯的三个朋友讲三篇，约伯自己讲三篇。神在那里怎样？神一直不说话。以利户听得冒火了！</a:t>
            </a: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以利户是认识神的人。认识神的人急起来了！</a:t>
            </a:r>
            <a:r>
              <a:rPr lang="en-US" sz="2000" b="1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你们这些人在那里瞎说，你们说得不对。以利户急起来了！禁不住自己了！要说话了！但是神还不急！等到以利户说完了之后，到三十八章神才说话。</a:t>
            </a:r>
            <a:r>
              <a:rPr lang="en-US" sz="20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从约伯记这一本书里，我们看见神是最会听话的神，神是不急的。他们在那里瞎说瞎猜，神还是在那里听。如果是我们这些人，只要听见人说一句两句不对的话，我们立刻就要停止他，立刻就要用话来打断他。我们不能听。但是我们在约伯记里看见，神是能听的神，神能够一直的在那里听。</a:t>
            </a:r>
            <a:endParaRPr lang="en-US" sz="20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sz="20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——引自:《第一册　复刊基督徒报》➥篇题：神打断人的话　第十三期➥标题：神打断人的话　第十三期</a:t>
            </a:r>
            <a:endParaRPr lang="en-US" sz="20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81610" y="116840"/>
            <a:ext cx="6552565" cy="9023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倪柝</a:t>
            </a:r>
            <a:r>
              <a:rPr lang="zh-CN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声弟兄对约伯记的评价</a:t>
            </a:r>
            <a:endParaRPr lang="zh-CN" altLang="en-US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Flowchart: Punched Tape 1"/>
          <p:cNvSpPr/>
          <p:nvPr/>
        </p:nvSpPr>
        <p:spPr>
          <a:xfrm>
            <a:off x="1490980" y="1587500"/>
            <a:ext cx="9716770" cy="3438525"/>
          </a:xfrm>
          <a:prstGeom prst="flowChartPunched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6000" b="1">
                <a:latin typeface="DengXian" panose="02010600030101010101" charset="-122"/>
                <a:ea typeface="DengXian" panose="02010600030101010101" charset="-122"/>
              </a:rPr>
              <a:t>约伯记 第一章</a:t>
            </a:r>
            <a:endParaRPr lang="zh-CN" altLang="en-US" sz="6000" b="1">
              <a:latin typeface="DengXian" panose="02010600030101010101" charset="-122"/>
              <a:ea typeface="DengXian" panose="02010600030101010101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Text Box 14"/>
          <p:cNvSpPr txBox="1"/>
          <p:nvPr/>
        </p:nvSpPr>
        <p:spPr>
          <a:xfrm>
            <a:off x="434340" y="2160270"/>
            <a:ext cx="11040745" cy="31076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1 乌斯地有一个人名叫约伯；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那</a:t>
            </a: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人1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）</a:t>
            </a: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完全且正直，2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）</a:t>
            </a: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敬畏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fear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）</a:t>
            </a: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神，3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）</a:t>
            </a: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远离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eschewed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）</a:t>
            </a: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恶事。</a:t>
            </a:r>
            <a:endParaRPr lang="en-US" sz="28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2  他生了</a:t>
            </a:r>
            <a:r>
              <a:rPr lang="en-US" sz="2800" b="1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七个儿子，三个女儿。</a:t>
            </a:r>
            <a:endParaRPr lang="en-US" sz="28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3  他的</a:t>
            </a:r>
            <a:r>
              <a:rPr lang="en-US" sz="2800" b="1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家产有七千羊，三千骆驼，五百对牛，五百母驴，并有许多仆婢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；这人</a:t>
            </a:r>
            <a:r>
              <a:rPr lang="en-US" sz="2800" b="1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在东方人中就为至大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。</a:t>
            </a:r>
            <a:endParaRPr lang="en-US" sz="28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4  </a:t>
            </a:r>
            <a:r>
              <a:rPr lang="en-US" sz="2800" b="1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他的儿子按着日子</a:t>
            </a:r>
            <a:r>
              <a:rPr lang="zh-CN" altLang="en-US" sz="2800" b="1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各在自己</a:t>
            </a:r>
            <a:r>
              <a:rPr lang="en-US" sz="2800" b="1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家里</a:t>
            </a:r>
            <a:r>
              <a:rPr lang="en-US" sz="2800" b="1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设摆筵席</a:t>
            </a:r>
            <a:r>
              <a:rPr lang="en-US" sz="2800" b="1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，</a:t>
            </a:r>
            <a:r>
              <a:rPr lang="zh-CN" altLang="en-US" sz="2800" b="1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就</a:t>
            </a:r>
            <a:r>
              <a:rPr lang="en-US" sz="2800" b="1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打发人去，</a:t>
            </a:r>
            <a:r>
              <a:rPr lang="en-US" sz="2800" b="1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请</a:t>
            </a:r>
            <a:r>
              <a:rPr lang="zh-CN" altLang="en-US" sz="2800" b="1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了</a:t>
            </a:r>
            <a:r>
              <a:rPr lang="en-US" sz="2800" b="1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他们的三个</a:t>
            </a:r>
            <a:r>
              <a:rPr lang="zh-CN" altLang="en-US" sz="2800" b="1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姐妹</a:t>
            </a:r>
            <a:r>
              <a:rPr lang="en-US" sz="2800" b="1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来</a:t>
            </a:r>
            <a:r>
              <a:rPr lang="en-US" sz="2800" b="1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，与他们</a:t>
            </a:r>
            <a:r>
              <a:rPr lang="en-US" sz="2800" b="1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一同吃喝</a:t>
            </a:r>
            <a:r>
              <a:rPr lang="en-US" sz="2800" b="1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。</a:t>
            </a:r>
            <a:endParaRPr lang="en-US" sz="2800" b="1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</p:txBody>
      </p:sp>
      <p:sp>
        <p:nvSpPr>
          <p:cNvPr id="16" name="Line Callout 1 15"/>
          <p:cNvSpPr/>
          <p:nvPr/>
        </p:nvSpPr>
        <p:spPr>
          <a:xfrm>
            <a:off x="7068185" y="727710"/>
            <a:ext cx="4290695" cy="1003935"/>
          </a:xfrm>
          <a:prstGeom prst="borderCallout1">
            <a:avLst>
              <a:gd name="adj1" fmla="val 113679"/>
              <a:gd name="adj2" fmla="val 48882"/>
              <a:gd name="adj3" fmla="val 143137"/>
              <a:gd name="adj4" fmla="val 1391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en-US" altLang="zh-CN"/>
              <a:t>1- </a:t>
            </a:r>
            <a:r>
              <a:rPr lang="zh-CN" altLang="en-US"/>
              <a:t>完美基督徒</a:t>
            </a:r>
            <a:endParaRPr lang="zh-CN" altLang="en-US"/>
          </a:p>
          <a:p>
            <a:pPr algn="l"/>
            <a:r>
              <a:rPr lang="en-US" altLang="zh-CN"/>
              <a:t>2- </a:t>
            </a:r>
            <a:r>
              <a:rPr lang="zh-CN" altLang="en-US"/>
              <a:t>许多基督梦寐以求的人生目标</a:t>
            </a:r>
            <a:endParaRPr lang="zh-CN" altLang="en-US"/>
          </a:p>
          <a:p>
            <a:pPr algn="l"/>
            <a:r>
              <a:rPr lang="en-US" altLang="zh-CN"/>
              <a:t>3- </a:t>
            </a:r>
            <a:r>
              <a:rPr lang="zh-CN" altLang="en-US"/>
              <a:t>被人憎恨的原因</a:t>
            </a:r>
            <a:endParaRPr lang="en-US" altLang="zh-CN"/>
          </a:p>
        </p:txBody>
      </p:sp>
      <p:sp>
        <p:nvSpPr>
          <p:cNvPr id="17" name="Line Callout 1 16"/>
          <p:cNvSpPr/>
          <p:nvPr/>
        </p:nvSpPr>
        <p:spPr>
          <a:xfrm>
            <a:off x="3046095" y="1452880"/>
            <a:ext cx="2444115" cy="385445"/>
          </a:xfrm>
          <a:prstGeom prst="borderCallout1">
            <a:avLst>
              <a:gd name="adj1" fmla="val 113679"/>
              <a:gd name="adj2" fmla="val 48882"/>
              <a:gd name="adj3" fmla="val 424711"/>
              <a:gd name="adj4" fmla="val 1930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zh-CN" altLang="en-US"/>
              <a:t>儿孙满堂，神的祝福</a:t>
            </a:r>
            <a:endParaRPr lang="zh-CN" altLang="en-US"/>
          </a:p>
        </p:txBody>
      </p:sp>
      <p:sp>
        <p:nvSpPr>
          <p:cNvPr id="18" name="Line Callout 1 17"/>
          <p:cNvSpPr/>
          <p:nvPr/>
        </p:nvSpPr>
        <p:spPr>
          <a:xfrm>
            <a:off x="581660" y="5748020"/>
            <a:ext cx="1136015" cy="588645"/>
          </a:xfrm>
          <a:prstGeom prst="borderCallout1">
            <a:avLst>
              <a:gd name="adj1" fmla="val -22437"/>
              <a:gd name="adj2" fmla="val 46817"/>
              <a:gd name="adj3" fmla="val -345631"/>
              <a:gd name="adj4" fmla="val 2043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/>
              <a:t>有钱人</a:t>
            </a:r>
            <a:endParaRPr lang="zh-CN" altLang="en-US"/>
          </a:p>
        </p:txBody>
      </p:sp>
      <p:sp>
        <p:nvSpPr>
          <p:cNvPr id="20" name="Line Callout 1 19"/>
          <p:cNvSpPr/>
          <p:nvPr/>
        </p:nvSpPr>
        <p:spPr>
          <a:xfrm>
            <a:off x="2352040" y="5748020"/>
            <a:ext cx="1136015" cy="588645"/>
          </a:xfrm>
          <a:prstGeom prst="borderCallout1">
            <a:avLst>
              <a:gd name="adj1" fmla="val -22437"/>
              <a:gd name="adj2" fmla="val 46817"/>
              <a:gd name="adj3" fmla="val -261165"/>
              <a:gd name="adj4" fmla="val 21861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/>
              <a:t>社会地位</a:t>
            </a:r>
            <a:endParaRPr lang="zh-CN" altLang="en-US"/>
          </a:p>
        </p:txBody>
      </p:sp>
      <p:sp>
        <p:nvSpPr>
          <p:cNvPr id="21" name="Line Callout 1 20"/>
          <p:cNvSpPr/>
          <p:nvPr/>
        </p:nvSpPr>
        <p:spPr>
          <a:xfrm>
            <a:off x="4649470" y="5748020"/>
            <a:ext cx="5212715" cy="588645"/>
          </a:xfrm>
          <a:prstGeom prst="borderCallout1">
            <a:avLst>
              <a:gd name="adj1" fmla="val -22437"/>
              <a:gd name="adj2" fmla="val 46817"/>
              <a:gd name="adj3" fmla="val -157713"/>
              <a:gd name="adj4" fmla="val 610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/>
              <a:t>家庭关系和睦，兄弟姐妹相亲相爱。老年人的梦想</a:t>
            </a:r>
            <a:endParaRPr lang="zh-CN" altLang="en-US"/>
          </a:p>
        </p:txBody>
      </p:sp>
      <p:sp>
        <p:nvSpPr>
          <p:cNvPr id="22" name="Rounded Rectangle 21"/>
          <p:cNvSpPr/>
          <p:nvPr/>
        </p:nvSpPr>
        <p:spPr>
          <a:xfrm>
            <a:off x="181610" y="106680"/>
            <a:ext cx="6755765" cy="9023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约伯</a:t>
            </a:r>
            <a:r>
              <a:rPr lang="en-US" altLang="zh-CN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zh-CN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世人</a:t>
            </a:r>
            <a:r>
              <a:rPr lang="en-US" altLang="zh-CN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zh-CN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基督徒的偶像</a:t>
            </a:r>
            <a:r>
              <a:rPr lang="en-US" altLang="zh-CN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zh-CN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成功</a:t>
            </a:r>
            <a:r>
              <a:rPr lang="zh-CN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神学</a:t>
            </a:r>
            <a:endParaRPr lang="zh-CN" altLang="en-US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Line Callout 1 22"/>
          <p:cNvSpPr/>
          <p:nvPr/>
        </p:nvSpPr>
        <p:spPr>
          <a:xfrm>
            <a:off x="951230" y="1452880"/>
            <a:ext cx="1917700" cy="385445"/>
          </a:xfrm>
          <a:prstGeom prst="borderCallout1">
            <a:avLst>
              <a:gd name="adj1" fmla="val 113679"/>
              <a:gd name="adj2" fmla="val 48882"/>
              <a:gd name="adj3" fmla="val 314168"/>
              <a:gd name="adj4" fmla="val 10522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en-US" altLang="zh-CN"/>
              <a:t>turn aside, depart</a:t>
            </a:r>
            <a:endParaRPr lang="en-US" altLang="zh-CN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" name="Rounded Rectangle 21"/>
          <p:cNvSpPr/>
          <p:nvPr/>
        </p:nvSpPr>
        <p:spPr>
          <a:xfrm>
            <a:off x="181610" y="116840"/>
            <a:ext cx="10111740" cy="9023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</a:rPr>
              <a:t>敬畏神，惧怕罪，常为自己和家人献祭</a:t>
            </a:r>
            <a:r>
              <a:rPr lang="en-US" altLang="zh-CN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</a:rPr>
              <a:t>——</a:t>
            </a:r>
            <a:r>
              <a:rPr lang="zh-CN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</a:rPr>
              <a:t>模范基督徒</a:t>
            </a:r>
            <a:endParaRPr lang="zh-CN" altLang="en-US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charset="-122"/>
              <a:ea typeface="DengXian" panose="02010600030101010101" charset="-122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951230" y="1365885"/>
            <a:ext cx="10177780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/>
              <a:t> 5 筵席的日子过了，约伯就打发人去</a:t>
            </a:r>
            <a:r>
              <a:rPr lang="zh-CN" altLang="en-US" sz="2400">
                <a:ea typeface="SimSun" panose="02010600030101010101" pitchFamily="2" charset="-122"/>
              </a:rPr>
              <a:t>叫</a:t>
            </a:r>
            <a:r>
              <a:rPr lang="en-US" sz="2400"/>
              <a:t>他们</a:t>
            </a:r>
            <a:r>
              <a:rPr lang="zh-CN" altLang="en-US" sz="2400" b="1">
                <a:solidFill>
                  <a:srgbClr val="FF0000"/>
                </a:solidFill>
                <a:ea typeface="SimSun" panose="02010600030101010101" pitchFamily="2" charset="-122"/>
              </a:rPr>
              <a:t>自洁。</a:t>
            </a:r>
            <a:r>
              <a:rPr lang="en-US" sz="2400"/>
              <a:t>他清早起来，</a:t>
            </a:r>
            <a:r>
              <a:rPr lang="en-US" sz="2400" b="1">
                <a:solidFill>
                  <a:srgbClr val="FF0000"/>
                </a:solidFill>
              </a:rPr>
              <a:t>按着他们众人的数目献</a:t>
            </a:r>
            <a:r>
              <a:rPr lang="en-US" sz="3200" b="1" u="sng">
                <a:solidFill>
                  <a:srgbClr val="FF0000"/>
                </a:solidFill>
              </a:rPr>
              <a:t>燔祭</a:t>
            </a:r>
            <a:r>
              <a:rPr lang="en-US" sz="2400"/>
              <a:t>；因为</a:t>
            </a:r>
            <a:r>
              <a:rPr lang="zh-CN" altLang="en-US" sz="2400">
                <a:ea typeface="SimSun" panose="02010600030101010101" pitchFamily="2" charset="-122"/>
              </a:rPr>
              <a:t>他</a:t>
            </a:r>
            <a:r>
              <a:rPr lang="en-US" sz="2400"/>
              <a:t>说</a:t>
            </a:r>
            <a:r>
              <a:rPr lang="zh-CN" altLang="en-US" sz="2400">
                <a:ea typeface="SimSun" panose="02010600030101010101" pitchFamily="2" charset="-122"/>
              </a:rPr>
              <a:t>：</a:t>
            </a:r>
            <a:r>
              <a:rPr lang="en-US" altLang="zh-CN" sz="2400">
                <a:ea typeface="SimSun" panose="02010600030101010101" pitchFamily="2" charset="-122"/>
              </a:rPr>
              <a:t>“</a:t>
            </a:r>
            <a:r>
              <a:rPr lang="zh-CN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anose="02010600030101010101" pitchFamily="2" charset="-122"/>
              </a:rPr>
              <a:t>恐怕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我儿子</a:t>
            </a:r>
            <a:r>
              <a:rPr lang="en-US" sz="2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犯</a:t>
            </a:r>
            <a:r>
              <a:rPr lang="zh-CN" altLang="en-US" sz="2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anose="02010600030101010101" pitchFamily="2" charset="-122"/>
              </a:rPr>
              <a:t>了</a:t>
            </a:r>
            <a:r>
              <a:rPr lang="en-US" sz="2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罪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，心中</a:t>
            </a:r>
            <a:r>
              <a:rPr lang="zh-CN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anose="02010600030101010101" pitchFamily="2" charset="-122"/>
              </a:rPr>
              <a:t>弃掉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神</a:t>
            </a:r>
            <a:r>
              <a:rPr lang="en-US" sz="2400"/>
              <a:t>。”约伯</a:t>
            </a:r>
            <a:r>
              <a:rPr lang="en-US" sz="2400" b="1">
                <a:solidFill>
                  <a:srgbClr val="FF0000"/>
                </a:solidFill>
              </a:rPr>
              <a:t>常常这样行</a:t>
            </a:r>
            <a:r>
              <a:rPr lang="en-US" sz="2400"/>
              <a:t>。</a:t>
            </a:r>
            <a:endParaRPr lang="en-US" sz="2400"/>
          </a:p>
        </p:txBody>
      </p:sp>
      <p:sp>
        <p:nvSpPr>
          <p:cNvPr id="20" name="Line Callout 1 19"/>
          <p:cNvSpPr/>
          <p:nvPr/>
        </p:nvSpPr>
        <p:spPr>
          <a:xfrm>
            <a:off x="4909185" y="2687955"/>
            <a:ext cx="2880995" cy="588645"/>
          </a:xfrm>
          <a:prstGeom prst="borderCallout1">
            <a:avLst>
              <a:gd name="adj1" fmla="val -22437"/>
              <a:gd name="adj2" fmla="val 46817"/>
              <a:gd name="adj3" fmla="val -61272"/>
              <a:gd name="adj4" fmla="val 9498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/>
              <a:t>生活奢华，防范于未然</a:t>
            </a:r>
            <a:endParaRPr lang="zh-CN" altLang="en-US"/>
          </a:p>
        </p:txBody>
      </p:sp>
      <p:sp>
        <p:nvSpPr>
          <p:cNvPr id="3" name="Text Box 2"/>
          <p:cNvSpPr txBox="1"/>
          <p:nvPr/>
        </p:nvSpPr>
        <p:spPr>
          <a:xfrm>
            <a:off x="880110" y="4996180"/>
            <a:ext cx="1017714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/>
              <a:t>6  有一天，</a:t>
            </a:r>
            <a:r>
              <a:rPr lang="en-US" sz="2400" b="1"/>
              <a:t>神的</a:t>
            </a:r>
            <a:r>
              <a:rPr lang="en-US" sz="2400" b="1">
                <a:solidFill>
                  <a:srgbClr val="0070C0"/>
                </a:solidFill>
              </a:rPr>
              <a:t>众子</a:t>
            </a:r>
            <a:r>
              <a:rPr lang="en-US" sz="2400" b="1"/>
              <a:t>来侍立在耶和华面前，</a:t>
            </a:r>
            <a:r>
              <a:rPr lang="en-US" sz="2400" b="1">
                <a:solidFill>
                  <a:srgbClr val="0070C0"/>
                </a:solidFill>
              </a:rPr>
              <a:t>撒但也来在其中</a:t>
            </a:r>
            <a:r>
              <a:rPr lang="en-US" sz="2400" b="1"/>
              <a:t>。</a:t>
            </a:r>
            <a:endParaRPr lang="en-US" sz="2400"/>
          </a:p>
          <a:p>
            <a:r>
              <a:rPr lang="en-US" sz="2400"/>
              <a:t>7  耶和华问撒但说</a:t>
            </a:r>
            <a:r>
              <a:rPr lang="zh-CN" altLang="en-US" sz="2400">
                <a:ea typeface="SimSun" panose="02010600030101010101" pitchFamily="2" charset="-122"/>
              </a:rPr>
              <a:t>：</a:t>
            </a:r>
            <a:r>
              <a:rPr lang="en-US" altLang="zh-CN" sz="2400">
                <a:ea typeface="SimSun" panose="02010600030101010101" pitchFamily="2" charset="-122"/>
              </a:rPr>
              <a:t>“</a:t>
            </a:r>
            <a:r>
              <a:rPr lang="en-US" sz="2400"/>
              <a:t>你从哪里来？”撒但回答说</a:t>
            </a:r>
            <a:r>
              <a:rPr lang="zh-CN" altLang="en-US" sz="2400">
                <a:ea typeface="SimSun" panose="02010600030101010101" pitchFamily="2" charset="-122"/>
              </a:rPr>
              <a:t>：</a:t>
            </a:r>
            <a:r>
              <a:rPr lang="en-US" altLang="zh-CN" sz="2400">
                <a:ea typeface="SimSun" panose="02010600030101010101" pitchFamily="2" charset="-122"/>
              </a:rPr>
              <a:t>“</a:t>
            </a:r>
            <a:r>
              <a:rPr lang="en-US" sz="2400" b="1"/>
              <a:t>我从地上走来走去，往返而来。”</a:t>
            </a:r>
            <a:endParaRPr lang="en-US" sz="2400" b="1"/>
          </a:p>
        </p:txBody>
      </p:sp>
      <p:sp>
        <p:nvSpPr>
          <p:cNvPr id="17" name="Line Callout 1 16"/>
          <p:cNvSpPr/>
          <p:nvPr/>
        </p:nvSpPr>
        <p:spPr>
          <a:xfrm>
            <a:off x="2569210" y="4234815"/>
            <a:ext cx="2444115" cy="385445"/>
          </a:xfrm>
          <a:prstGeom prst="borderCallout1">
            <a:avLst>
              <a:gd name="adj1" fmla="val 113679"/>
              <a:gd name="adj2" fmla="val 48882"/>
              <a:gd name="adj3" fmla="val 211532"/>
              <a:gd name="adj4" fmla="val 3548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/>
              <a:t>传统认为是“天使”</a:t>
            </a:r>
            <a:endParaRPr lang="zh-CN" altLang="en-US"/>
          </a:p>
        </p:txBody>
      </p:sp>
      <p:sp>
        <p:nvSpPr>
          <p:cNvPr id="4" name="Line Callout 1 3"/>
          <p:cNvSpPr/>
          <p:nvPr/>
        </p:nvSpPr>
        <p:spPr>
          <a:xfrm>
            <a:off x="7149465" y="4234815"/>
            <a:ext cx="2444115" cy="385445"/>
          </a:xfrm>
          <a:prstGeom prst="borderCallout1">
            <a:avLst>
              <a:gd name="adj1" fmla="val 113679"/>
              <a:gd name="adj2" fmla="val 48882"/>
              <a:gd name="adj3" fmla="val 211532"/>
              <a:gd name="adj4" fmla="val 3548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/>
              <a:t>撒旦本是“天使”</a:t>
            </a:r>
            <a:endParaRPr lang="zh-CN" altLang="en-US"/>
          </a:p>
        </p:txBody>
      </p:sp>
      <p:sp>
        <p:nvSpPr>
          <p:cNvPr id="5" name="Line Callout 1 4"/>
          <p:cNvSpPr/>
          <p:nvPr/>
        </p:nvSpPr>
        <p:spPr>
          <a:xfrm>
            <a:off x="9274810" y="4742180"/>
            <a:ext cx="2444115" cy="385445"/>
          </a:xfrm>
          <a:prstGeom prst="borderCallout1">
            <a:avLst>
              <a:gd name="adj1" fmla="val 113679"/>
              <a:gd name="adj2" fmla="val 48882"/>
              <a:gd name="adj3" fmla="val 200988"/>
              <a:gd name="adj4" fmla="val 2346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/>
              <a:t>忙着找人麻烦</a:t>
            </a:r>
            <a:endParaRPr lang="zh-CN" altLang="en-US"/>
          </a:p>
        </p:txBody>
      </p:sp>
      <p:sp>
        <p:nvSpPr>
          <p:cNvPr id="6" name="Rounded Rectangle 5"/>
          <p:cNvSpPr/>
          <p:nvPr/>
        </p:nvSpPr>
        <p:spPr>
          <a:xfrm>
            <a:off x="181610" y="3144520"/>
            <a:ext cx="4624705" cy="9023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</a:rPr>
              <a:t>神与撒旦的对话</a:t>
            </a:r>
            <a:endParaRPr lang="zh-CN" altLang="en-US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charset="-122"/>
              <a:ea typeface="DengXian" panose="02010600030101010101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890905" y="1784350"/>
            <a:ext cx="1021715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8 耶和华问撒但说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：</a:t>
            </a:r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“</a:t>
            </a:r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你曾用心</a:t>
            </a:r>
            <a:r>
              <a:rPr lang="en-US" sz="2400" b="1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察看</a:t>
            </a:r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我的仆人约伯没有？</a:t>
            </a:r>
            <a:r>
              <a:rPr lang="en-US" sz="2400" b="1">
                <a:solidFill>
                  <a:srgbClr val="FF000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地上</a:t>
            </a:r>
            <a:r>
              <a:rPr lang="zh-CN" altLang="en-US" sz="2400" b="1">
                <a:solidFill>
                  <a:srgbClr val="FF000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再</a:t>
            </a:r>
            <a:r>
              <a:rPr lang="en-US" sz="2400" b="1">
                <a:solidFill>
                  <a:srgbClr val="FF000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没有人像他1</a:t>
            </a:r>
            <a:r>
              <a:rPr lang="zh-CN" altLang="en-US" sz="2400" b="1">
                <a:solidFill>
                  <a:srgbClr val="FF000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）</a:t>
            </a:r>
            <a:r>
              <a:rPr lang="en-US" sz="2400" b="1">
                <a:solidFill>
                  <a:srgbClr val="FF000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完全2</a:t>
            </a:r>
            <a:r>
              <a:rPr lang="zh-CN" altLang="en-US" sz="2400" b="1">
                <a:solidFill>
                  <a:srgbClr val="FF000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）</a:t>
            </a:r>
            <a:r>
              <a:rPr lang="en-US" sz="2400" b="1">
                <a:solidFill>
                  <a:srgbClr val="FF000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正直，3</a:t>
            </a:r>
            <a:r>
              <a:rPr lang="zh-CN" altLang="en-US" sz="2400" b="1">
                <a:solidFill>
                  <a:srgbClr val="FF000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）</a:t>
            </a:r>
            <a:r>
              <a:rPr lang="en-US" sz="2400" b="1">
                <a:solidFill>
                  <a:srgbClr val="FF000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敬畏神，4</a:t>
            </a:r>
            <a:r>
              <a:rPr lang="zh-CN" altLang="en-US" sz="2400" b="1">
                <a:solidFill>
                  <a:srgbClr val="FF000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）</a:t>
            </a:r>
            <a:r>
              <a:rPr lang="en-US" sz="2400" b="1">
                <a:solidFill>
                  <a:srgbClr val="FF000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远离恶事。”</a:t>
            </a:r>
            <a:endParaRPr lang="en-US" sz="24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8  And the LORD said unto Satan, Hast thou </a:t>
            </a:r>
            <a:r>
              <a:rPr lang="en-US" sz="2400" b="1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considered </a:t>
            </a:r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my servant Job, that there is none like him in the earth, a perfect and an upright man, one that feareth God, and escheweth evil?</a:t>
            </a:r>
            <a:endParaRPr lang="en-US" sz="24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</p:txBody>
      </p:sp>
      <p:sp>
        <p:nvSpPr>
          <p:cNvPr id="16" name="Line Callout 1 15"/>
          <p:cNvSpPr/>
          <p:nvPr/>
        </p:nvSpPr>
        <p:spPr>
          <a:xfrm>
            <a:off x="8995410" y="385445"/>
            <a:ext cx="2200910" cy="891540"/>
          </a:xfrm>
          <a:prstGeom prst="borderCallout1">
            <a:avLst>
              <a:gd name="adj1" fmla="val 113679"/>
              <a:gd name="adj2" fmla="val 48882"/>
              <a:gd name="adj3" fmla="val 163516"/>
              <a:gd name="adj4" fmla="val 3905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zh-CN" altLang="en-US">
                <a:latin typeface="DengXian" panose="02010600030101010101" charset="-122"/>
                <a:ea typeface="DengXian" panose="02010600030101010101" charset="-122"/>
              </a:rPr>
              <a:t>神认可！保罗只是“根据律法”无可指责！</a:t>
            </a:r>
            <a:endParaRPr lang="zh-CN" altLang="en-US">
              <a:latin typeface="DengXian" panose="02010600030101010101" charset="-122"/>
              <a:ea typeface="DengXian" panose="02010600030101010101" charset="-122"/>
            </a:endParaRPr>
          </a:p>
        </p:txBody>
      </p:sp>
      <p:sp>
        <p:nvSpPr>
          <p:cNvPr id="3" name="Line Callout 1 2"/>
          <p:cNvSpPr/>
          <p:nvPr/>
        </p:nvSpPr>
        <p:spPr>
          <a:xfrm>
            <a:off x="5375275" y="445770"/>
            <a:ext cx="3103880" cy="770255"/>
          </a:xfrm>
          <a:prstGeom prst="borderCallout1">
            <a:avLst>
              <a:gd name="adj1" fmla="val 113679"/>
              <a:gd name="adj2" fmla="val 48882"/>
              <a:gd name="adj3" fmla="val 179225"/>
              <a:gd name="adj4" fmla="val 642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zh-CN" altLang="en-US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复合字。意思是</a:t>
            </a:r>
            <a:r>
              <a:rPr lang="en-US" altLang="zh-CN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“</a:t>
            </a:r>
            <a:r>
              <a:rPr lang="zh-CN" altLang="en-US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把心（思）放在。。。之上</a:t>
            </a:r>
            <a:r>
              <a:rPr lang="en-US" altLang="zh-CN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”</a:t>
            </a:r>
            <a:r>
              <a:rPr lang="zh-CN" altLang="en-US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，或用心</a:t>
            </a:r>
            <a:endParaRPr lang="zh-CN" altLang="en-US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1732915" y="4218940"/>
            <a:ext cx="9539605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 9 撒但回答耶和华说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：</a:t>
            </a:r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“</a:t>
            </a:r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约伯</a:t>
            </a:r>
            <a:r>
              <a:rPr lang="en-US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敬畏神</a:t>
            </a:r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，岂是无故呢？</a:t>
            </a:r>
            <a:endParaRPr lang="en-US" sz="24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10 </a:t>
            </a:r>
            <a:r>
              <a:rPr lang="en-US" sz="2400" b="1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你岂不是四面圈上篱笆围护他和他的家，并他一切所有的</a:t>
            </a:r>
            <a:r>
              <a:rPr lang="zh-CN" altLang="en-US" sz="2400" b="1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吗</a:t>
            </a:r>
            <a:r>
              <a:rPr lang="en-US" sz="2400" b="1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？他手所作的</a:t>
            </a:r>
            <a:r>
              <a:rPr lang="zh-CN" altLang="en-US" sz="2400" b="1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都蒙</a:t>
            </a:r>
            <a:r>
              <a:rPr lang="en-US" sz="2400" b="1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你赐福；他的</a:t>
            </a:r>
            <a:r>
              <a:rPr lang="en-US" sz="2400" b="1" u="sng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家产</a:t>
            </a:r>
            <a:r>
              <a:rPr lang="en-US" sz="2400" b="1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也在地上增多。</a:t>
            </a:r>
            <a:endParaRPr lang="en-US" sz="24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11 </a:t>
            </a:r>
            <a:r>
              <a:rPr lang="en-US" sz="2400" b="1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你且伸手</a:t>
            </a:r>
            <a:r>
              <a:rPr lang="zh-CN" altLang="en-US" sz="3200" b="1">
                <a:solidFill>
                  <a:srgbClr val="FF000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毁</a:t>
            </a:r>
            <a:r>
              <a:rPr lang="en-US" sz="2400" b="1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他一切所有的</a:t>
            </a:r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，</a:t>
            </a:r>
            <a:r>
              <a:rPr lang="en-US" sz="24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他必当面</a:t>
            </a:r>
            <a:r>
              <a:rPr lang="zh-CN" altLang="en-US" sz="24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弃掉</a:t>
            </a:r>
            <a:r>
              <a:rPr lang="en-US" sz="24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你。”</a:t>
            </a:r>
            <a:endParaRPr lang="en-US" sz="2400" b="1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</p:txBody>
      </p:sp>
      <p:sp>
        <p:nvSpPr>
          <p:cNvPr id="13" name="Left Brace 12"/>
          <p:cNvSpPr/>
          <p:nvPr/>
        </p:nvSpPr>
        <p:spPr>
          <a:xfrm>
            <a:off x="1565275" y="4218940"/>
            <a:ext cx="92075" cy="1594485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 sz="1400">
              <a:latin typeface="DengXian" panose="02010600030101010101" charset="-122"/>
              <a:ea typeface="DengXian" panose="02010600030101010101" charset="-122"/>
            </a:endParaRPr>
          </a:p>
        </p:txBody>
      </p:sp>
      <p:sp>
        <p:nvSpPr>
          <p:cNvPr id="20" name="Line Callout 1 19"/>
          <p:cNvSpPr/>
          <p:nvPr/>
        </p:nvSpPr>
        <p:spPr>
          <a:xfrm>
            <a:off x="1656080" y="6225540"/>
            <a:ext cx="6066790" cy="407035"/>
          </a:xfrm>
          <a:prstGeom prst="borderCallout1">
            <a:avLst>
              <a:gd name="adj1" fmla="val -11974"/>
              <a:gd name="adj2" fmla="val 48886"/>
              <a:gd name="adj3" fmla="val -68798"/>
              <a:gd name="adj4" fmla="val 3456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>
                <a:latin typeface="DengXian" panose="02010600030101010101" charset="-122"/>
                <a:ea typeface="DengXian" panose="02010600030101010101" charset="-122"/>
              </a:rPr>
              <a:t>换句话说，神许可撒旦“毁”约伯，这是神的手的工作</a:t>
            </a:r>
            <a:endParaRPr lang="zh-CN" altLang="en-US">
              <a:latin typeface="DengXian" panose="02010600030101010101" charset="-122"/>
              <a:ea typeface="DengXian" panose="02010600030101010101" charset="-122"/>
            </a:endParaRPr>
          </a:p>
        </p:txBody>
      </p:sp>
      <p:sp>
        <p:nvSpPr>
          <p:cNvPr id="6" name="Line Callout 1 5"/>
          <p:cNvSpPr/>
          <p:nvPr/>
        </p:nvSpPr>
        <p:spPr>
          <a:xfrm>
            <a:off x="5760085" y="3753485"/>
            <a:ext cx="5436235" cy="405130"/>
          </a:xfrm>
          <a:prstGeom prst="borderCallout1">
            <a:avLst>
              <a:gd name="adj1" fmla="val 113679"/>
              <a:gd name="adj2" fmla="val 48882"/>
              <a:gd name="adj3" fmla="val 254388"/>
              <a:gd name="adj4" fmla="val 4182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zh-CN" altLang="en-US">
                <a:latin typeface="DengXian" panose="02010600030101010101" charset="-122"/>
                <a:ea typeface="DengXian" panose="02010600030101010101" charset="-122"/>
              </a:rPr>
              <a:t>因为你“保护”和“祝福”约伯，他才那么好！</a:t>
            </a:r>
            <a:endParaRPr lang="zh-CN" altLang="en-US">
              <a:latin typeface="DengXian" panose="02010600030101010101" charset="-122"/>
              <a:ea typeface="DengXian" panose="02010600030101010101" charset="-122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90905" y="516890"/>
            <a:ext cx="2343785" cy="628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</a:rPr>
              <a:t>神谈到约伯</a:t>
            </a:r>
            <a:endParaRPr lang="zh-CN" alt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charset="-122"/>
              <a:ea typeface="DengXian" panose="02010600030101010101" charset="-122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79095" y="4218940"/>
            <a:ext cx="964565" cy="17519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</a:rPr>
              <a:t>撒旦的第一次攻击</a:t>
            </a:r>
            <a:endParaRPr lang="zh-CN" alt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charset="-122"/>
              <a:ea typeface="DengXian" panose="02010600030101010101" charset="-122"/>
            </a:endParaRPr>
          </a:p>
        </p:txBody>
      </p:sp>
      <p:sp>
        <p:nvSpPr>
          <p:cNvPr id="5" name="Explosion 1 4"/>
          <p:cNvSpPr/>
          <p:nvPr/>
        </p:nvSpPr>
        <p:spPr>
          <a:xfrm>
            <a:off x="8479155" y="5036185"/>
            <a:ext cx="3418205" cy="1673225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/>
              <a:t>约伯不是“坏人”！</a:t>
            </a:r>
            <a:endParaRPr lang="zh-CN" altLang="en-US" sz="2800" b="1"/>
          </a:p>
        </p:txBody>
      </p:sp>
      <p:sp>
        <p:nvSpPr>
          <p:cNvPr id="9" name="Line Callout 1 8"/>
          <p:cNvSpPr/>
          <p:nvPr/>
        </p:nvSpPr>
        <p:spPr>
          <a:xfrm>
            <a:off x="3139440" y="3722370"/>
            <a:ext cx="2320290" cy="436245"/>
          </a:xfrm>
          <a:prstGeom prst="borderCallout1">
            <a:avLst>
              <a:gd name="adj1" fmla="val 113679"/>
              <a:gd name="adj2" fmla="val 48882"/>
              <a:gd name="adj3" fmla="val 137409"/>
              <a:gd name="adj4" fmla="val 11034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zh-CN" altLang="en-US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不提其它三件事？！</a:t>
            </a:r>
            <a:endParaRPr lang="zh-CN" altLang="en-US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1073785" y="530225"/>
            <a:ext cx="1025715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11 耶和华对撒但说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：</a:t>
            </a:r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“</a:t>
            </a:r>
            <a:r>
              <a:rPr lang="en-US" sz="24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凡他所有的都在你手中</a:t>
            </a:r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；</a:t>
            </a:r>
            <a:r>
              <a:rPr lang="en-US" sz="2400" b="1">
                <a:solidFill>
                  <a:srgbClr val="FF000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只是不可伸手加害于他。</a:t>
            </a:r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于是撒但从耶和华面前退去。”</a:t>
            </a:r>
            <a:endParaRPr lang="en-US" sz="24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144905" y="1710055"/>
            <a:ext cx="9902190" cy="4523105"/>
            <a:chOff x="1835" y="3348"/>
            <a:chExt cx="15594" cy="7123"/>
          </a:xfrm>
        </p:grpSpPr>
        <p:sp>
          <p:nvSpPr>
            <p:cNvPr id="3" name="Text Box 2"/>
            <p:cNvSpPr txBox="1"/>
            <p:nvPr/>
          </p:nvSpPr>
          <p:spPr>
            <a:xfrm>
              <a:off x="3783" y="3348"/>
              <a:ext cx="13646" cy="712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sz="2400">
                  <a:latin typeface="DengXian" panose="02010600030101010101" charset="-122"/>
                  <a:ea typeface="DengXian" panose="02010600030101010101" charset="-122"/>
                  <a:cs typeface="DengXian" panose="02010600030101010101" charset="-122"/>
                </a:rPr>
                <a:t>14 有报信的来见约伯，说</a:t>
              </a:r>
              <a:r>
                <a:rPr lang="zh-CN" altLang="en-US" sz="2400">
                  <a:latin typeface="DengXian" panose="02010600030101010101" charset="-122"/>
                  <a:ea typeface="DengXian" panose="02010600030101010101" charset="-122"/>
                  <a:cs typeface="DengXian" panose="02010600030101010101" charset="-122"/>
                </a:rPr>
                <a:t>：</a:t>
              </a:r>
              <a:r>
                <a:rPr lang="en-US" altLang="zh-CN" sz="2400">
                  <a:latin typeface="DengXian" panose="02010600030101010101" charset="-122"/>
                  <a:ea typeface="DengXian" panose="02010600030101010101" charset="-122"/>
                  <a:cs typeface="DengXian" panose="02010600030101010101" charset="-122"/>
                </a:rPr>
                <a:t>“</a:t>
              </a:r>
              <a:r>
                <a:rPr lang="en-US" sz="2400">
                  <a:latin typeface="DengXian" panose="02010600030101010101" charset="-122"/>
                  <a:ea typeface="DengXian" panose="02010600030101010101" charset="-122"/>
                  <a:cs typeface="DengXian" panose="02010600030101010101" charset="-122"/>
                </a:rPr>
                <a:t>牛正耕地，驴在旁边吃草；</a:t>
              </a:r>
              <a:endPara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endParaRPr>
            </a:p>
            <a:p>
              <a:r>
                <a:rPr lang="en-US" sz="2400">
                  <a:latin typeface="DengXian" panose="02010600030101010101" charset="-122"/>
                  <a:ea typeface="DengXian" panose="02010600030101010101" charset="-122"/>
                  <a:cs typeface="DengXian" panose="02010600030101010101" charset="-122"/>
                </a:rPr>
                <a:t>15 示巴人忽然闯来，把牲畜掳去，并用刀杀了仆人；</a:t>
              </a:r>
              <a:r>
                <a:rPr lang="zh-CN" altLang="en-US" sz="2400">
                  <a:latin typeface="DengXian" panose="02010600030101010101" charset="-122"/>
                  <a:ea typeface="DengXian" panose="02010600030101010101" charset="-122"/>
                  <a:cs typeface="DengXian" panose="02010600030101010101" charset="-122"/>
                </a:rPr>
                <a:t>惟</a:t>
              </a:r>
              <a:r>
                <a:rPr lang="en-US" sz="2400">
                  <a:latin typeface="DengXian" panose="02010600030101010101" charset="-122"/>
                  <a:ea typeface="DengXian" panose="02010600030101010101" charset="-122"/>
                  <a:cs typeface="DengXian" panose="02010600030101010101" charset="-122"/>
                </a:rPr>
                <a:t>有我一人逃脱，来报信给你。”</a:t>
              </a:r>
              <a:endPara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endParaRPr>
            </a:p>
            <a:p>
              <a:r>
                <a:rPr lang="en-US" sz="2400">
                  <a:latin typeface="DengXian" panose="02010600030101010101" charset="-122"/>
                  <a:ea typeface="DengXian" panose="02010600030101010101" charset="-122"/>
                  <a:cs typeface="DengXian" panose="02010600030101010101" charset="-122"/>
                </a:rPr>
                <a:t>16 </a:t>
              </a:r>
              <a:r>
                <a:rPr lang="zh-CN" altLang="en-US" sz="2400">
                  <a:latin typeface="DengXian" panose="02010600030101010101" charset="-122"/>
                  <a:ea typeface="DengXian" panose="02010600030101010101" charset="-122"/>
                  <a:cs typeface="DengXian" panose="02010600030101010101" charset="-122"/>
                </a:rPr>
                <a:t>他</a:t>
              </a:r>
              <a:r>
                <a:rPr lang="en-US" sz="2400">
                  <a:latin typeface="DengXian" panose="02010600030101010101" charset="-122"/>
                  <a:ea typeface="DengXian" panose="02010600030101010101" charset="-122"/>
                  <a:cs typeface="DengXian" panose="02010600030101010101" charset="-122"/>
                </a:rPr>
                <a:t>还说话的时候，又有人来说</a:t>
              </a:r>
              <a:r>
                <a:rPr lang="zh-CN" altLang="en-US" sz="2400">
                  <a:latin typeface="DengXian" panose="02010600030101010101" charset="-122"/>
                  <a:ea typeface="DengXian" panose="02010600030101010101" charset="-122"/>
                  <a:cs typeface="DengXian" panose="02010600030101010101" charset="-122"/>
                </a:rPr>
                <a:t>：</a:t>
              </a:r>
              <a:r>
                <a:rPr lang="en-US" altLang="zh-CN" sz="2400">
                  <a:latin typeface="DengXian" panose="02010600030101010101" charset="-122"/>
                  <a:ea typeface="DengXian" panose="02010600030101010101" charset="-122"/>
                  <a:cs typeface="DengXian" panose="02010600030101010101" charset="-122"/>
                </a:rPr>
                <a:t>“</a:t>
              </a:r>
              <a:r>
                <a:rPr lang="en-US" sz="2400">
                  <a:latin typeface="DengXian" panose="02010600030101010101" charset="-122"/>
                  <a:ea typeface="DengXian" panose="02010600030101010101" charset="-122"/>
                  <a:cs typeface="DengXian" panose="02010600030101010101" charset="-122"/>
                </a:rPr>
                <a:t>神从天上降下</a:t>
              </a:r>
              <a:r>
                <a:rPr lang="zh-CN" altLang="en-US" sz="2400">
                  <a:latin typeface="DengXian" panose="02010600030101010101" charset="-122"/>
                  <a:ea typeface="DengXian" panose="02010600030101010101" charset="-122"/>
                  <a:cs typeface="DengXian" panose="02010600030101010101" charset="-122"/>
                </a:rPr>
                <a:t>火</a:t>
              </a:r>
              <a:r>
                <a:rPr lang="en-US" sz="2400">
                  <a:latin typeface="DengXian" panose="02010600030101010101" charset="-122"/>
                  <a:ea typeface="DengXian" panose="02010600030101010101" charset="-122"/>
                  <a:cs typeface="DengXian" panose="02010600030101010101" charset="-122"/>
                </a:rPr>
                <a:t>来，将群羊和仆人都烧灭了；</a:t>
              </a:r>
              <a:r>
                <a:rPr lang="zh-CN" altLang="en-US" sz="2400">
                  <a:latin typeface="DengXian" panose="02010600030101010101" charset="-122"/>
                  <a:ea typeface="DengXian" panose="02010600030101010101" charset="-122"/>
                  <a:cs typeface="DengXian" panose="02010600030101010101" charset="-122"/>
                </a:rPr>
                <a:t>惟</a:t>
              </a:r>
              <a:r>
                <a:rPr lang="en-US" sz="2400">
                  <a:latin typeface="DengXian" panose="02010600030101010101" charset="-122"/>
                  <a:ea typeface="DengXian" panose="02010600030101010101" charset="-122"/>
                  <a:cs typeface="DengXian" panose="02010600030101010101" charset="-122"/>
                </a:rPr>
                <a:t>有我一人逃脱，来报信给你。”</a:t>
              </a:r>
              <a:endPara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endParaRPr>
            </a:p>
            <a:p>
              <a:r>
                <a:rPr lang="en-US" sz="2400">
                  <a:latin typeface="DengXian" panose="02010600030101010101" charset="-122"/>
                  <a:ea typeface="DengXian" panose="02010600030101010101" charset="-122"/>
                  <a:cs typeface="DengXian" panose="02010600030101010101" charset="-122"/>
                </a:rPr>
                <a:t>17 </a:t>
              </a:r>
              <a:r>
                <a:rPr lang="zh-CN" altLang="en-US" sz="2400">
                  <a:latin typeface="DengXian" panose="02010600030101010101" charset="-122"/>
                  <a:ea typeface="DengXian" panose="02010600030101010101" charset="-122"/>
                  <a:cs typeface="DengXian" panose="02010600030101010101" charset="-122"/>
                </a:rPr>
                <a:t>他</a:t>
              </a:r>
              <a:r>
                <a:rPr lang="en-US" sz="2400">
                  <a:latin typeface="DengXian" panose="02010600030101010101" charset="-122"/>
                  <a:ea typeface="DengXian" panose="02010600030101010101" charset="-122"/>
                  <a:cs typeface="DengXian" panose="02010600030101010101" charset="-122"/>
                </a:rPr>
                <a:t>还说话的时候，又有人来说</a:t>
              </a:r>
              <a:r>
                <a:rPr lang="zh-CN" altLang="en-US" sz="2400">
                  <a:latin typeface="DengXian" panose="02010600030101010101" charset="-122"/>
                  <a:ea typeface="DengXian" panose="02010600030101010101" charset="-122"/>
                  <a:cs typeface="DengXian" panose="02010600030101010101" charset="-122"/>
                </a:rPr>
                <a:t>：</a:t>
              </a:r>
              <a:r>
                <a:rPr lang="en-US" altLang="zh-CN" sz="2400">
                  <a:latin typeface="DengXian" panose="02010600030101010101" charset="-122"/>
                  <a:ea typeface="DengXian" panose="02010600030101010101" charset="-122"/>
                  <a:cs typeface="DengXian" panose="02010600030101010101" charset="-122"/>
                </a:rPr>
                <a:t>“</a:t>
              </a:r>
              <a:r>
                <a:rPr lang="en-US" sz="2400">
                  <a:latin typeface="DengXian" panose="02010600030101010101" charset="-122"/>
                  <a:ea typeface="DengXian" panose="02010600030101010101" charset="-122"/>
                  <a:cs typeface="DengXian" panose="02010600030101010101" charset="-122"/>
                </a:rPr>
                <a:t>迦勒底人</a:t>
              </a:r>
              <a:r>
                <a:rPr lang="zh-CN" altLang="en-US" sz="2400">
                  <a:latin typeface="DengXian" panose="02010600030101010101" charset="-122"/>
                  <a:ea typeface="DengXian" panose="02010600030101010101" charset="-122"/>
                  <a:cs typeface="DengXian" panose="02010600030101010101" charset="-122"/>
                </a:rPr>
                <a:t>分作</a:t>
              </a:r>
              <a:r>
                <a:rPr lang="en-US" sz="2400">
                  <a:latin typeface="DengXian" panose="02010600030101010101" charset="-122"/>
                  <a:ea typeface="DengXian" panose="02010600030101010101" charset="-122"/>
                  <a:cs typeface="DengXian" panose="02010600030101010101" charset="-122"/>
                </a:rPr>
                <a:t>三队忽然闯</a:t>
              </a:r>
              <a:r>
                <a:rPr lang="zh-CN" altLang="en-US" sz="2400">
                  <a:latin typeface="DengXian" panose="02010600030101010101" charset="-122"/>
                  <a:ea typeface="DengXian" panose="02010600030101010101" charset="-122"/>
                  <a:cs typeface="DengXian" panose="02010600030101010101" charset="-122"/>
                </a:rPr>
                <a:t>来，</a:t>
              </a:r>
              <a:r>
                <a:rPr lang="en-US" sz="2400">
                  <a:latin typeface="DengXian" panose="02010600030101010101" charset="-122"/>
                  <a:ea typeface="DengXian" panose="02010600030101010101" charset="-122"/>
                  <a:cs typeface="DengXian" panose="02010600030101010101" charset="-122"/>
                </a:rPr>
                <a:t>把骆驼掳去，并用刀杀了仆人；</a:t>
              </a:r>
              <a:r>
                <a:rPr lang="zh-CN" altLang="en-US" sz="2400">
                  <a:latin typeface="DengXian" panose="02010600030101010101" charset="-122"/>
                  <a:ea typeface="DengXian" panose="02010600030101010101" charset="-122"/>
                  <a:cs typeface="DengXian" panose="02010600030101010101" charset="-122"/>
                </a:rPr>
                <a:t>惟</a:t>
              </a:r>
              <a:r>
                <a:rPr lang="en-US" sz="2400">
                  <a:latin typeface="DengXian" panose="02010600030101010101" charset="-122"/>
                  <a:ea typeface="DengXian" panose="02010600030101010101" charset="-122"/>
                  <a:cs typeface="DengXian" panose="02010600030101010101" charset="-122"/>
                </a:rPr>
                <a:t>有我一人逃脱，来报信给你。”</a:t>
              </a:r>
              <a:endPara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endParaRPr>
            </a:p>
            <a:p>
              <a:r>
                <a:rPr lang="en-US" sz="2400">
                  <a:latin typeface="DengXian" panose="02010600030101010101" charset="-122"/>
                  <a:ea typeface="DengXian" panose="02010600030101010101" charset="-122"/>
                  <a:cs typeface="DengXian" panose="02010600030101010101" charset="-122"/>
                </a:rPr>
                <a:t>18 </a:t>
              </a:r>
              <a:r>
                <a:rPr lang="zh-CN" altLang="en-US" sz="2400">
                  <a:latin typeface="DengXian" panose="02010600030101010101" charset="-122"/>
                  <a:ea typeface="DengXian" panose="02010600030101010101" charset="-122"/>
                  <a:cs typeface="DengXian" panose="02010600030101010101" charset="-122"/>
                </a:rPr>
                <a:t>他</a:t>
              </a:r>
              <a:r>
                <a:rPr lang="en-US" sz="2400">
                  <a:latin typeface="DengXian" panose="02010600030101010101" charset="-122"/>
                  <a:ea typeface="DengXian" panose="02010600030101010101" charset="-122"/>
                  <a:cs typeface="DengXian" panose="02010600030101010101" charset="-122"/>
                </a:rPr>
                <a:t>还说话的时候，又有人来说</a:t>
              </a:r>
              <a:r>
                <a:rPr lang="zh-CN" altLang="en-US" sz="2400">
                  <a:latin typeface="DengXian" panose="02010600030101010101" charset="-122"/>
                  <a:ea typeface="DengXian" panose="02010600030101010101" charset="-122"/>
                  <a:cs typeface="DengXian" panose="02010600030101010101" charset="-122"/>
                </a:rPr>
                <a:t>：</a:t>
              </a:r>
              <a:r>
                <a:rPr lang="en-US" altLang="zh-CN" sz="2400">
                  <a:latin typeface="DengXian" panose="02010600030101010101" charset="-122"/>
                  <a:ea typeface="DengXian" panose="02010600030101010101" charset="-122"/>
                  <a:cs typeface="DengXian" panose="02010600030101010101" charset="-122"/>
                </a:rPr>
                <a:t>“</a:t>
              </a:r>
              <a:r>
                <a:rPr lang="en-US" sz="2400">
                  <a:latin typeface="DengXian" panose="02010600030101010101" charset="-122"/>
                  <a:ea typeface="DengXian" panose="02010600030101010101" charset="-122"/>
                  <a:cs typeface="DengXian" panose="02010600030101010101" charset="-122"/>
                </a:rPr>
                <a:t>你的儿女正在他们长兄的家里吃饭喝酒</a:t>
              </a:r>
              <a:r>
                <a:rPr lang="zh-CN" altLang="en-US" sz="2400">
                  <a:latin typeface="DengXian" panose="02010600030101010101" charset="-122"/>
                  <a:ea typeface="DengXian" panose="02010600030101010101" charset="-122"/>
                  <a:cs typeface="DengXian" panose="02010600030101010101" charset="-122"/>
                </a:rPr>
                <a:t>，</a:t>
              </a:r>
              <a:endPara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endParaRPr>
            </a:p>
            <a:p>
              <a:r>
                <a:rPr lang="en-US" sz="2400">
                  <a:latin typeface="DengXian" panose="02010600030101010101" charset="-122"/>
                  <a:ea typeface="DengXian" panose="02010600030101010101" charset="-122"/>
                  <a:cs typeface="DengXian" panose="02010600030101010101" charset="-122"/>
                </a:rPr>
                <a:t>19 不料，有</a:t>
              </a:r>
              <a:r>
                <a:rPr lang="zh-CN" altLang="en-US" sz="2400">
                  <a:latin typeface="DengXian" panose="02010600030101010101" charset="-122"/>
                  <a:ea typeface="DengXian" panose="02010600030101010101" charset="-122"/>
                  <a:cs typeface="DengXian" panose="02010600030101010101" charset="-122"/>
                </a:rPr>
                <a:t>狂</a:t>
              </a:r>
              <a:r>
                <a:rPr lang="en-US" sz="2400">
                  <a:latin typeface="DengXian" panose="02010600030101010101" charset="-122"/>
                  <a:ea typeface="DengXian" panose="02010600030101010101" charset="-122"/>
                  <a:cs typeface="DengXian" panose="02010600030101010101" charset="-122"/>
                </a:rPr>
                <a:t>风从旷野刮来，</a:t>
              </a:r>
              <a:r>
                <a:rPr lang="zh-CN" altLang="en-US" sz="2400">
                  <a:latin typeface="DengXian" panose="02010600030101010101" charset="-122"/>
                  <a:ea typeface="DengXian" panose="02010600030101010101" charset="-122"/>
                  <a:cs typeface="DengXian" panose="02010600030101010101" charset="-122"/>
                </a:rPr>
                <a:t>击打</a:t>
              </a:r>
              <a:r>
                <a:rPr lang="en-US" sz="2400">
                  <a:latin typeface="DengXian" panose="02010600030101010101" charset="-122"/>
                  <a:ea typeface="DengXian" panose="02010600030101010101" charset="-122"/>
                  <a:cs typeface="DengXian" panose="02010600030101010101" charset="-122"/>
                </a:rPr>
                <a:t>房屋的四角，房屋倒塌在少年人身上，他们就</a:t>
              </a:r>
              <a:r>
                <a:rPr lang="zh-CN" altLang="en-US" sz="2400">
                  <a:latin typeface="DengXian" panose="02010600030101010101" charset="-122"/>
                  <a:ea typeface="DengXian" panose="02010600030101010101" charset="-122"/>
                  <a:cs typeface="DengXian" panose="02010600030101010101" charset="-122"/>
                </a:rPr>
                <a:t>都</a:t>
              </a:r>
              <a:r>
                <a:rPr lang="en-US" sz="2400">
                  <a:latin typeface="DengXian" panose="02010600030101010101" charset="-122"/>
                  <a:ea typeface="DengXian" panose="02010600030101010101" charset="-122"/>
                  <a:cs typeface="DengXian" panose="02010600030101010101" charset="-122"/>
                </a:rPr>
                <a:t>死了；</a:t>
              </a:r>
              <a:r>
                <a:rPr lang="zh-CN" altLang="en-US" sz="2400">
                  <a:latin typeface="DengXian" panose="02010600030101010101" charset="-122"/>
                  <a:ea typeface="DengXian" panose="02010600030101010101" charset="-122"/>
                  <a:cs typeface="DengXian" panose="02010600030101010101" charset="-122"/>
                </a:rPr>
                <a:t>惟</a:t>
              </a:r>
              <a:r>
                <a:rPr lang="en-US" sz="2400">
                  <a:latin typeface="DengXian" panose="02010600030101010101" charset="-122"/>
                  <a:ea typeface="DengXian" panose="02010600030101010101" charset="-122"/>
                  <a:cs typeface="DengXian" panose="02010600030101010101" charset="-122"/>
                </a:rPr>
                <a:t>有我一人逃脱，来报信给你。”</a:t>
              </a:r>
              <a:endPara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endParaRPr>
            </a:p>
          </p:txBody>
        </p:sp>
        <p:sp>
          <p:nvSpPr>
            <p:cNvPr id="13" name="Left Brace 12"/>
            <p:cNvSpPr/>
            <p:nvPr/>
          </p:nvSpPr>
          <p:spPr>
            <a:xfrm>
              <a:off x="3311" y="3348"/>
              <a:ext cx="272" cy="4587"/>
            </a:xfrm>
            <a:prstGeom prst="leftBrac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en-US" sz="1400">
                <a:latin typeface="DengXian" panose="02010600030101010101" charset="-122"/>
                <a:ea typeface="DengXian" panose="02010600030101010101" charset="-122"/>
              </a:endParaRPr>
            </a:p>
          </p:txBody>
        </p:sp>
        <p:sp>
          <p:nvSpPr>
            <p:cNvPr id="4" name="Left Brace 3"/>
            <p:cNvSpPr/>
            <p:nvPr/>
          </p:nvSpPr>
          <p:spPr>
            <a:xfrm>
              <a:off x="3375" y="8273"/>
              <a:ext cx="152" cy="1952"/>
            </a:xfrm>
            <a:prstGeom prst="leftBrac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en-US" sz="1400">
                <a:latin typeface="DengXian" panose="02010600030101010101" charset="-122"/>
                <a:ea typeface="DengXian" panose="02010600030101010101" charset="-122"/>
              </a:endParaRPr>
            </a:p>
          </p:txBody>
        </p:sp>
        <p:sp>
          <p:nvSpPr>
            <p:cNvPr id="5" name="Text Box 4"/>
            <p:cNvSpPr txBox="1"/>
            <p:nvPr/>
          </p:nvSpPr>
          <p:spPr>
            <a:xfrm>
              <a:off x="1835" y="4915"/>
              <a:ext cx="1198" cy="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b="1">
                  <a:latin typeface="DengXian" panose="02010600030101010101" charset="-122"/>
                  <a:ea typeface="DengXian" panose="02010600030101010101" charset="-122"/>
                </a:rPr>
                <a:t>夺去所有财产</a:t>
              </a:r>
              <a:endParaRPr lang="zh-CN" altLang="en-US" b="1">
                <a:latin typeface="DengXian" panose="02010600030101010101" charset="-122"/>
                <a:ea typeface="DengXian" panose="02010600030101010101" charset="-122"/>
              </a:endParaRPr>
            </a:p>
          </p:txBody>
        </p:sp>
        <p:sp>
          <p:nvSpPr>
            <p:cNvPr id="6" name="Text Box 5"/>
            <p:cNvSpPr txBox="1"/>
            <p:nvPr/>
          </p:nvSpPr>
          <p:spPr>
            <a:xfrm>
              <a:off x="1835" y="8741"/>
              <a:ext cx="1198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b="1">
                  <a:latin typeface="DengXian" panose="02010600030101010101" charset="-122"/>
                  <a:ea typeface="DengXian" panose="02010600030101010101" charset="-122"/>
                </a:rPr>
                <a:t>夺去儿女</a:t>
              </a:r>
              <a:endParaRPr lang="zh-CN" altLang="en-US" b="1">
                <a:latin typeface="DengXian" panose="02010600030101010101" charset="-122"/>
                <a:ea typeface="DengXian" panose="02010600030101010101" charset="-122"/>
              </a:endParaRPr>
            </a:p>
          </p:txBody>
        </p:sp>
      </p:grpSp>
      <p:sp>
        <p:nvSpPr>
          <p:cNvPr id="8" name="Line Callout 1 7"/>
          <p:cNvSpPr/>
          <p:nvPr/>
        </p:nvSpPr>
        <p:spPr>
          <a:xfrm>
            <a:off x="6447155" y="1173480"/>
            <a:ext cx="2444115" cy="466090"/>
          </a:xfrm>
          <a:prstGeom prst="borderCallout1">
            <a:avLst>
              <a:gd name="adj1" fmla="val -8310"/>
              <a:gd name="adj2" fmla="val 48454"/>
              <a:gd name="adj3" fmla="val -42915"/>
              <a:gd name="adj4" fmla="val 2385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/>
              <a:t>撒旦“非常听话”</a:t>
            </a:r>
            <a:endParaRPr lang="zh-CN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1762125" y="2525395"/>
            <a:ext cx="9711055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/>
              <a:t>20 约伯便起来，撕裂外袍，剃了头，伏在地上</a:t>
            </a:r>
            <a:r>
              <a:rPr lang="zh-CN" altLang="en-US" sz="2400">
                <a:ea typeface="SimSun" panose="02010600030101010101" pitchFamily="2" charset="-122"/>
              </a:rPr>
              <a:t>下</a:t>
            </a:r>
            <a:r>
              <a:rPr lang="en-US" sz="2400"/>
              <a:t>拜，</a:t>
            </a:r>
            <a:endParaRPr lang="en-US" sz="2400"/>
          </a:p>
          <a:p>
            <a:r>
              <a:rPr lang="en-US" sz="2400"/>
              <a:t>21 说</a:t>
            </a:r>
            <a:r>
              <a:rPr lang="zh-CN" altLang="en-US" sz="2400">
                <a:ea typeface="SimSun" panose="02010600030101010101" pitchFamily="2" charset="-122"/>
              </a:rPr>
              <a:t>：</a:t>
            </a:r>
            <a:r>
              <a:rPr lang="en-US" altLang="zh-CN" sz="2400">
                <a:ea typeface="SimSun" panose="02010600030101010101" pitchFamily="2" charset="-122"/>
              </a:rPr>
              <a:t>“</a:t>
            </a:r>
            <a:r>
              <a:rPr lang="en-US" sz="2400"/>
              <a:t>我赤身出于母胎，也必赤身归回</a:t>
            </a:r>
            <a:r>
              <a:rPr lang="zh-CN" altLang="en-US" sz="2400">
                <a:ea typeface="SimSun" panose="02010600030101010101" pitchFamily="2" charset="-122"/>
              </a:rPr>
              <a:t>；</a:t>
            </a:r>
            <a:r>
              <a:rPr lang="zh-CN" altLang="en-US" sz="2400" b="1">
                <a:solidFill>
                  <a:srgbClr val="0070C0"/>
                </a:solidFill>
                <a:ea typeface="SimSun" panose="02010600030101010101" pitchFamily="2" charset="-122"/>
              </a:rPr>
              <a:t>赏赐</a:t>
            </a:r>
            <a:r>
              <a:rPr lang="en-US" sz="2400" b="1">
                <a:solidFill>
                  <a:srgbClr val="0070C0"/>
                </a:solidFill>
              </a:rPr>
              <a:t>的是耶和华，收取的也是耶和华</a:t>
            </a:r>
            <a:r>
              <a:rPr lang="zh-CN" altLang="en-US" sz="2400" b="1">
                <a:solidFill>
                  <a:srgbClr val="0070C0"/>
                </a:solidFill>
                <a:ea typeface="SimSun" panose="02010600030101010101" pitchFamily="2" charset="-122"/>
              </a:rPr>
              <a:t>。</a:t>
            </a:r>
            <a:r>
              <a:rPr lang="en-US" sz="2400" b="1">
                <a:solidFill>
                  <a:srgbClr val="0070C0"/>
                </a:solidFill>
              </a:rPr>
              <a:t>耶和华的名是</a:t>
            </a:r>
            <a:r>
              <a:rPr lang="zh-CN" altLang="en-US" sz="2400" b="1">
                <a:solidFill>
                  <a:srgbClr val="0070C0"/>
                </a:solidFill>
                <a:ea typeface="SimSun" panose="02010600030101010101" pitchFamily="2" charset="-122"/>
              </a:rPr>
              <a:t>应当称颂</a:t>
            </a:r>
            <a:r>
              <a:rPr lang="en-US" sz="2400" b="1">
                <a:solidFill>
                  <a:srgbClr val="0070C0"/>
                </a:solidFill>
              </a:rPr>
              <a:t>的。”</a:t>
            </a:r>
            <a:endParaRPr lang="en-US" sz="2400"/>
          </a:p>
          <a:p>
            <a:r>
              <a:rPr lang="en-US" sz="2400"/>
              <a:t>22 在这一切的事上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约伯并不犯罪，也不以神为</a:t>
            </a:r>
            <a:r>
              <a:rPr lang="zh-CN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anose="02010600030101010101" pitchFamily="2" charset="-122"/>
              </a:rPr>
              <a:t>愚妄（或译：也不妄评神）</a:t>
            </a:r>
            <a:r>
              <a:rPr lang="en-US" sz="2400"/>
              <a:t>。</a:t>
            </a:r>
            <a:endParaRPr lang="en-US" sz="2400"/>
          </a:p>
        </p:txBody>
      </p:sp>
      <p:sp>
        <p:nvSpPr>
          <p:cNvPr id="4" name="Left Brace 3"/>
          <p:cNvSpPr/>
          <p:nvPr/>
        </p:nvSpPr>
        <p:spPr>
          <a:xfrm>
            <a:off x="1665605" y="2689860"/>
            <a:ext cx="96520" cy="1239520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 sz="1400"/>
          </a:p>
        </p:txBody>
      </p:sp>
      <p:sp>
        <p:nvSpPr>
          <p:cNvPr id="6" name="Text Box 5"/>
          <p:cNvSpPr txBox="1"/>
          <p:nvPr/>
        </p:nvSpPr>
        <p:spPr>
          <a:xfrm>
            <a:off x="556895" y="2987040"/>
            <a:ext cx="7607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表现</a:t>
            </a:r>
            <a:r>
              <a:rPr lang="en-US" altLang="zh-CN" b="1"/>
              <a:t>100</a:t>
            </a:r>
            <a:r>
              <a:rPr lang="zh-CN" altLang="en-US" b="1"/>
              <a:t>分</a:t>
            </a:r>
            <a:endParaRPr lang="zh-CN" altLang="en-US" b="1"/>
          </a:p>
        </p:txBody>
      </p:sp>
      <p:sp>
        <p:nvSpPr>
          <p:cNvPr id="20" name="Line Callout 1 19"/>
          <p:cNvSpPr/>
          <p:nvPr/>
        </p:nvSpPr>
        <p:spPr>
          <a:xfrm>
            <a:off x="5060315" y="4449445"/>
            <a:ext cx="3408680" cy="588645"/>
          </a:xfrm>
          <a:prstGeom prst="borderCallout1">
            <a:avLst>
              <a:gd name="adj1" fmla="val -11974"/>
              <a:gd name="adj2" fmla="val 48886"/>
              <a:gd name="adj3" fmla="val -63106"/>
              <a:gd name="adj4" fmla="val 5607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>
                <a:latin typeface="DengXian" panose="02010600030101010101" charset="-122"/>
                <a:ea typeface="DengXian" panose="02010600030101010101" charset="-122"/>
              </a:rPr>
              <a:t>真“心”如此认为</a:t>
            </a:r>
            <a:endParaRPr lang="zh-CN" altLang="en-US">
              <a:latin typeface="DengXian" panose="02010600030101010101" charset="-122"/>
              <a:ea typeface="DengXian" panose="02010600030101010101" charset="-122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29945" y="1064260"/>
            <a:ext cx="4169410" cy="8312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</a:rPr>
              <a:t>约伯第一次的反应</a:t>
            </a:r>
            <a:endParaRPr lang="zh-CN" altLang="en-US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charset="-122"/>
              <a:ea typeface="DengXian" panose="02010600030101010101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Flowchart: Punched Tape 1"/>
          <p:cNvSpPr/>
          <p:nvPr/>
        </p:nvSpPr>
        <p:spPr>
          <a:xfrm>
            <a:off x="1490980" y="1587500"/>
            <a:ext cx="9716770" cy="3438525"/>
          </a:xfrm>
          <a:prstGeom prst="flowChartPunched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6000" b="1">
                <a:latin typeface="DengXian" panose="02010600030101010101" charset="-122"/>
                <a:ea typeface="DengXian" panose="02010600030101010101" charset="-122"/>
              </a:rPr>
              <a:t>约伯记 第二章</a:t>
            </a:r>
            <a:endParaRPr lang="zh-CN" altLang="en-US" sz="6000" b="1">
              <a:latin typeface="DengXian" panose="02010600030101010101" charset="-122"/>
              <a:ea typeface="DengXian" panose="02010600030101010101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1965960" y="273685"/>
            <a:ext cx="9405620" cy="43999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1 又有一天，神的众子来侍立在耶和华面前，撒但也来在其中。</a:t>
            </a:r>
            <a:endParaRPr lang="en-US" sz="24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2 耶和华问撒但说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：</a:t>
            </a:r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“</a:t>
            </a:r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你从哪里来？”撒但回答说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：</a:t>
            </a:r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“</a:t>
            </a:r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我从地上走来走去，往返而来。”</a:t>
            </a:r>
            <a:endParaRPr lang="en-US" sz="24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3 耶和华问撒但说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：</a:t>
            </a:r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“</a:t>
            </a:r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你曾用心察看我的仆人约伯没有？</a:t>
            </a:r>
            <a:r>
              <a:rPr lang="en-US" sz="2400" b="1">
                <a:solidFill>
                  <a:srgbClr val="FF000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地上</a:t>
            </a:r>
            <a:r>
              <a:rPr lang="zh-CN" altLang="en-US" sz="2400" b="1">
                <a:solidFill>
                  <a:srgbClr val="FF000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再</a:t>
            </a:r>
            <a:r>
              <a:rPr lang="en-US" sz="2400" b="1">
                <a:solidFill>
                  <a:srgbClr val="FF000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没有人像他1</a:t>
            </a:r>
            <a:r>
              <a:rPr lang="zh-CN" altLang="en-US" sz="2400" b="1">
                <a:solidFill>
                  <a:srgbClr val="FF000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）</a:t>
            </a:r>
            <a:r>
              <a:rPr lang="en-US" sz="2400" b="1">
                <a:solidFill>
                  <a:srgbClr val="FF000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完全2</a:t>
            </a:r>
            <a:r>
              <a:rPr lang="zh-CN" altLang="en-US" sz="2400" b="1">
                <a:solidFill>
                  <a:srgbClr val="FF000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）</a:t>
            </a:r>
            <a:r>
              <a:rPr lang="en-US" sz="2400" b="1">
                <a:solidFill>
                  <a:srgbClr val="FF000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正直，3</a:t>
            </a:r>
            <a:r>
              <a:rPr lang="zh-CN" altLang="en-US" sz="2400" b="1">
                <a:solidFill>
                  <a:srgbClr val="FF000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）</a:t>
            </a:r>
            <a:r>
              <a:rPr lang="en-US" sz="2400" b="1">
                <a:solidFill>
                  <a:srgbClr val="FF000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敬畏神，4</a:t>
            </a:r>
            <a:r>
              <a:rPr lang="zh-CN" altLang="en-US" sz="2400" b="1">
                <a:solidFill>
                  <a:srgbClr val="FF000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）</a:t>
            </a:r>
            <a:r>
              <a:rPr lang="en-US" sz="2400" b="1">
                <a:solidFill>
                  <a:srgbClr val="FF000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远离恶事</a:t>
            </a:r>
            <a:r>
              <a:rPr lang="zh-CN" altLang="en-US" sz="2400" b="1">
                <a:solidFill>
                  <a:srgbClr val="FF000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。</a:t>
            </a:r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5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）</a:t>
            </a:r>
            <a:r>
              <a:rPr lang="en-US" sz="24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你虽激动我攻击他，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无故地</a:t>
            </a:r>
            <a:r>
              <a:rPr lang="en-US" sz="24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毁灭他，他仍然持守他的</a:t>
            </a: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纯</a:t>
            </a: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正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Intergrity,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完全</a:t>
            </a:r>
            <a:r>
              <a:rPr lang="zh-CN" altLang="zh-CN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和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正直）</a:t>
            </a:r>
            <a:r>
              <a:rPr lang="en-US" sz="24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。”</a:t>
            </a:r>
            <a:endParaRPr lang="en-US" sz="2400" b="1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4  撒但回答耶和华说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：</a:t>
            </a:r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“</a:t>
            </a:r>
            <a:r>
              <a:rPr lang="en-US" sz="2400" b="1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人以皮代皮，</a:t>
            </a:r>
            <a:r>
              <a:rPr lang="zh-CN" altLang="en-US" sz="2400" b="1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情愿舍去一切所有的，保全性命。</a:t>
            </a:r>
            <a:endParaRPr lang="en-US" sz="2400" b="1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5 你且伸手</a:t>
            </a:r>
            <a:r>
              <a:rPr lang="en-US" sz="2400" b="1">
                <a:solidFill>
                  <a:srgbClr val="00B05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伤他的骨头和他的肉</a:t>
            </a:r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；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他必当面</a:t>
            </a:r>
            <a:r>
              <a:rPr lang="zh-CN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弃掉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你。”</a:t>
            </a:r>
            <a:endParaRPr lang="en-US" sz="24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6 耶和华对撒但说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：</a:t>
            </a:r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“</a:t>
            </a:r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他在你手中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，</a:t>
            </a:r>
            <a:r>
              <a:rPr lang="en-US" sz="2400" b="1">
                <a:solidFill>
                  <a:srgbClr val="FF000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只要存留他的性命</a:t>
            </a:r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。”</a:t>
            </a:r>
            <a:endParaRPr lang="en-US" sz="24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</p:txBody>
      </p:sp>
      <p:sp>
        <p:nvSpPr>
          <p:cNvPr id="4" name="Left Brace 3"/>
          <p:cNvSpPr/>
          <p:nvPr/>
        </p:nvSpPr>
        <p:spPr>
          <a:xfrm>
            <a:off x="1645285" y="417830"/>
            <a:ext cx="320040" cy="3916680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 sz="1400"/>
          </a:p>
        </p:txBody>
      </p:sp>
      <p:sp>
        <p:nvSpPr>
          <p:cNvPr id="7" name="Rounded Rectangle 6"/>
          <p:cNvSpPr/>
          <p:nvPr/>
        </p:nvSpPr>
        <p:spPr>
          <a:xfrm>
            <a:off x="342900" y="1169035"/>
            <a:ext cx="1156970" cy="23628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</a:rPr>
              <a:t>撒旦第二次攻击约伯</a:t>
            </a:r>
            <a:endParaRPr lang="zh-CN" alt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charset="-122"/>
              <a:ea typeface="DengXian" panose="02010600030101010101" charset="-122"/>
            </a:endParaRPr>
          </a:p>
        </p:txBody>
      </p:sp>
      <p:sp>
        <p:nvSpPr>
          <p:cNvPr id="3" name="Line Callout 1 2"/>
          <p:cNvSpPr/>
          <p:nvPr/>
        </p:nvSpPr>
        <p:spPr>
          <a:xfrm>
            <a:off x="6195060" y="4995545"/>
            <a:ext cx="3408680" cy="588645"/>
          </a:xfrm>
          <a:prstGeom prst="borderCallout1">
            <a:avLst>
              <a:gd name="adj1" fmla="val -11974"/>
              <a:gd name="adj2" fmla="val 48886"/>
              <a:gd name="adj3" fmla="val -393096"/>
              <a:gd name="adj4" fmla="val 5711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>
                <a:latin typeface="DengXian" panose="02010600030101010101" charset="-122"/>
                <a:ea typeface="DengXian" panose="02010600030101010101" charset="-122"/>
              </a:rPr>
              <a:t>考试得满分！非常高的评价！</a:t>
            </a:r>
            <a:endParaRPr lang="zh-CN" altLang="en-US">
              <a:latin typeface="DengXian" panose="02010600030101010101" charset="-122"/>
              <a:ea typeface="DengXian" panose="02010600030101010101" charset="-122"/>
            </a:endParaRPr>
          </a:p>
        </p:txBody>
      </p:sp>
      <p:sp>
        <p:nvSpPr>
          <p:cNvPr id="5" name="Explosion 1 4"/>
          <p:cNvSpPr/>
          <p:nvPr/>
        </p:nvSpPr>
        <p:spPr>
          <a:xfrm>
            <a:off x="1835785" y="4464685"/>
            <a:ext cx="4260215" cy="2190115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/>
              <a:t>约伯不是“坏人”！</a:t>
            </a:r>
            <a:endParaRPr lang="zh-CN" altLang="en-US" sz="2800"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899795" y="1273810"/>
            <a:ext cx="10392410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/>
              <a:t>此书展现了</a:t>
            </a:r>
            <a:r>
              <a:rPr lang="en-US" b="1">
                <a:solidFill>
                  <a:srgbClr val="FF0000"/>
                </a:solidFill>
              </a:rPr>
              <a:t>坚忍的范例，就是</a:t>
            </a:r>
            <a:r>
              <a:rPr lang="en-US" b="1" u="sng">
                <a:solidFill>
                  <a:srgbClr val="FF0000"/>
                </a:solidFill>
              </a:rPr>
              <a:t>在最痛苦的患难中紧紧倚靠神</a:t>
            </a:r>
            <a:r>
              <a:rPr lang="en-US" b="1">
                <a:solidFill>
                  <a:srgbClr val="FF0000"/>
                </a:solidFill>
              </a:rPr>
              <a:t>。</a:t>
            </a:r>
            <a:r>
              <a:rPr lang="en-US"/>
              <a:t>理查·布拉克摩男爵（译者注：十七世纪英国诗人）注释过此书，在前言里他妙笔生辉地把约伯写成史诗般的英雄。他写道：「他在苦难中显得勇敢，在困境中显得坚定，在地狱之恶所发出的最大限度的挑衅下，仍持守自己的道德，持守自己的品格，</a:t>
            </a:r>
            <a:r>
              <a:rPr lang="en-US" b="1">
                <a:solidFill>
                  <a:srgbClr val="FF0000"/>
                </a:solidFill>
              </a:rPr>
              <a:t>因而他以最高贵的方式展现了坚忍的风范。这样的品格绝不逊色于冲锋陷阵的英雄。</a:t>
            </a:r>
            <a:r>
              <a:rPr lang="en-US"/>
              <a:t>」</a:t>
            </a:r>
            <a:endParaRPr lang="en-US"/>
          </a:p>
          <a:p>
            <a:endParaRPr lang="en-US"/>
          </a:p>
          <a:p>
            <a:r>
              <a:rPr lang="en-US" i="1"/>
              <a:t>马太·亨利. (2018). 马太亨利完整圣经注释：约伯记（繁体）. (R. Lin, Trans.) (p. 3). Bellingham, WA: Faithlife.</a:t>
            </a:r>
            <a:endParaRPr lang="en-US" i="1"/>
          </a:p>
        </p:txBody>
      </p:sp>
      <p:sp>
        <p:nvSpPr>
          <p:cNvPr id="3" name="Text Box 2"/>
          <p:cNvSpPr txBox="1"/>
          <p:nvPr/>
        </p:nvSpPr>
        <p:spPr>
          <a:xfrm>
            <a:off x="804545" y="3982720"/>
            <a:ext cx="1090676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/>
              <a:t>此书展现了基督的形象，具体细节我们在后面会谈到。简单来说，</a:t>
            </a:r>
            <a:r>
              <a:rPr lang="en-US" b="1" u="sng">
                <a:solidFill>
                  <a:srgbClr val="FF0000"/>
                </a:solidFill>
              </a:rPr>
              <a:t>约伯是伟大的受苦者</a:t>
            </a:r>
            <a:r>
              <a:rPr lang="en-US" b="1">
                <a:solidFill>
                  <a:srgbClr val="FF0000"/>
                </a:solidFill>
              </a:rPr>
              <a:t>，他被倒空，被降为卑，为的是更大的荣耀。照样基督降卑自己，好叫我们升高。</a:t>
            </a:r>
            <a:r>
              <a:rPr lang="en-US" b="1">
                <a:solidFill>
                  <a:srgbClr val="00B050"/>
                </a:solidFill>
              </a:rPr>
              <a:t>学识渊博的派翠克主教不止一次引用圣耶柔米所言，论到</a:t>
            </a:r>
            <a:r>
              <a:rPr lang="en-US" b="1" u="sng">
                <a:solidFill>
                  <a:srgbClr val="00B050"/>
                </a:solidFill>
              </a:rPr>
              <a:t>约伯是基督的预表</a:t>
            </a:r>
            <a:r>
              <a:rPr lang="en-US" b="1">
                <a:solidFill>
                  <a:srgbClr val="00B050"/>
                </a:solidFill>
              </a:rPr>
              <a:t>。他因那摆在前面的喜乐，就轻看羞辱，忍受了十字架的苦难（希伯来书12：2）。</a:t>
            </a:r>
            <a:r>
              <a:rPr lang="en-US"/>
              <a:t>他暂时受人的逼迫也受魔鬼的逼迫，神仿佛也曾离弃了他。但他却被高举，且为加增他苦难的朋友作了中保。使徒雅各一提到约伯的忍耐，就立即想起主给他的结局，就是约伯所预表的主耶稣的结局（正如有些人这样理解）（雅各书5：11）。</a:t>
            </a:r>
            <a:endParaRPr lang="en-US"/>
          </a:p>
          <a:p>
            <a:endParaRPr lang="en-US"/>
          </a:p>
          <a:p>
            <a:r>
              <a:rPr lang="en-US" i="1"/>
              <a:t>马太·亨利. (2018). 马太亨利完整圣经注释：约伯记（繁体）. (R. Lin, Trans.) (p. 3). Bellingham, WA: Faithlife.</a:t>
            </a:r>
            <a:endParaRPr lang="en-US" i="1"/>
          </a:p>
        </p:txBody>
      </p:sp>
      <p:sp>
        <p:nvSpPr>
          <p:cNvPr id="4" name="Rounded Rectangle 3"/>
          <p:cNvSpPr/>
          <p:nvPr/>
        </p:nvSpPr>
        <p:spPr>
          <a:xfrm>
            <a:off x="2677160" y="258445"/>
            <a:ext cx="6410325" cy="6496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/>
              <a:t>约伯是忍耐到底，就必得胜的榜样</a:t>
            </a:r>
            <a:endParaRPr lang="zh-CN" altLang="en-US" sz="2400" b="1"/>
          </a:p>
        </p:txBody>
      </p:sp>
      <p:sp>
        <p:nvSpPr>
          <p:cNvPr id="5" name="Rounded Rectangle 4"/>
          <p:cNvSpPr/>
          <p:nvPr/>
        </p:nvSpPr>
        <p:spPr>
          <a:xfrm>
            <a:off x="2677160" y="3160395"/>
            <a:ext cx="6410325" cy="64960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/>
              <a:t>约伯预表基督的受苦</a:t>
            </a:r>
            <a:endParaRPr lang="zh-CN" altLang="en-US" sz="2400" b="1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2472690" y="1572260"/>
            <a:ext cx="9152255" cy="40309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7 于是撒但从耶和华面前退去，击打约伯，</a:t>
            </a:r>
            <a:r>
              <a:rPr lang="en-US" sz="2400" b="1">
                <a:solidFill>
                  <a:srgbClr val="0070C0"/>
                </a:solidFill>
                <a:effectLst/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使他从脚掌到头顶长毒疮</a:t>
            </a:r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。</a:t>
            </a:r>
            <a:endParaRPr lang="en-US" sz="24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endParaRPr lang="en-US" sz="24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8 约伯就坐在炉灰中，拿瓦片刮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身体</a:t>
            </a:r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。</a:t>
            </a:r>
            <a:endParaRPr lang="en-US" sz="24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endParaRPr lang="en-US" sz="24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9 他的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妻子</a:t>
            </a:r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对他说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：</a:t>
            </a:r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“</a:t>
            </a:r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你仍然持守你的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纯</a:t>
            </a:r>
            <a:r>
              <a:rPr lang="zh-CN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正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吗</a:t>
            </a:r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？</a:t>
            </a:r>
            <a:r>
              <a:rPr lang="en-US" sz="24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你</a:t>
            </a:r>
            <a:r>
              <a:rPr lang="zh-CN" altLang="en-US" sz="24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弃掉</a:t>
            </a:r>
            <a:r>
              <a:rPr lang="en-US" sz="24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神，死了吧</a:t>
            </a:r>
            <a:r>
              <a:rPr lang="zh-CN" altLang="en-US" sz="24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！</a:t>
            </a:r>
            <a:r>
              <a:rPr lang="en-US" altLang="zh-CN" sz="24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”</a:t>
            </a:r>
            <a:endParaRPr lang="en-US" sz="24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endParaRPr lang="en-US" sz="24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10 约伯却对她说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：</a:t>
            </a:r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“</a:t>
            </a:r>
            <a:r>
              <a:rPr lang="en-US" sz="2400" b="1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你说话像愚顽的妇人</a:t>
            </a:r>
            <a:r>
              <a:rPr lang="zh-CN" altLang="en-US" sz="2400" b="1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一样</a:t>
            </a:r>
            <a:r>
              <a:rPr lang="en-US" sz="2400" b="1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。</a:t>
            </a:r>
            <a:r>
              <a:rPr lang="zh-CN" altLang="en-US" sz="2400" b="1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嗳！</a:t>
            </a:r>
            <a:r>
              <a:rPr lang="en-US" sz="2400" b="1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难道我们从神</a:t>
            </a:r>
            <a:r>
              <a:rPr lang="zh-CN" altLang="en-US" sz="2400" b="1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手里</a:t>
            </a:r>
            <a:r>
              <a:rPr lang="en-US" sz="2400" b="1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得福，不也受祸</a:t>
            </a:r>
            <a:r>
              <a:rPr lang="zh-CN" altLang="en-US" sz="2400" b="1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吗</a:t>
            </a:r>
            <a:r>
              <a:rPr lang="en-US" sz="2400" b="1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？”</a:t>
            </a:r>
            <a:r>
              <a:rPr lang="en-US" sz="2400" b="1">
                <a:solidFill>
                  <a:schemeClr val="tx1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在这一切的事上</a:t>
            </a:r>
            <a:r>
              <a:rPr 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约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伯并不以</a:t>
            </a:r>
            <a:r>
              <a:rPr lang="zh-CN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口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犯罪。</a:t>
            </a:r>
            <a:endParaRPr lang="en-US" sz="2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</p:txBody>
      </p:sp>
      <p:sp>
        <p:nvSpPr>
          <p:cNvPr id="4" name="Left Brace 3"/>
          <p:cNvSpPr/>
          <p:nvPr/>
        </p:nvSpPr>
        <p:spPr>
          <a:xfrm>
            <a:off x="2284095" y="1463675"/>
            <a:ext cx="76200" cy="964565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 sz="1400"/>
          </a:p>
        </p:txBody>
      </p:sp>
      <p:sp>
        <p:nvSpPr>
          <p:cNvPr id="5" name="Text Box 4"/>
          <p:cNvSpPr txBox="1"/>
          <p:nvPr/>
        </p:nvSpPr>
        <p:spPr>
          <a:xfrm>
            <a:off x="1418590" y="1572260"/>
            <a:ext cx="7607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latin typeface="DengXian" panose="02010600030101010101" charset="-122"/>
                <a:ea typeface="DengXian" panose="02010600030101010101" charset="-122"/>
              </a:rPr>
              <a:t>攻击健康</a:t>
            </a:r>
            <a:endParaRPr lang="zh-CN" altLang="en-US" b="1">
              <a:latin typeface="DengXian" panose="02010600030101010101" charset="-122"/>
              <a:ea typeface="DengXian" panose="02010600030101010101" charset="-122"/>
            </a:endParaRPr>
          </a:p>
        </p:txBody>
      </p:sp>
      <p:sp>
        <p:nvSpPr>
          <p:cNvPr id="3" name="Left Brace 2"/>
          <p:cNvSpPr/>
          <p:nvPr/>
        </p:nvSpPr>
        <p:spPr>
          <a:xfrm>
            <a:off x="2284095" y="3507105"/>
            <a:ext cx="76200" cy="377190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 sz="1400"/>
          </a:p>
        </p:txBody>
      </p:sp>
      <p:sp>
        <p:nvSpPr>
          <p:cNvPr id="6" name="Text Box 5"/>
          <p:cNvSpPr txBox="1"/>
          <p:nvPr/>
        </p:nvSpPr>
        <p:spPr>
          <a:xfrm>
            <a:off x="667385" y="3373120"/>
            <a:ext cx="16167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latin typeface="DengXian" panose="02010600030101010101" charset="-122"/>
                <a:ea typeface="DengXian" panose="02010600030101010101" charset="-122"/>
              </a:rPr>
              <a:t>妻子才是撒旦真正的武器</a:t>
            </a:r>
            <a:endParaRPr lang="zh-CN" altLang="en-US" b="1">
              <a:latin typeface="DengXian" panose="02010600030101010101" charset="-122"/>
              <a:ea typeface="DengXian" panose="02010600030101010101" charset="-122"/>
            </a:endParaRPr>
          </a:p>
        </p:txBody>
      </p:sp>
      <p:sp>
        <p:nvSpPr>
          <p:cNvPr id="20" name="Line Callout 1 19"/>
          <p:cNvSpPr/>
          <p:nvPr/>
        </p:nvSpPr>
        <p:spPr>
          <a:xfrm>
            <a:off x="8468995" y="5860415"/>
            <a:ext cx="3408680" cy="588645"/>
          </a:xfrm>
          <a:prstGeom prst="borderCallout1">
            <a:avLst>
              <a:gd name="adj1" fmla="val -11974"/>
              <a:gd name="adj2" fmla="val 48886"/>
              <a:gd name="adj3" fmla="val -63106"/>
              <a:gd name="adj4" fmla="val 5607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>
                <a:latin typeface="DengXian" panose="02010600030101010101" charset="-122"/>
                <a:ea typeface="DengXian" panose="02010600030101010101" charset="-122"/>
              </a:rPr>
              <a:t>“心”里犯罪了没？</a:t>
            </a:r>
            <a:endParaRPr lang="zh-CN" altLang="en-US">
              <a:latin typeface="DengXian" panose="02010600030101010101" charset="-122"/>
              <a:ea typeface="DengXian" panose="02010600030101010101" charset="-122"/>
            </a:endParaRPr>
          </a:p>
        </p:txBody>
      </p:sp>
      <p:sp>
        <p:nvSpPr>
          <p:cNvPr id="7" name="Line Callout 1 6"/>
          <p:cNvSpPr/>
          <p:nvPr/>
        </p:nvSpPr>
        <p:spPr>
          <a:xfrm>
            <a:off x="2721610" y="5860415"/>
            <a:ext cx="3408680" cy="588645"/>
          </a:xfrm>
          <a:prstGeom prst="borderCallout1">
            <a:avLst>
              <a:gd name="adj1" fmla="val -11974"/>
              <a:gd name="adj2" fmla="val 48886"/>
              <a:gd name="adj3" fmla="val -63106"/>
              <a:gd name="adj4" fmla="val 5607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>
                <a:latin typeface="DengXian" panose="02010600030101010101" charset="-122"/>
                <a:ea typeface="DengXian" panose="02010600030101010101" charset="-122"/>
              </a:rPr>
              <a:t>表现仍然</a:t>
            </a:r>
            <a:r>
              <a:rPr lang="en-US" altLang="zh-CN">
                <a:latin typeface="DengXian" panose="02010600030101010101" charset="-122"/>
                <a:ea typeface="DengXian" panose="02010600030101010101" charset="-122"/>
              </a:rPr>
              <a:t>100</a:t>
            </a:r>
            <a:r>
              <a:rPr lang="zh-CN" altLang="en-US">
                <a:latin typeface="DengXian" panose="02010600030101010101" charset="-122"/>
                <a:ea typeface="DengXian" panose="02010600030101010101" charset="-122"/>
              </a:rPr>
              <a:t>分！</a:t>
            </a:r>
            <a:endParaRPr lang="zh-CN" altLang="en-US">
              <a:latin typeface="DengXian" panose="02010600030101010101" charset="-122"/>
              <a:ea typeface="DengXian" panose="02010600030101010101" charset="-12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1579880" y="2078990"/>
            <a:ext cx="9437370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11 约伯的三个朋友-提幔人以利法、书亚人比勒达、拿玛人琐法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一</a:t>
            </a:r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听说有这一切的灾祸临到他身上，各人就从本处约会同来，</a:t>
            </a:r>
            <a:r>
              <a:rPr lang="en-US" sz="2400" b="1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为他悲伤，安慰他。</a:t>
            </a:r>
            <a:endParaRPr lang="en-US" sz="24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12 他们远远地举目观看，</a:t>
            </a:r>
            <a:r>
              <a:rPr lang="en-US" sz="2400" b="1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认不出他来</a:t>
            </a:r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，就放声大哭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。</a:t>
            </a:r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各人</a:t>
            </a:r>
            <a:r>
              <a:rPr lang="en-US" sz="2400" b="1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撕裂外袍，把尘土向天扬起来，落在自己的头上。</a:t>
            </a:r>
            <a:endParaRPr lang="en-US" sz="24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13 他们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就同他</a:t>
            </a:r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七天七夜坐在地上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，一个人也不向他说句话，</a:t>
            </a:r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因为他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极其痛苦</a:t>
            </a:r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。</a:t>
            </a:r>
            <a:endParaRPr lang="en-US" sz="24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</p:txBody>
      </p:sp>
      <p:sp>
        <p:nvSpPr>
          <p:cNvPr id="7" name="Line Callout 1 6"/>
          <p:cNvSpPr/>
          <p:nvPr/>
        </p:nvSpPr>
        <p:spPr>
          <a:xfrm>
            <a:off x="1579880" y="5497830"/>
            <a:ext cx="3408680" cy="588645"/>
          </a:xfrm>
          <a:prstGeom prst="borderCallout1">
            <a:avLst>
              <a:gd name="adj1" fmla="val -11974"/>
              <a:gd name="adj2" fmla="val 48886"/>
              <a:gd name="adj3" fmla="val -261272"/>
              <a:gd name="adj4" fmla="val 6412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>
                <a:latin typeface="DengXian" panose="02010600030101010101" charset="-122"/>
                <a:ea typeface="DengXian" panose="02010600030101010101" charset="-122"/>
              </a:rPr>
              <a:t>约伯一开始的处理方式</a:t>
            </a:r>
            <a:endParaRPr lang="zh-CN" altLang="en-US">
              <a:latin typeface="DengXian" panose="02010600030101010101" charset="-122"/>
              <a:ea typeface="DengXian" panose="02010600030101010101" charset="-122"/>
            </a:endParaRPr>
          </a:p>
        </p:txBody>
      </p:sp>
      <p:sp>
        <p:nvSpPr>
          <p:cNvPr id="4" name="Line Callout 1 3"/>
          <p:cNvSpPr/>
          <p:nvPr/>
        </p:nvSpPr>
        <p:spPr>
          <a:xfrm>
            <a:off x="4623435" y="1181735"/>
            <a:ext cx="2444115" cy="385445"/>
          </a:xfrm>
          <a:prstGeom prst="borderCallout1">
            <a:avLst>
              <a:gd name="adj1" fmla="val 113679"/>
              <a:gd name="adj2" fmla="val 48882"/>
              <a:gd name="adj3" fmla="val 353542"/>
              <a:gd name="adj4" fmla="val 18820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/>
              <a:t>确实是“好朋友”！</a:t>
            </a:r>
            <a:endParaRPr lang="zh-CN" altLang="en-US"/>
          </a:p>
        </p:txBody>
      </p:sp>
      <p:sp>
        <p:nvSpPr>
          <p:cNvPr id="3" name="Rounded Rectangle 2"/>
          <p:cNvSpPr/>
          <p:nvPr/>
        </p:nvSpPr>
        <p:spPr>
          <a:xfrm>
            <a:off x="596900" y="786130"/>
            <a:ext cx="3347720" cy="781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</a:rPr>
              <a:t>三个朋友来到</a:t>
            </a:r>
            <a:endParaRPr lang="zh-CN" altLang="en-US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charset="-122"/>
              <a:ea typeface="DengXian" panose="02010600030101010101" charset="-122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Flowchart: Punched Tape 1"/>
          <p:cNvSpPr/>
          <p:nvPr/>
        </p:nvSpPr>
        <p:spPr>
          <a:xfrm>
            <a:off x="1490980" y="1587500"/>
            <a:ext cx="9716770" cy="3438525"/>
          </a:xfrm>
          <a:prstGeom prst="flowChartPunched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6000" b="1">
                <a:latin typeface="DengXian" panose="02010600030101010101" charset="-122"/>
                <a:ea typeface="DengXian" panose="02010600030101010101" charset="-122"/>
              </a:rPr>
              <a:t>约伯记 第三章</a:t>
            </a:r>
            <a:endParaRPr lang="zh-CN" altLang="en-US" sz="6000" b="1">
              <a:latin typeface="DengXian" panose="02010600030101010101" charset="-122"/>
              <a:ea typeface="DengXian" panose="02010600030101010101" charset="-122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2584450" y="1071245"/>
            <a:ext cx="8818880" cy="60623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1 此后，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约伯开口咒诅自己的生日</a:t>
            </a:r>
            <a:r>
              <a:rPr lang="zh-CN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，</a:t>
            </a:r>
            <a:endParaRPr lang="en-US" sz="24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2 说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：</a:t>
            </a:r>
            <a:endParaRPr lang="en-US" sz="24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3 </a:t>
            </a:r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  <a:sym typeface="+mn-ea"/>
              </a:rPr>
              <a:t>“</a:t>
            </a:r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  <a:sym typeface="+mn-ea"/>
              </a:rPr>
              <a:t>愿</a:t>
            </a:r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我生的那日和说</a:t>
            </a:r>
            <a:r>
              <a:rPr lang="en-US" sz="2400" b="1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怀了男胎的那夜都灭没。</a:t>
            </a:r>
            <a:endParaRPr lang="en-US" sz="24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4 愿那日变为黑暗；愿神不从上面寻找它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；</a:t>
            </a:r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愿亮光不照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于</a:t>
            </a:r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其上。</a:t>
            </a:r>
            <a:endParaRPr lang="en-US" sz="24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5 愿黑暗和死荫索取那日；愿密云停在其上；愿日蚀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恐</a:t>
            </a:r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吓它。</a:t>
            </a:r>
            <a:endParaRPr lang="en-US" sz="24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。。。</a:t>
            </a:r>
            <a:endParaRPr lang="zh-CN" altLang="en-US" sz="24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10 因没有把怀我胎的门关闭，也没有将患难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对</a:t>
            </a:r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我的眼隐藏。</a:t>
            </a:r>
            <a:endParaRPr lang="en-US" altLang="zh-CN" sz="24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11 </a:t>
            </a:r>
            <a:r>
              <a:rPr lang="en-US" altLang="zh-CN" sz="2400" b="1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我为何不出母胎而死</a:t>
            </a:r>
            <a:r>
              <a:rPr lang="zh-CN" altLang="en-US" sz="2400" b="1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？为何</a:t>
            </a:r>
            <a:r>
              <a:rPr lang="en-US" altLang="zh-CN" sz="2400" b="1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不出母腹绝气？</a:t>
            </a:r>
            <a:endParaRPr lang="en-US" altLang="zh-CN" sz="24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。。。</a:t>
            </a:r>
            <a:endParaRPr lang="zh-CN" altLang="en-US" sz="24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20 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受患难的人为何有光赐给他呢？</a:t>
            </a:r>
            <a:r>
              <a:rPr lang="zh-CN" altLang="en-US" sz="2800" b="1" u="sng">
                <a:solidFill>
                  <a:srgbClr val="00B05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  <a:sym typeface="+mn-ea"/>
              </a:rPr>
              <a:t>心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中愁苦的人为何有生命赐给他呢？</a:t>
            </a:r>
            <a:endParaRPr lang="en-US" altLang="zh-CN" sz="24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21 他们切望死，却不得死；求死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，</a:t>
            </a:r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胜于求隐藏的珍宝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。</a:t>
            </a:r>
            <a:endParaRPr lang="en-US" altLang="zh-CN" sz="24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。。。</a:t>
            </a:r>
            <a:endParaRPr lang="zh-CN" altLang="en-US" sz="24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23 人的道路既然遮隐，</a:t>
            </a:r>
            <a:r>
              <a:rPr lang="en-US" altLang="zh-CN" sz="2400" b="1">
                <a:solidFill>
                  <a:srgbClr val="FF000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神又把他四面围困</a:t>
            </a:r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，为何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有</a:t>
            </a:r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光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赐</a:t>
            </a:r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给他呢？</a:t>
            </a:r>
            <a:endParaRPr lang="en-US" altLang="zh-CN" sz="24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。。。。</a:t>
            </a:r>
            <a:endParaRPr lang="en-US" altLang="zh-CN" sz="24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endParaRPr lang="en-US" altLang="zh-CN" sz="24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</p:txBody>
      </p:sp>
      <p:sp>
        <p:nvSpPr>
          <p:cNvPr id="4" name="Line Callout 1 3"/>
          <p:cNvSpPr/>
          <p:nvPr/>
        </p:nvSpPr>
        <p:spPr>
          <a:xfrm>
            <a:off x="8134350" y="993775"/>
            <a:ext cx="3113405" cy="557530"/>
          </a:xfrm>
          <a:prstGeom prst="borderCallout1">
            <a:avLst>
              <a:gd name="adj1" fmla="val 48177"/>
              <a:gd name="adj2" fmla="val -2590"/>
              <a:gd name="adj3" fmla="val 69020"/>
              <a:gd name="adj4" fmla="val -2333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/>
              <a:t>咒诅耶和华（撒旦的目的）</a:t>
            </a:r>
            <a:r>
              <a:rPr lang="en-US" altLang="zh-CN"/>
              <a:t>=</a:t>
            </a:r>
            <a:r>
              <a:rPr lang="zh-CN" altLang="en-US"/>
              <a:t>以口犯罪（约伯的底线）</a:t>
            </a:r>
            <a:endParaRPr lang="zh-CN" altLang="en-US"/>
          </a:p>
        </p:txBody>
      </p:sp>
      <p:sp>
        <p:nvSpPr>
          <p:cNvPr id="3" name="Left Brace 2"/>
          <p:cNvSpPr/>
          <p:nvPr/>
        </p:nvSpPr>
        <p:spPr>
          <a:xfrm>
            <a:off x="2508250" y="1969770"/>
            <a:ext cx="76200" cy="316230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 sz="1400"/>
          </a:p>
        </p:txBody>
      </p:sp>
      <p:sp>
        <p:nvSpPr>
          <p:cNvPr id="5" name="Left Brace 4"/>
          <p:cNvSpPr/>
          <p:nvPr/>
        </p:nvSpPr>
        <p:spPr>
          <a:xfrm>
            <a:off x="2508250" y="2386965"/>
            <a:ext cx="76200" cy="498475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 sz="1400"/>
          </a:p>
        </p:txBody>
      </p:sp>
      <p:sp>
        <p:nvSpPr>
          <p:cNvPr id="6" name="Left Brace 5"/>
          <p:cNvSpPr/>
          <p:nvPr/>
        </p:nvSpPr>
        <p:spPr>
          <a:xfrm>
            <a:off x="2508250" y="3488055"/>
            <a:ext cx="76200" cy="498475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 sz="1400"/>
          </a:p>
        </p:txBody>
      </p:sp>
      <p:sp>
        <p:nvSpPr>
          <p:cNvPr id="7" name="Left Brace 6"/>
          <p:cNvSpPr/>
          <p:nvPr/>
        </p:nvSpPr>
        <p:spPr>
          <a:xfrm>
            <a:off x="2508250" y="4552950"/>
            <a:ext cx="76200" cy="498475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 sz="1400"/>
          </a:p>
        </p:txBody>
      </p:sp>
      <p:sp>
        <p:nvSpPr>
          <p:cNvPr id="8" name="Text Box 7"/>
          <p:cNvSpPr txBox="1"/>
          <p:nvPr/>
        </p:nvSpPr>
        <p:spPr>
          <a:xfrm>
            <a:off x="1448435" y="1209040"/>
            <a:ext cx="16167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latin typeface="DengXian" panose="02010600030101010101" charset="-122"/>
                <a:ea typeface="DengXian" panose="02010600030101010101" charset="-122"/>
              </a:rPr>
              <a:t>咒诅生日</a:t>
            </a:r>
            <a:endParaRPr lang="zh-CN" altLang="en-US" b="1">
              <a:latin typeface="DengXian" panose="02010600030101010101" charset="-122"/>
              <a:ea typeface="DengXian" panose="02010600030101010101" charset="-122"/>
            </a:endParaRPr>
          </a:p>
        </p:txBody>
      </p:sp>
      <p:sp>
        <p:nvSpPr>
          <p:cNvPr id="9" name="Left Brace 8"/>
          <p:cNvSpPr/>
          <p:nvPr/>
        </p:nvSpPr>
        <p:spPr>
          <a:xfrm>
            <a:off x="2508250" y="1235075"/>
            <a:ext cx="76200" cy="316230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 sz="1400"/>
          </a:p>
        </p:txBody>
      </p:sp>
      <p:sp>
        <p:nvSpPr>
          <p:cNvPr id="10" name="Text Box 9"/>
          <p:cNvSpPr txBox="1"/>
          <p:nvPr/>
        </p:nvSpPr>
        <p:spPr>
          <a:xfrm>
            <a:off x="1488440" y="1917700"/>
            <a:ext cx="16167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latin typeface="DengXian" panose="02010600030101010101" charset="-122"/>
                <a:ea typeface="DengXian" panose="02010600030101010101" charset="-122"/>
              </a:rPr>
              <a:t>咒诅他人</a:t>
            </a:r>
            <a:endParaRPr lang="zh-CN" altLang="en-US" b="1">
              <a:latin typeface="DengXian" panose="02010600030101010101" charset="-122"/>
              <a:ea typeface="DengXian" panose="02010600030101010101" charset="-122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1235710" y="2452370"/>
            <a:ext cx="16167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latin typeface="DengXian" panose="02010600030101010101" charset="-122"/>
                <a:ea typeface="DengXian" panose="02010600030101010101" charset="-122"/>
              </a:rPr>
              <a:t>咒诅大自然</a:t>
            </a:r>
            <a:endParaRPr lang="zh-CN" altLang="en-US" b="1">
              <a:latin typeface="DengXian" panose="02010600030101010101" charset="-122"/>
              <a:ea typeface="DengXian" panose="02010600030101010101" charset="-122"/>
            </a:endParaRPr>
          </a:p>
        </p:txBody>
      </p:sp>
      <p:sp>
        <p:nvSpPr>
          <p:cNvPr id="12" name="Left Brace 11"/>
          <p:cNvSpPr/>
          <p:nvPr/>
        </p:nvSpPr>
        <p:spPr>
          <a:xfrm>
            <a:off x="1093470" y="1209040"/>
            <a:ext cx="76200" cy="1676400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 sz="1400"/>
          </a:p>
        </p:txBody>
      </p:sp>
      <p:sp>
        <p:nvSpPr>
          <p:cNvPr id="13" name="Text Box 12"/>
          <p:cNvSpPr txBox="1"/>
          <p:nvPr/>
        </p:nvSpPr>
        <p:spPr>
          <a:xfrm>
            <a:off x="125095" y="1447800"/>
            <a:ext cx="9080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</a:rPr>
              <a:t>是狠毒？还是恒忍？</a:t>
            </a:r>
            <a:endParaRPr lang="zh-CN" altLang="en-US" b="1">
              <a:solidFill>
                <a:srgbClr val="0070C0"/>
              </a:solidFill>
              <a:latin typeface="DengXian" panose="02010600030101010101" charset="-122"/>
              <a:ea typeface="DengXian" panose="02010600030101010101" charset="-122"/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1555750" y="3488055"/>
            <a:ext cx="10591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latin typeface="DengXian" panose="02010600030101010101" charset="-122"/>
                <a:ea typeface="DengXian" panose="02010600030101010101" charset="-122"/>
              </a:rPr>
              <a:t>干脆别生出来</a:t>
            </a:r>
            <a:endParaRPr lang="zh-CN" altLang="en-US" b="1">
              <a:latin typeface="DengXian" panose="02010600030101010101" charset="-122"/>
              <a:ea typeface="DengXian" panose="02010600030101010101" charset="-122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1738630" y="4618355"/>
            <a:ext cx="6940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latin typeface="DengXian" panose="02010600030101010101" charset="-122"/>
                <a:ea typeface="DengXian" panose="02010600030101010101" charset="-122"/>
              </a:rPr>
              <a:t>求死</a:t>
            </a:r>
            <a:endParaRPr lang="zh-CN" altLang="en-US" b="1">
              <a:latin typeface="DengXian" panose="02010600030101010101" charset="-122"/>
              <a:ea typeface="DengXian" panose="02010600030101010101" charset="-122"/>
            </a:endParaRPr>
          </a:p>
        </p:txBody>
      </p:sp>
      <p:sp>
        <p:nvSpPr>
          <p:cNvPr id="16" name="Left Brace 15"/>
          <p:cNvSpPr/>
          <p:nvPr/>
        </p:nvSpPr>
        <p:spPr>
          <a:xfrm>
            <a:off x="2508250" y="5951855"/>
            <a:ext cx="76200" cy="498475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 sz="1400"/>
          </a:p>
        </p:txBody>
      </p:sp>
      <p:sp>
        <p:nvSpPr>
          <p:cNvPr id="17" name="Text Box 16"/>
          <p:cNvSpPr txBox="1"/>
          <p:nvPr/>
        </p:nvSpPr>
        <p:spPr>
          <a:xfrm>
            <a:off x="475615" y="5885180"/>
            <a:ext cx="18802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</a:rPr>
              <a:t>第一次开始要神负责</a:t>
            </a:r>
            <a:endParaRPr lang="zh-CN" altLang="en-US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charset="-122"/>
              <a:ea typeface="DengXian" panose="02010600030101010101" charset="-122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42900" y="258445"/>
            <a:ext cx="3357880" cy="628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</a:rPr>
              <a:t>约伯的第一篇道</a:t>
            </a:r>
            <a:endParaRPr lang="zh-CN" alt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charset="-122"/>
              <a:ea typeface="DengXian" panose="02010600030101010101" charset="-122"/>
            </a:endParaRPr>
          </a:p>
        </p:txBody>
      </p:sp>
      <p:sp>
        <p:nvSpPr>
          <p:cNvPr id="19" name="Left Brace 18"/>
          <p:cNvSpPr/>
          <p:nvPr/>
        </p:nvSpPr>
        <p:spPr>
          <a:xfrm>
            <a:off x="1346835" y="3552825"/>
            <a:ext cx="141605" cy="1433830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 sz="1400"/>
          </a:p>
        </p:txBody>
      </p:sp>
      <p:sp>
        <p:nvSpPr>
          <p:cNvPr id="20" name="Text Box 19"/>
          <p:cNvSpPr txBox="1"/>
          <p:nvPr/>
        </p:nvSpPr>
        <p:spPr>
          <a:xfrm>
            <a:off x="358775" y="3808730"/>
            <a:ext cx="87693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latin typeface="DengXian" panose="02010600030101010101" charset="-122"/>
                <a:ea typeface="DengXian" panose="02010600030101010101" charset="-122"/>
              </a:rPr>
              <a:t>老婆的反应？</a:t>
            </a:r>
            <a:endParaRPr lang="zh-CN" altLang="en-US" b="1">
              <a:latin typeface="DengXian" panose="02010600030101010101" charset="-122"/>
              <a:ea typeface="DengXian" panose="02010600030101010101" charset="-122"/>
            </a:endParaRPr>
          </a:p>
          <a:p>
            <a:r>
              <a:rPr lang="en-US" altLang="zh-CN" b="1">
                <a:latin typeface="DengXian" panose="02010600030101010101" charset="-122"/>
                <a:ea typeface="DengXian" panose="02010600030101010101" charset="-122"/>
              </a:rPr>
              <a:t>2</a:t>
            </a:r>
            <a:r>
              <a:rPr lang="zh-CN" altLang="en-US" b="1">
                <a:latin typeface="DengXian" panose="02010600030101010101" charset="-122"/>
                <a:ea typeface="DengXian" panose="02010600030101010101" charset="-122"/>
              </a:rPr>
              <a:t>：</a:t>
            </a:r>
            <a:r>
              <a:rPr lang="en-US" altLang="zh-CN" b="1">
                <a:latin typeface="DengXian" panose="02010600030101010101" charset="-122"/>
                <a:ea typeface="DengXian" panose="02010600030101010101" charset="-122"/>
              </a:rPr>
              <a:t>9</a:t>
            </a:r>
            <a:endParaRPr lang="en-US" altLang="zh-CN" b="1">
              <a:latin typeface="DengXian" panose="02010600030101010101" charset="-122"/>
              <a:ea typeface="DengXian" panose="02010600030101010101" charset="-122"/>
            </a:endParaRPr>
          </a:p>
        </p:txBody>
      </p:sp>
      <p:sp>
        <p:nvSpPr>
          <p:cNvPr id="22" name="Text Box 21"/>
          <p:cNvSpPr txBox="1"/>
          <p:nvPr/>
        </p:nvSpPr>
        <p:spPr>
          <a:xfrm>
            <a:off x="3914140" y="241935"/>
            <a:ext cx="173545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/>
              <a:t>1- </a:t>
            </a:r>
            <a:r>
              <a:rPr lang="zh-CN" altLang="en-US"/>
              <a:t>没有“寻求神”</a:t>
            </a:r>
            <a:endParaRPr lang="zh-CN" altLang="en-US"/>
          </a:p>
          <a:p>
            <a:r>
              <a:rPr lang="en-US" altLang="zh-CN"/>
              <a:t>2- </a:t>
            </a:r>
            <a:r>
              <a:rPr lang="zh-CN" altLang="en-US"/>
              <a:t>全篇抱怨</a:t>
            </a:r>
            <a:endParaRPr lang="zh-CN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Flowchart: Punched Tape 1"/>
          <p:cNvSpPr/>
          <p:nvPr/>
        </p:nvSpPr>
        <p:spPr>
          <a:xfrm>
            <a:off x="1490980" y="1587500"/>
            <a:ext cx="9716770" cy="3438525"/>
          </a:xfrm>
          <a:prstGeom prst="flowChartPunched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6000" b="1">
                <a:latin typeface="DengXian" panose="02010600030101010101" charset="-122"/>
                <a:ea typeface="DengXian" panose="02010600030101010101" charset="-122"/>
              </a:rPr>
              <a:t>约伯记 第四章</a:t>
            </a:r>
            <a:endParaRPr lang="zh-CN" altLang="en-US" sz="6000" b="1">
              <a:latin typeface="DengXian" panose="02010600030101010101" charset="-122"/>
              <a:ea typeface="DengXian" panose="02010600030101010101" charset="-122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3274060" y="1040765"/>
            <a:ext cx="8251190" cy="48926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1 提幔人以利法回答说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：</a:t>
            </a:r>
            <a:endParaRPr lang="en-US" sz="24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3 你素来</a:t>
            </a:r>
            <a:r>
              <a:rPr lang="en-US" sz="2400" b="1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教导</a:t>
            </a:r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许多人，又</a:t>
            </a:r>
            <a:r>
              <a:rPr lang="en-US" sz="2400" b="1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坚固</a:t>
            </a:r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软弱的手。</a:t>
            </a:r>
            <a:endParaRPr lang="en-US" sz="24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。。。</a:t>
            </a:r>
            <a:endParaRPr lang="zh-CN" altLang="en-US" sz="24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6  你的倚靠不是在你</a:t>
            </a:r>
            <a:r>
              <a:rPr lang="en-US" altLang="zh-CN" sz="2400" b="1">
                <a:solidFill>
                  <a:srgbClr val="FF000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敬畏神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吗</a:t>
            </a:r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？你的盼望不是在于你行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事</a:t>
            </a:r>
            <a:r>
              <a:rPr lang="en-US" altLang="zh-CN" sz="2400" b="1">
                <a:solidFill>
                  <a:srgbClr val="FF000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纯</a:t>
            </a:r>
            <a:r>
              <a:rPr lang="zh-CN" altLang="en-US" sz="2400" b="1">
                <a:solidFill>
                  <a:srgbClr val="FF000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正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吗</a:t>
            </a:r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？</a:t>
            </a:r>
            <a:endParaRPr lang="en-US" altLang="zh-CN" sz="24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7  </a:t>
            </a:r>
            <a:r>
              <a:rPr lang="en-US" sz="2400" b="1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请你追想</a:t>
            </a:r>
            <a:r>
              <a:rPr lang="zh-CN" altLang="en-US" sz="2400" b="1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：</a:t>
            </a:r>
            <a:r>
              <a:rPr lang="en-US" sz="2400" b="1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无辜的人有谁灭亡？正直的人在何处剪除？</a:t>
            </a:r>
            <a:endParaRPr lang="en-US" sz="24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8 按我所见，耕罪孽、种毒害的人都照样收割。</a:t>
            </a:r>
            <a:endParaRPr lang="en-US" sz="24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9 </a:t>
            </a:r>
            <a:r>
              <a:rPr lang="en-US" sz="2400" b="1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神</a:t>
            </a:r>
            <a:r>
              <a:rPr lang="zh-CN" altLang="en-US" sz="2400" b="1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一出气，他们就灭亡；神一发怒，他们就消没</a:t>
            </a:r>
            <a:r>
              <a:rPr lang="en-US" sz="2400" b="1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。</a:t>
            </a:r>
            <a:endParaRPr lang="en-US" sz="24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。。。</a:t>
            </a:r>
            <a:endParaRPr lang="zh-CN" altLang="en-US" sz="24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17 </a:t>
            </a:r>
            <a:r>
              <a:rPr lang="zh-CN" altLang="en-US" sz="2400" b="1">
                <a:solidFill>
                  <a:srgbClr val="FF000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必死的人岂能比神公义吗？人岂能比造他的主洁净吗？</a:t>
            </a:r>
            <a:endParaRPr lang="zh-CN" altLang="en-US" sz="24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。。。</a:t>
            </a:r>
            <a:endParaRPr lang="zh-CN" altLang="en-US" sz="24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21 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他帐棚的绳索岂不从中抽出来呢？他死，且</a:t>
            </a:r>
            <a:r>
              <a:rPr lang="zh-CN" altLang="en-US" sz="2400" b="1">
                <a:solidFill>
                  <a:srgbClr val="FF000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是无智慧而死。</a:t>
            </a:r>
            <a:endParaRPr lang="zh-CN" altLang="en-US" sz="2400" b="1">
              <a:solidFill>
                <a:srgbClr val="FF0000"/>
              </a:solidFill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</p:txBody>
      </p:sp>
      <p:sp>
        <p:nvSpPr>
          <p:cNvPr id="12" name="Left Brace 11"/>
          <p:cNvSpPr/>
          <p:nvPr/>
        </p:nvSpPr>
        <p:spPr>
          <a:xfrm>
            <a:off x="3020695" y="1341120"/>
            <a:ext cx="147320" cy="1239520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r"/>
            <a:endParaRPr lang="en-US" sz="1400"/>
          </a:p>
        </p:txBody>
      </p:sp>
      <p:sp>
        <p:nvSpPr>
          <p:cNvPr id="8" name="Text Box 7"/>
          <p:cNvSpPr txBox="1"/>
          <p:nvPr/>
        </p:nvSpPr>
        <p:spPr>
          <a:xfrm>
            <a:off x="1403985" y="1402080"/>
            <a:ext cx="16167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b="1">
                <a:latin typeface="DengXian" panose="02010600030101010101" charset="-122"/>
                <a:ea typeface="DengXian" panose="02010600030101010101" charset="-122"/>
              </a:rPr>
              <a:t>约伯是讲到做不到，表里不一的伪君子</a:t>
            </a:r>
            <a:endParaRPr lang="zh-CN" altLang="en-US" b="1">
              <a:latin typeface="DengXian" panose="02010600030101010101" charset="-122"/>
              <a:ea typeface="DengXian" panose="02010600030101010101" charset="-122"/>
            </a:endParaRPr>
          </a:p>
        </p:txBody>
      </p:sp>
      <p:sp>
        <p:nvSpPr>
          <p:cNvPr id="3" name="Left Brace 2"/>
          <p:cNvSpPr/>
          <p:nvPr/>
        </p:nvSpPr>
        <p:spPr>
          <a:xfrm>
            <a:off x="3020695" y="2861945"/>
            <a:ext cx="147320" cy="834390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r"/>
            <a:endParaRPr lang="en-US" sz="1400"/>
          </a:p>
        </p:txBody>
      </p:sp>
      <p:sp>
        <p:nvSpPr>
          <p:cNvPr id="4" name="Left Brace 3"/>
          <p:cNvSpPr/>
          <p:nvPr/>
        </p:nvSpPr>
        <p:spPr>
          <a:xfrm>
            <a:off x="3020695" y="3902075"/>
            <a:ext cx="147320" cy="975360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r"/>
            <a:endParaRPr lang="en-US" sz="1400"/>
          </a:p>
        </p:txBody>
      </p:sp>
      <p:sp>
        <p:nvSpPr>
          <p:cNvPr id="5" name="Left Brace 4"/>
          <p:cNvSpPr/>
          <p:nvPr/>
        </p:nvSpPr>
        <p:spPr>
          <a:xfrm>
            <a:off x="3020695" y="5296535"/>
            <a:ext cx="147320" cy="721995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r"/>
            <a:endParaRPr lang="en-US" sz="1400"/>
          </a:p>
        </p:txBody>
      </p:sp>
      <p:sp>
        <p:nvSpPr>
          <p:cNvPr id="6" name="Text Box 5"/>
          <p:cNvSpPr txBox="1"/>
          <p:nvPr/>
        </p:nvSpPr>
        <p:spPr>
          <a:xfrm>
            <a:off x="354330" y="5196840"/>
            <a:ext cx="25082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b="1">
                <a:latin typeface="DengXian" panose="02010600030101010101" charset="-122"/>
                <a:ea typeface="DengXian" panose="02010600030101010101" charset="-122"/>
              </a:rPr>
              <a:t>约伯还搞不清楚你是因罪被公义的神审判！无智慧啊！</a:t>
            </a:r>
            <a:endParaRPr lang="zh-CN" altLang="en-US" b="1">
              <a:latin typeface="DengXian" panose="02010600030101010101" charset="-122"/>
              <a:ea typeface="DengXian" panose="02010600030101010101" charset="-122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993775" y="4067175"/>
            <a:ext cx="18688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b="1">
                <a:latin typeface="DengXian" panose="02010600030101010101" charset="-122"/>
                <a:ea typeface="DengXian" panose="02010600030101010101" charset="-122"/>
              </a:rPr>
              <a:t>公义，洁净的神发怒审判约伯！</a:t>
            </a:r>
            <a:endParaRPr lang="zh-CN" altLang="en-US" b="1">
              <a:latin typeface="DengXian" panose="02010600030101010101" charset="-122"/>
              <a:ea typeface="DengXian" panose="02010600030101010101" charset="-122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354330" y="2861945"/>
            <a:ext cx="25082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b="1">
                <a:latin typeface="DengXian" panose="02010600030101010101" charset="-122"/>
                <a:ea typeface="DengXian" panose="02010600030101010101" charset="-122"/>
              </a:rPr>
              <a:t>约伯肯定犯罪，为什么不自我反省？</a:t>
            </a:r>
            <a:endParaRPr lang="zh-CN" altLang="en-US" b="1">
              <a:latin typeface="DengXian" panose="02010600030101010101" charset="-122"/>
              <a:ea typeface="DengXian" panose="02010600030101010101" charset="-122"/>
            </a:endParaRPr>
          </a:p>
          <a:p>
            <a:pPr algn="r"/>
            <a:r>
              <a:rPr lang="zh-CN" altLang="en-US" b="1">
                <a:solidFill>
                  <a:schemeClr val="accent1"/>
                </a:solidFill>
                <a:latin typeface="DengXian" panose="02010600030101010101" charset="-122"/>
                <a:ea typeface="DengXian" panose="02010600030101010101" charset="-122"/>
              </a:rPr>
              <a:t>约伯不是“常常献赎罪祭”？</a:t>
            </a:r>
            <a:endParaRPr lang="zh-CN" altLang="en-US" b="1">
              <a:solidFill>
                <a:schemeClr val="accent1"/>
              </a:solidFill>
              <a:latin typeface="DengXian" panose="02010600030101010101" charset="-122"/>
              <a:ea typeface="DengXian" panose="02010600030101010101" charset="-122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49555" y="222250"/>
            <a:ext cx="3357880" cy="628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</a:rPr>
              <a:t>以利法第一篇道</a:t>
            </a:r>
            <a:endParaRPr lang="zh-CN" alt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charset="-122"/>
              <a:ea typeface="DengXian" panose="02010600030101010101" charset="-122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Flowchart: Punched Tape 1"/>
          <p:cNvSpPr/>
          <p:nvPr/>
        </p:nvSpPr>
        <p:spPr>
          <a:xfrm>
            <a:off x="1490980" y="1587500"/>
            <a:ext cx="9716770" cy="3438525"/>
          </a:xfrm>
          <a:prstGeom prst="flowChartPunched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6000" b="1">
                <a:latin typeface="DengXian" panose="02010600030101010101" charset="-122"/>
                <a:ea typeface="DengXian" panose="02010600030101010101" charset="-122"/>
              </a:rPr>
              <a:t>约伯记 第五章</a:t>
            </a:r>
            <a:endParaRPr lang="zh-CN" altLang="en-US" sz="6000" b="1">
              <a:latin typeface="DengXian" panose="02010600030101010101" charset="-122"/>
              <a:ea typeface="DengXian" panose="02010600030101010101" charset="-122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2087880" y="951865"/>
            <a:ext cx="8403590" cy="4831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3 我曾见愚妄人扎下根，但我忽然咒诅他的住处。</a:t>
            </a:r>
            <a:endParaRPr lang="en-US" sz="28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4 他的儿女远离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稳妥的地步；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在城门口被压，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并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无人搭救。</a:t>
            </a:r>
            <a:endParaRPr lang="en-US" sz="28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5 他的庄稼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有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饥饿的人吃尽了，就是在荆棘里的也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抢去了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；他的财宝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有网罗张口吞灭了。</a:t>
            </a:r>
            <a:endParaRPr lang="en-US" sz="28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8 至于我，</a:t>
            </a:r>
            <a:r>
              <a:rPr lang="en-US" sz="2800" b="1">
                <a:solidFill>
                  <a:srgbClr val="FF000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我必</a:t>
            </a:r>
            <a:r>
              <a:rPr lang="zh-CN" altLang="en-US" sz="2800" b="1">
                <a:solidFill>
                  <a:srgbClr val="FF000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仰望</a:t>
            </a:r>
            <a:r>
              <a:rPr lang="en-US" sz="2800" b="1">
                <a:solidFill>
                  <a:srgbClr val="FF000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神，把我</a:t>
            </a:r>
            <a:r>
              <a:rPr lang="zh-CN" altLang="en-US" sz="2800" b="1">
                <a:solidFill>
                  <a:srgbClr val="FF000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的事情托付他。</a:t>
            </a:r>
            <a:endParaRPr lang="en-US" sz="28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17 神所</a:t>
            </a:r>
            <a:r>
              <a:rPr lang="en-US" sz="2800" b="1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惩治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的人是有福的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！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所以你不可轻看全能者的</a:t>
            </a:r>
            <a:r>
              <a:rPr lang="en-US" sz="2800" b="1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管教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。</a:t>
            </a:r>
            <a:endParaRPr lang="en-US" sz="28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18 因为祂</a:t>
            </a:r>
            <a:r>
              <a:rPr lang="en-US" sz="2800" b="1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打</a:t>
            </a:r>
            <a:r>
              <a:rPr lang="zh-CN" altLang="en-US" sz="2800" b="1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破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，又缠裹；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他</a:t>
            </a:r>
            <a:r>
              <a:rPr lang="en-US" sz="2800" b="1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击伤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，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用</a:t>
            </a:r>
            <a:r>
              <a:rPr lang="en-US" sz="2800" b="1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手医治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。</a:t>
            </a:r>
            <a:endParaRPr lang="en-US" sz="28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27  这理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，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我们已经考察，本是如此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。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你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须要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听，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要知道是与自己有益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。</a:t>
            </a:r>
            <a:endParaRPr lang="en-US" sz="28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</p:txBody>
      </p:sp>
      <p:sp>
        <p:nvSpPr>
          <p:cNvPr id="3" name="Left Brace 2"/>
          <p:cNvSpPr/>
          <p:nvPr/>
        </p:nvSpPr>
        <p:spPr>
          <a:xfrm>
            <a:off x="1874520" y="3364865"/>
            <a:ext cx="86995" cy="1617345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r"/>
            <a:endParaRPr lang="en-US" sz="1400"/>
          </a:p>
        </p:txBody>
      </p:sp>
      <p:sp>
        <p:nvSpPr>
          <p:cNvPr id="8" name="Text Box 7"/>
          <p:cNvSpPr txBox="1"/>
          <p:nvPr/>
        </p:nvSpPr>
        <p:spPr>
          <a:xfrm>
            <a:off x="582930" y="3712210"/>
            <a:ext cx="109982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b="1">
                <a:latin typeface="DengXian" panose="02010600030101010101" charset="-122"/>
                <a:ea typeface="DengXian" panose="02010600030101010101" charset="-122"/>
              </a:rPr>
              <a:t>全是圣经“金句”</a:t>
            </a:r>
            <a:endParaRPr lang="zh-CN" altLang="en-US" b="1">
              <a:latin typeface="DengXian" panose="02010600030101010101" charset="-122"/>
              <a:ea typeface="DengXian" panose="02010600030101010101" charset="-122"/>
            </a:endParaRPr>
          </a:p>
        </p:txBody>
      </p:sp>
      <p:sp>
        <p:nvSpPr>
          <p:cNvPr id="4" name="Left Brace 3"/>
          <p:cNvSpPr/>
          <p:nvPr/>
        </p:nvSpPr>
        <p:spPr>
          <a:xfrm rot="10800000">
            <a:off x="10394315" y="3116580"/>
            <a:ext cx="76200" cy="347345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 sz="1400"/>
          </a:p>
        </p:txBody>
      </p:sp>
      <p:sp>
        <p:nvSpPr>
          <p:cNvPr id="5" name="Text Box 4"/>
          <p:cNvSpPr txBox="1"/>
          <p:nvPr/>
        </p:nvSpPr>
        <p:spPr>
          <a:xfrm>
            <a:off x="10603230" y="3665220"/>
            <a:ext cx="109982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latin typeface="DengXian" panose="02010600030101010101" charset="-122"/>
                <a:ea typeface="DengXian" panose="02010600030101010101" charset="-122"/>
              </a:rPr>
              <a:t>神喜欢“虐待”人？</a:t>
            </a:r>
            <a:endParaRPr lang="zh-CN" altLang="en-US" b="1">
              <a:latin typeface="DengXian" panose="02010600030101010101" charset="-122"/>
              <a:ea typeface="DengXian" panose="02010600030101010101" charset="-122"/>
            </a:endParaRPr>
          </a:p>
          <a:p>
            <a:r>
              <a:rPr lang="zh-CN" altLang="en-US" b="1">
                <a:latin typeface="DengXian" panose="02010600030101010101" charset="-122"/>
                <a:ea typeface="DengXian" panose="02010600030101010101" charset="-122"/>
              </a:rPr>
              <a:t>神不公义？</a:t>
            </a:r>
            <a:endParaRPr lang="zh-CN" altLang="en-US" b="1">
              <a:latin typeface="DengXian" panose="02010600030101010101" charset="-122"/>
              <a:ea typeface="DengXian" panose="02010600030101010101" charset="-122"/>
            </a:endParaRPr>
          </a:p>
        </p:txBody>
      </p:sp>
      <p:sp>
        <p:nvSpPr>
          <p:cNvPr id="6" name="Left Brace 5"/>
          <p:cNvSpPr/>
          <p:nvPr/>
        </p:nvSpPr>
        <p:spPr>
          <a:xfrm rot="10800000">
            <a:off x="10394950" y="3601085"/>
            <a:ext cx="96520" cy="1049655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 sz="1400"/>
          </a:p>
        </p:txBody>
      </p:sp>
      <p:sp>
        <p:nvSpPr>
          <p:cNvPr id="7" name="Left Brace 6"/>
          <p:cNvSpPr/>
          <p:nvPr/>
        </p:nvSpPr>
        <p:spPr>
          <a:xfrm>
            <a:off x="1874520" y="1186815"/>
            <a:ext cx="86995" cy="1464945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r"/>
            <a:endParaRPr lang="en-US" sz="1400"/>
          </a:p>
        </p:txBody>
      </p:sp>
      <p:sp>
        <p:nvSpPr>
          <p:cNvPr id="9" name="Text Box 8"/>
          <p:cNvSpPr txBox="1"/>
          <p:nvPr/>
        </p:nvSpPr>
        <p:spPr>
          <a:xfrm>
            <a:off x="582930" y="1597025"/>
            <a:ext cx="10998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b="1">
                <a:latin typeface="DengXian" panose="02010600030101010101" charset="-122"/>
                <a:ea typeface="DengXian" panose="02010600030101010101" charset="-122"/>
              </a:rPr>
              <a:t>暗示约伯的遭遇</a:t>
            </a:r>
            <a:endParaRPr lang="zh-CN" altLang="en-US" b="1">
              <a:latin typeface="DengXian" panose="02010600030101010101" charset="-122"/>
              <a:ea typeface="DengXian" panose="02010600030101010101" charset="-122"/>
            </a:endParaRPr>
          </a:p>
          <a:p>
            <a:pPr algn="r"/>
            <a:r>
              <a:rPr lang="zh-CN" altLang="en-US" b="1">
                <a:latin typeface="DengXian" panose="02010600030101010101" charset="-122"/>
                <a:ea typeface="DengXian" panose="02010600030101010101" charset="-122"/>
              </a:rPr>
              <a:t>讽刺？</a:t>
            </a:r>
            <a:endParaRPr lang="en-US" altLang="zh-CN" b="1">
              <a:latin typeface="DengXian" panose="02010600030101010101" charset="-122"/>
              <a:ea typeface="DengXian" panose="02010600030101010101" charset="-122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10740390" y="3095625"/>
            <a:ext cx="10998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latin typeface="DengXian" panose="02010600030101010101" charset="-122"/>
                <a:ea typeface="DengXian" panose="02010600030101010101" charset="-122"/>
              </a:rPr>
              <a:t>约伯缺少</a:t>
            </a:r>
            <a:endParaRPr lang="zh-CN" altLang="en-US" b="1">
              <a:latin typeface="DengXian" panose="02010600030101010101" charset="-122"/>
              <a:ea typeface="DengXian" panose="02010600030101010101" charset="-122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Flowchart: Punched Tape 1"/>
          <p:cNvSpPr/>
          <p:nvPr/>
        </p:nvSpPr>
        <p:spPr>
          <a:xfrm>
            <a:off x="1490980" y="1587500"/>
            <a:ext cx="9716770" cy="3438525"/>
          </a:xfrm>
          <a:prstGeom prst="flowChartPunched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6000" b="1">
                <a:latin typeface="DengXian" panose="02010600030101010101" charset="-122"/>
                <a:ea typeface="DengXian" panose="02010600030101010101" charset="-122"/>
              </a:rPr>
              <a:t>约伯记 第六章</a:t>
            </a:r>
            <a:endParaRPr lang="zh-CN" altLang="en-US" sz="6000" b="1">
              <a:latin typeface="DengXian" panose="02010600030101010101" charset="-122"/>
              <a:ea typeface="DengXian" panose="02010600030101010101" charset="-122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Rounded Rectangle 17"/>
          <p:cNvSpPr/>
          <p:nvPr/>
        </p:nvSpPr>
        <p:spPr>
          <a:xfrm>
            <a:off x="249555" y="222250"/>
            <a:ext cx="3357880" cy="628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</a:rPr>
              <a:t>约伯第二篇道</a:t>
            </a:r>
            <a:endParaRPr lang="zh-CN" alt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charset="-122"/>
              <a:ea typeface="DengXian" panose="02010600030101010101" charset="-122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3000375" y="1052195"/>
            <a:ext cx="8514080" cy="52006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2 惟愿我的烦恼称一称，我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一切</a:t>
            </a:r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的灾害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放在天</a:t>
            </a:r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平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里；</a:t>
            </a:r>
            <a:endParaRPr lang="en-US" sz="24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3 现今都比海沙更重，所以我的言语急躁。</a:t>
            </a:r>
            <a:endParaRPr lang="en-US" sz="24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4 因</a:t>
            </a:r>
            <a:r>
              <a:rPr lang="en-US" sz="2400" b="1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全能者的箭</a:t>
            </a:r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射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入</a:t>
            </a:r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我身，其</a:t>
            </a:r>
            <a:r>
              <a:rPr lang="en-US" sz="3200" b="1">
                <a:solidFill>
                  <a:srgbClr val="FF000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毒</a:t>
            </a:r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，我的</a:t>
            </a:r>
            <a:r>
              <a:rPr lang="en-US" sz="2800" b="1">
                <a:solidFill>
                  <a:srgbClr val="00B05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灵</a:t>
            </a:r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喝尽了；</a:t>
            </a:r>
            <a:r>
              <a:rPr lang="en-US" sz="2400" b="1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神的惊吓摆阵攻击我。</a:t>
            </a:r>
            <a:endParaRPr lang="en-US" sz="24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9 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就是</a:t>
            </a:r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愿</a:t>
            </a:r>
            <a:r>
              <a:rPr lang="en-US" sz="2400" b="1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神把我</a:t>
            </a:r>
            <a:r>
              <a:rPr lang="en-US" sz="2800" b="1">
                <a:solidFill>
                  <a:srgbClr val="FF000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压碎</a:t>
            </a:r>
            <a:r>
              <a:rPr lang="en-US" sz="2400" b="1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，伸手将我</a:t>
            </a:r>
            <a:r>
              <a:rPr lang="en-US" sz="2800" b="1">
                <a:solidFill>
                  <a:srgbClr val="FF000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剪除</a:t>
            </a:r>
            <a:r>
              <a:rPr lang="en-US" sz="2400" b="1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！</a:t>
            </a:r>
            <a:endParaRPr lang="en-US" sz="24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10 我因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没有违弃那圣者的言语</a:t>
            </a:r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，就仍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以此为</a:t>
            </a:r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安慰，</a:t>
            </a:r>
            <a:r>
              <a:rPr lang="en-US" sz="2400" b="1">
                <a:solidFill>
                  <a:schemeClr val="accent1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在不</a:t>
            </a:r>
            <a:r>
              <a:rPr lang="zh-CN" altLang="en-US" sz="2400" b="1">
                <a:solidFill>
                  <a:schemeClr val="accent1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止息</a:t>
            </a:r>
            <a:r>
              <a:rPr lang="en-US" sz="2400" b="1">
                <a:solidFill>
                  <a:schemeClr val="accent1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的痛苦中</a:t>
            </a:r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还可踊跃。</a:t>
            </a:r>
            <a:endParaRPr lang="en-US" sz="24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14 那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将要</a:t>
            </a:r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灰心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、离弃全能者、不敬畏神的人，他的朋友当以慈爱待他</a:t>
            </a:r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。</a:t>
            </a:r>
            <a:endParaRPr lang="en-US" sz="24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15 我的弟兄</a:t>
            </a:r>
            <a:r>
              <a:rPr lang="en-US" sz="2400" b="1">
                <a:solidFill>
                  <a:schemeClr val="accent1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诡诈</a:t>
            </a:r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，好像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溪水，</a:t>
            </a:r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又像溪水流干的河道。</a:t>
            </a:r>
            <a:endParaRPr lang="en-US" sz="24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24 请你们教导我，我便不作声；使我明白</a:t>
            </a:r>
            <a:r>
              <a:rPr lang="en-US" sz="2400" b="1">
                <a:solidFill>
                  <a:srgbClr val="FF000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在何事上有错。</a:t>
            </a:r>
            <a:endParaRPr lang="en-US" sz="24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25 正直的言语力量何其大！但你们的</a:t>
            </a:r>
            <a:r>
              <a:rPr lang="en-US" sz="2400" b="1">
                <a:solidFill>
                  <a:schemeClr val="accent1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责备</a:t>
            </a:r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是</a:t>
            </a:r>
            <a:r>
              <a:rPr lang="en-US" sz="2400" b="1">
                <a:solidFill>
                  <a:schemeClr val="accent1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责备</a:t>
            </a:r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什么呢？</a:t>
            </a:r>
            <a:endParaRPr lang="en-US" sz="24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30 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我的舌上岂有不义</a:t>
            </a:r>
            <a:r>
              <a:rPr lang="zh-CN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吗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？</a:t>
            </a:r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我的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口里</a:t>
            </a:r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岂不</a:t>
            </a:r>
            <a:r>
              <a:rPr lang="en-US" sz="3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辨奸恶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吗</a:t>
            </a:r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？</a:t>
            </a:r>
            <a:endParaRPr lang="en-US" sz="24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</p:txBody>
      </p:sp>
      <p:sp>
        <p:nvSpPr>
          <p:cNvPr id="7" name="Left Brace 6"/>
          <p:cNvSpPr/>
          <p:nvPr/>
        </p:nvSpPr>
        <p:spPr>
          <a:xfrm>
            <a:off x="2913380" y="1181735"/>
            <a:ext cx="82550" cy="582295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 sz="1400"/>
          </a:p>
        </p:txBody>
      </p:sp>
      <p:sp>
        <p:nvSpPr>
          <p:cNvPr id="8" name="Text Box 7"/>
          <p:cNvSpPr txBox="1"/>
          <p:nvPr/>
        </p:nvSpPr>
        <p:spPr>
          <a:xfrm>
            <a:off x="1698625" y="1289050"/>
            <a:ext cx="15246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latin typeface="DengXian" panose="02010600030101010101" charset="-122"/>
                <a:ea typeface="DengXian" panose="02010600030101010101" charset="-122"/>
              </a:rPr>
              <a:t>内心写照</a:t>
            </a:r>
            <a:endParaRPr lang="zh-CN" altLang="en-US" b="1">
              <a:latin typeface="DengXian" panose="02010600030101010101" charset="-122"/>
              <a:ea typeface="DengXian" panose="02010600030101010101" charset="-122"/>
            </a:endParaRPr>
          </a:p>
        </p:txBody>
      </p:sp>
      <p:sp>
        <p:nvSpPr>
          <p:cNvPr id="3" name="Left Brace 2"/>
          <p:cNvSpPr/>
          <p:nvPr/>
        </p:nvSpPr>
        <p:spPr>
          <a:xfrm>
            <a:off x="2913380" y="2029460"/>
            <a:ext cx="78740" cy="957580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 sz="1400"/>
          </a:p>
        </p:txBody>
      </p:sp>
      <p:sp>
        <p:nvSpPr>
          <p:cNvPr id="4" name="Text Box 3"/>
          <p:cNvSpPr txBox="1"/>
          <p:nvPr/>
        </p:nvSpPr>
        <p:spPr>
          <a:xfrm>
            <a:off x="1581785" y="2252980"/>
            <a:ext cx="1179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b="1">
                <a:latin typeface="DengXian" panose="02010600030101010101" charset="-122"/>
                <a:ea typeface="DengXian" panose="02010600030101010101" charset="-122"/>
              </a:rPr>
              <a:t>神的错</a:t>
            </a:r>
            <a:endParaRPr lang="zh-CN" altLang="en-US" b="1">
              <a:latin typeface="DengXian" panose="02010600030101010101" charset="-122"/>
              <a:ea typeface="DengXian" panose="02010600030101010101" charset="-122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581785" y="3244850"/>
            <a:ext cx="1179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b="1">
                <a:latin typeface="DengXian" panose="02010600030101010101" charset="-122"/>
                <a:ea typeface="DengXian" panose="02010600030101010101" charset="-122"/>
              </a:rPr>
              <a:t>我没错</a:t>
            </a:r>
            <a:endParaRPr lang="zh-CN" altLang="en-US" b="1">
              <a:latin typeface="DengXian" panose="02010600030101010101" charset="-122"/>
              <a:ea typeface="DengXian" panose="02010600030101010101" charset="-122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581785" y="5259070"/>
            <a:ext cx="1179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b="1">
                <a:latin typeface="DengXian" panose="02010600030101010101" charset="-122"/>
                <a:ea typeface="DengXian" panose="02010600030101010101" charset="-122"/>
              </a:rPr>
              <a:t>我没错</a:t>
            </a:r>
            <a:endParaRPr lang="zh-CN" altLang="en-US" b="1">
              <a:latin typeface="DengXian" panose="02010600030101010101" charset="-122"/>
              <a:ea typeface="DengXian" panose="02010600030101010101" charset="-122"/>
            </a:endParaRPr>
          </a:p>
        </p:txBody>
      </p:sp>
      <p:sp>
        <p:nvSpPr>
          <p:cNvPr id="9" name="Left Brace 8"/>
          <p:cNvSpPr/>
          <p:nvPr/>
        </p:nvSpPr>
        <p:spPr>
          <a:xfrm>
            <a:off x="2834640" y="3810000"/>
            <a:ext cx="76200" cy="1358900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 sz="1400"/>
          </a:p>
        </p:txBody>
      </p:sp>
      <p:sp>
        <p:nvSpPr>
          <p:cNvPr id="11" name="Text Box 10"/>
          <p:cNvSpPr txBox="1"/>
          <p:nvPr/>
        </p:nvSpPr>
        <p:spPr>
          <a:xfrm>
            <a:off x="1212215" y="4269105"/>
            <a:ext cx="14331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b="1">
                <a:latin typeface="DengXian" panose="02010600030101010101" charset="-122"/>
                <a:ea typeface="DengXian" panose="02010600030101010101" charset="-122"/>
              </a:rPr>
              <a:t>责备以利法不是朋友</a:t>
            </a:r>
            <a:endParaRPr lang="zh-CN" altLang="en-US" b="1">
              <a:latin typeface="DengXian" panose="02010600030101010101" charset="-122"/>
              <a:ea typeface="DengXian" panose="02010600030101010101" charset="-122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3798570" y="352425"/>
            <a:ext cx="49422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>
                <a:latin typeface="DengXian" panose="02010600030101010101" charset="-122"/>
                <a:ea typeface="DengXian" panose="02010600030101010101" charset="-122"/>
              </a:rPr>
              <a:t>言辞锋利，完全不像一个真正正直，完全的人</a:t>
            </a:r>
            <a:endParaRPr lang="zh-CN" altLang="en-US">
              <a:latin typeface="DengXian" panose="02010600030101010101" charset="-122"/>
              <a:ea typeface="DengXian" panose="02010600030101010101" charset="-122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114925" y="3017520"/>
            <a:ext cx="676275" cy="248539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727710" y="1740535"/>
            <a:ext cx="1091120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/>
              <a:t>从约伯看苦难</a:t>
            </a:r>
            <a:endParaRPr lang="en-US"/>
          </a:p>
          <a:p>
            <a:endParaRPr lang="en-US"/>
          </a:p>
          <a:p>
            <a:r>
              <a:rPr lang="en-US"/>
              <a:t>文/刘传章</a:t>
            </a:r>
            <a:endParaRPr lang="en-US"/>
          </a:p>
          <a:p>
            <a:endParaRPr lang="en-US"/>
          </a:p>
          <a:p>
            <a:r>
              <a:rPr lang="en-US"/>
              <a:t>生命季刊微信专稿 </a:t>
            </a:r>
            <a:endParaRPr lang="en-US"/>
          </a:p>
          <a:p>
            <a:r>
              <a:rPr lang="en-US"/>
              <a:t>https://www.cclifefl.org/View/Article/4712</a:t>
            </a:r>
            <a:endParaRPr lang="en-US"/>
          </a:p>
          <a:p>
            <a:endParaRPr lang="en-US"/>
          </a:p>
          <a:p>
            <a:r>
              <a:rPr lang="en-US"/>
              <a:t>在约伯记的这一章经文里，对他受苦的景况进行了一番描绘。那么，在约伯不寻常的生命历程里，有什么秘诀可供借鉴的呢？首先，</a:t>
            </a:r>
            <a:r>
              <a:rPr lang="en-US" b="1" u="sng">
                <a:solidFill>
                  <a:srgbClr val="FF0000"/>
                </a:solidFill>
              </a:rPr>
              <a:t>约伯胜过苦难的方法就是忍耐</a:t>
            </a:r>
            <a:r>
              <a:rPr lang="en-US"/>
              <a:t>。第四十二章就是他受苦之后的灵性高峰。约伯说了两句名言：“我赤身出于母胎，也必赤身归回，赏赐的是耶和华，收取的也是耶和华，耶和华的名是应当称颂的。”其中，“赏赐的是耶和华，收取的也是耶和华”非常重要，乃是上帝的主权。其次是信仰的进步。他又说：</a:t>
            </a:r>
            <a:r>
              <a:rPr lang="en-US" b="1">
                <a:solidFill>
                  <a:srgbClr val="0070C0"/>
                </a:solidFill>
              </a:rPr>
              <a:t>“从前我风闻有你，现在亲眼看见你。”</a:t>
            </a:r>
            <a:r>
              <a:rPr lang="en-US" b="1">
                <a:solidFill>
                  <a:srgbClr val="00B050"/>
                </a:solidFill>
              </a:rPr>
              <a:t>试问，我们对神的认识是怎样的？是风闻还是眼见？在神的面前，任何人都逃不过的，我们所做的每一件事，祂都知道。有时，神不理你，让你自行其是；有时，则会亲自引导你。若是祂一旦加手在你身上，使你受苦的话，你就知道你所信的是什么。</a:t>
            </a:r>
            <a:r>
              <a:rPr lang="en-US"/>
              <a:t>因为，你最终会明白﹕“从前我风闻有你，现在亲眼看见你。”</a:t>
            </a:r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616200" y="654050"/>
            <a:ext cx="6410325" cy="64960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/>
              <a:t>从约伯学习忍耐受苦</a:t>
            </a:r>
            <a:endParaRPr lang="zh-CN" altLang="en-US" sz="2400" b="1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Flowchart: Punched Tape 1"/>
          <p:cNvSpPr/>
          <p:nvPr/>
        </p:nvSpPr>
        <p:spPr>
          <a:xfrm>
            <a:off x="1490980" y="1587500"/>
            <a:ext cx="9716770" cy="3438525"/>
          </a:xfrm>
          <a:prstGeom prst="flowChartPunched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6000" b="1">
                <a:latin typeface="DengXian" panose="02010600030101010101" charset="-122"/>
                <a:ea typeface="DengXian" panose="02010600030101010101" charset="-122"/>
              </a:rPr>
              <a:t>约伯记 第七章</a:t>
            </a:r>
            <a:endParaRPr lang="zh-CN" altLang="en-US" sz="6000" b="1">
              <a:latin typeface="DengXian" panose="02010600030101010101" charset="-122"/>
              <a:ea typeface="DengXian" panose="02010600030101010101" charset="-122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2351405" y="613410"/>
            <a:ext cx="8899525" cy="57543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1 人在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世上</a:t>
            </a:r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岂无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争战吗</a:t>
            </a:r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？他的日子岂不像雇工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人</a:t>
            </a:r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的日子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吗</a:t>
            </a:r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？</a:t>
            </a:r>
            <a:endParaRPr lang="en-US" sz="24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2 像奴仆切慕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黑影</a:t>
            </a:r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，像雇工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人</a:t>
            </a:r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盼望工价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；</a:t>
            </a:r>
            <a:endParaRPr lang="en-US" sz="24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3 我也照样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经过困苦的日月</a:t>
            </a:r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，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夜间的疲乏为我而定</a:t>
            </a:r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。</a:t>
            </a:r>
            <a:endParaRPr lang="en-US" sz="24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11 我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不禁止我口</a:t>
            </a:r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；我</a:t>
            </a:r>
            <a:r>
              <a:rPr lang="en-US" sz="3600"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灵(spirit)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愁</a:t>
            </a:r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苦，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要发出言语</a:t>
            </a:r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；我</a:t>
            </a:r>
            <a:r>
              <a:rPr lang="zh-CN" altLang="en-US" sz="3600"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心</a:t>
            </a:r>
            <a:r>
              <a:rPr lang="en-US" altLang="zh-CN" sz="3600"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(soul)</a:t>
            </a:r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苦恼，要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吐露哀情</a:t>
            </a:r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。</a:t>
            </a:r>
            <a:endParaRPr lang="en-US" sz="24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12 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我对神说：</a:t>
            </a:r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我岂是洋海，岂是大鱼，你竟防守我呢？</a:t>
            </a:r>
            <a:endParaRPr lang="en-US" sz="24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14 你就用梦惊骇我，用异象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恐</a:t>
            </a:r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吓我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，</a:t>
            </a:r>
            <a:endParaRPr lang="en-US" sz="24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16 我厌弃性命，不愿永活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。</a:t>
            </a:r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你任凭我吧，因我的日子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都是虚空。</a:t>
            </a:r>
            <a:endParaRPr lang="en-US" sz="24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sz="24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17 人算什么，你竟看他为大，将他放在心上</a:t>
            </a:r>
            <a:r>
              <a:rPr lang="zh-CN" altLang="en-US" sz="24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？</a:t>
            </a:r>
            <a:r>
              <a:rPr lang="zh-CN" altLang="en-US" sz="24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（希伯来书二</a:t>
            </a:r>
            <a:r>
              <a:rPr lang="en-US" altLang="zh-CN" sz="24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6</a:t>
            </a:r>
            <a:r>
              <a:rPr lang="zh-CN" altLang="en-US" sz="24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，主耶稣）</a:t>
            </a:r>
            <a:endParaRPr lang="zh-CN" altLang="en-US" sz="2400" b="1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20 察看人的主啊，</a:t>
            </a:r>
            <a:r>
              <a:rPr lang="en-US" altLang="zh-CN" sz="2400" b="1">
                <a:solidFill>
                  <a:srgbClr val="FF000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我</a:t>
            </a:r>
            <a:r>
              <a:rPr lang="en-US" altLang="zh-CN" sz="3200" b="1">
                <a:solidFill>
                  <a:schemeClr val="accent1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若</a:t>
            </a:r>
            <a:r>
              <a:rPr lang="en-US" altLang="zh-CN" sz="2400" b="1">
                <a:solidFill>
                  <a:srgbClr val="FF000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有</a:t>
            </a:r>
            <a:r>
              <a:rPr lang="en-US" altLang="zh-CN" sz="3200" b="1">
                <a:solidFill>
                  <a:schemeClr val="accent1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罪</a:t>
            </a:r>
            <a:r>
              <a:rPr lang="en-US" altLang="zh-CN" sz="2400" b="1">
                <a:solidFill>
                  <a:srgbClr val="FF000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，于你何妨？</a:t>
            </a:r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为何将我当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你的箭靶子</a:t>
            </a:r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，使我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厌弃自己的性命</a:t>
            </a:r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？</a:t>
            </a:r>
            <a:endParaRPr lang="en-US" altLang="zh-CN" sz="24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21 </a:t>
            </a:r>
            <a:r>
              <a:rPr lang="en-US" altLang="zh-CN" sz="2400" b="1">
                <a:solidFill>
                  <a:schemeClr val="accent1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为何不赦免我的过犯，除掉我的罪孽？</a:t>
            </a:r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我现今要躺卧在尘土中；</a:t>
            </a:r>
            <a:r>
              <a:rPr lang="en-US" altLang="zh-CN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你要殷勤地寻找我，我却不在了。</a:t>
            </a:r>
            <a:endParaRPr lang="en-US" altLang="zh-CN" sz="2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</p:txBody>
      </p:sp>
      <p:sp>
        <p:nvSpPr>
          <p:cNvPr id="7" name="Left Brace 6"/>
          <p:cNvSpPr/>
          <p:nvPr/>
        </p:nvSpPr>
        <p:spPr>
          <a:xfrm>
            <a:off x="2132330" y="775970"/>
            <a:ext cx="76200" cy="815975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r"/>
            <a:endParaRPr lang="en-US" sz="1400"/>
          </a:p>
        </p:txBody>
      </p:sp>
      <p:sp>
        <p:nvSpPr>
          <p:cNvPr id="8" name="Text Box 7"/>
          <p:cNvSpPr txBox="1"/>
          <p:nvPr/>
        </p:nvSpPr>
        <p:spPr>
          <a:xfrm>
            <a:off x="607695" y="722630"/>
            <a:ext cx="152463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b="1">
                <a:latin typeface="DengXian" panose="02010600030101010101" charset="-122"/>
                <a:ea typeface="DengXian" panose="02010600030101010101" charset="-122"/>
              </a:rPr>
              <a:t>暗示自己没有“得到好报”</a:t>
            </a:r>
            <a:endParaRPr lang="zh-CN" altLang="en-US" b="1">
              <a:latin typeface="DengXian" panose="02010600030101010101" charset="-122"/>
              <a:ea typeface="DengXian" panose="02010600030101010101" charset="-122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607695" y="1823720"/>
            <a:ext cx="15246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b="1">
                <a:latin typeface="DengXian" panose="02010600030101010101" charset="-122"/>
                <a:ea typeface="DengXian" panose="02010600030101010101" charset="-122"/>
              </a:rPr>
              <a:t>“以口犯罪”了？</a:t>
            </a:r>
            <a:endParaRPr lang="zh-CN" altLang="en-US" b="1">
              <a:latin typeface="DengXian" panose="02010600030101010101" charset="-122"/>
              <a:ea typeface="DengXian" panose="02010600030101010101" charset="-122"/>
            </a:endParaRPr>
          </a:p>
        </p:txBody>
      </p:sp>
      <p:sp>
        <p:nvSpPr>
          <p:cNvPr id="4" name="Left Brace 3"/>
          <p:cNvSpPr/>
          <p:nvPr/>
        </p:nvSpPr>
        <p:spPr>
          <a:xfrm>
            <a:off x="2132330" y="2746375"/>
            <a:ext cx="76200" cy="1036955"/>
          </a:xfrm>
          <a:prstGeom prst="leftBrace">
            <a:avLst>
              <a:gd name="adj1" fmla="val 305000"/>
              <a:gd name="adj2" fmla="val 5000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r"/>
            <a:endParaRPr lang="en-US" sz="1400"/>
          </a:p>
        </p:txBody>
      </p:sp>
      <p:sp>
        <p:nvSpPr>
          <p:cNvPr id="5" name="Left Brace 4"/>
          <p:cNvSpPr/>
          <p:nvPr/>
        </p:nvSpPr>
        <p:spPr>
          <a:xfrm>
            <a:off x="2132330" y="4697730"/>
            <a:ext cx="76200" cy="1443990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r"/>
            <a:endParaRPr lang="en-US" sz="1400"/>
          </a:p>
        </p:txBody>
      </p:sp>
      <p:sp>
        <p:nvSpPr>
          <p:cNvPr id="6" name="Text Box 5"/>
          <p:cNvSpPr txBox="1"/>
          <p:nvPr/>
        </p:nvSpPr>
        <p:spPr>
          <a:xfrm>
            <a:off x="468630" y="3006725"/>
            <a:ext cx="15246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b="1">
                <a:latin typeface="DengXian" panose="02010600030101010101" charset="-122"/>
                <a:ea typeface="DengXian" panose="02010600030101010101" charset="-122"/>
              </a:rPr>
              <a:t>还是耶和华的错</a:t>
            </a:r>
            <a:endParaRPr lang="zh-CN" altLang="en-US" b="1">
              <a:latin typeface="DengXian" panose="02010600030101010101" charset="-122"/>
              <a:ea typeface="DengXian" panose="02010600030101010101" charset="-122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521970" y="5257800"/>
            <a:ext cx="15246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b="1">
                <a:latin typeface="DengXian" panose="02010600030101010101" charset="-122"/>
                <a:ea typeface="DengXian" panose="02010600030101010101" charset="-122"/>
              </a:rPr>
              <a:t>责备耶和华</a:t>
            </a:r>
            <a:endParaRPr lang="zh-CN" altLang="en-US" b="1">
              <a:latin typeface="DengXian" panose="02010600030101010101" charset="-122"/>
              <a:ea typeface="DengXian" panose="02010600030101010101" charset="-122"/>
            </a:endParaRPr>
          </a:p>
        </p:txBody>
      </p:sp>
      <p:sp>
        <p:nvSpPr>
          <p:cNvPr id="10" name="Curved Up Arrow 9"/>
          <p:cNvSpPr/>
          <p:nvPr/>
        </p:nvSpPr>
        <p:spPr>
          <a:xfrm>
            <a:off x="5565775" y="2277110"/>
            <a:ext cx="3659505" cy="19113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7682230" y="5579110"/>
            <a:ext cx="2251075" cy="56261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我是很重要的诶！</a:t>
            </a:r>
            <a:endParaRPr lang="zh-CN" alt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Flowchart: Punched Tape 1"/>
          <p:cNvSpPr/>
          <p:nvPr/>
        </p:nvSpPr>
        <p:spPr>
          <a:xfrm>
            <a:off x="1490980" y="1587500"/>
            <a:ext cx="9716770" cy="3438525"/>
          </a:xfrm>
          <a:prstGeom prst="flowChartPunched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6000" b="1">
                <a:latin typeface="DengXian" panose="02010600030101010101" charset="-122"/>
                <a:ea typeface="DengXian" panose="02010600030101010101" charset="-122"/>
              </a:rPr>
              <a:t>约伯记 第八章</a:t>
            </a:r>
            <a:endParaRPr lang="zh-CN" altLang="en-US" sz="6000" b="1">
              <a:latin typeface="DengXian" panose="02010600030101010101" charset="-122"/>
              <a:ea typeface="DengXian" panose="02010600030101010101" charset="-122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Rounded Rectangle 17"/>
          <p:cNvSpPr/>
          <p:nvPr/>
        </p:nvSpPr>
        <p:spPr>
          <a:xfrm>
            <a:off x="432435" y="344170"/>
            <a:ext cx="3357880" cy="628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</a:rPr>
              <a:t>比勒达第一篇道</a:t>
            </a:r>
            <a:endParaRPr lang="zh-CN" alt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charset="-122"/>
              <a:ea typeface="DengXian" panose="02010600030101010101" charset="-122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2005965" y="1513840"/>
            <a:ext cx="9192895" cy="31076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3 </a:t>
            </a:r>
            <a:r>
              <a:rPr lang="en-US" sz="2800" b="1">
                <a:solidFill>
                  <a:srgbClr val="FF000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神岂能</a:t>
            </a:r>
            <a:r>
              <a:rPr lang="zh-CN" altLang="en-US" sz="2800" b="1">
                <a:solidFill>
                  <a:srgbClr val="FF000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偏离公平</a:t>
            </a:r>
            <a:r>
              <a:rPr lang="en-US" sz="2800" b="1">
                <a:solidFill>
                  <a:srgbClr val="FF000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？全能者岂能</a:t>
            </a:r>
            <a:r>
              <a:rPr lang="zh-CN" altLang="en-US" sz="2800" b="1">
                <a:solidFill>
                  <a:srgbClr val="FF000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偏离公义</a:t>
            </a:r>
            <a:r>
              <a:rPr lang="en-US" sz="2800" b="1">
                <a:solidFill>
                  <a:srgbClr val="FF000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？</a:t>
            </a:r>
            <a:endParaRPr lang="en-US" sz="28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4 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或者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你的儿女</a:t>
            </a:r>
            <a:r>
              <a:rPr lang="en-US" sz="2800" b="1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得罪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  <a:sym typeface="+mn-ea"/>
              </a:rPr>
              <a:t>了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祂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；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祂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使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他们受</a:t>
            </a:r>
            <a:r>
              <a:rPr lang="zh-CN" altLang="en-US" sz="2800" b="1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报应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。</a:t>
            </a:r>
            <a:endParaRPr lang="en-US" sz="28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5 你若殷勤地寻求神，向全能者恳求；</a:t>
            </a:r>
            <a:endParaRPr lang="en-US" sz="28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6 你</a:t>
            </a:r>
            <a:r>
              <a:rPr lang="en-US" sz="2800" b="1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若</a:t>
            </a:r>
            <a:r>
              <a:rPr lang="zh-CN" altLang="en-US" sz="2800" b="1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清</a:t>
            </a:r>
            <a:r>
              <a:rPr lang="en-US" sz="2800" b="1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洁正直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，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他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必定为你起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来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，使你公义的居所兴旺。</a:t>
            </a:r>
            <a:endParaRPr lang="en-US" sz="28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13凡</a:t>
            </a:r>
            <a:r>
              <a:rPr lang="en-US" sz="2800" b="1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忘记神的人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，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景况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也是这样；</a:t>
            </a:r>
            <a:r>
              <a:rPr lang="en-US" sz="2800" b="1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不虔敬人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的指望要灭没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。</a:t>
            </a:r>
            <a:endParaRPr lang="en-US" sz="28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20神必不丢弃完全人，也不扶助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邪恶人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。</a:t>
            </a:r>
            <a:endParaRPr lang="en-US" sz="28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21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他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还要以喜笑充满你的口，以欢呼充满你的嘴。</a:t>
            </a:r>
            <a:endParaRPr lang="en-US" sz="28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</p:txBody>
      </p:sp>
      <p:sp>
        <p:nvSpPr>
          <p:cNvPr id="3" name="Left Brace 2"/>
          <p:cNvSpPr/>
          <p:nvPr/>
        </p:nvSpPr>
        <p:spPr>
          <a:xfrm>
            <a:off x="1800225" y="4114800"/>
            <a:ext cx="86995" cy="273685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r"/>
            <a:endParaRPr lang="en-US" sz="1400"/>
          </a:p>
        </p:txBody>
      </p:sp>
      <p:sp>
        <p:nvSpPr>
          <p:cNvPr id="8" name="Text Box 7"/>
          <p:cNvSpPr txBox="1"/>
          <p:nvPr/>
        </p:nvSpPr>
        <p:spPr>
          <a:xfrm>
            <a:off x="491490" y="4114800"/>
            <a:ext cx="13354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b="1">
                <a:latin typeface="DengXian" panose="02010600030101010101" charset="-122"/>
                <a:ea typeface="DengXian" panose="02010600030101010101" charset="-122"/>
              </a:rPr>
              <a:t>圣经“金句”</a:t>
            </a:r>
            <a:endParaRPr lang="zh-CN" altLang="en-US" b="1">
              <a:latin typeface="DengXian" panose="02010600030101010101" charset="-122"/>
              <a:ea typeface="DengXian" panose="02010600030101010101" charset="-122"/>
            </a:endParaRPr>
          </a:p>
        </p:txBody>
      </p:sp>
      <p:sp>
        <p:nvSpPr>
          <p:cNvPr id="4" name="Left Brace 3"/>
          <p:cNvSpPr/>
          <p:nvPr/>
        </p:nvSpPr>
        <p:spPr>
          <a:xfrm>
            <a:off x="1767840" y="1715770"/>
            <a:ext cx="151765" cy="2138045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 sz="1400"/>
          </a:p>
        </p:txBody>
      </p:sp>
      <p:sp>
        <p:nvSpPr>
          <p:cNvPr id="5" name="Text Box 4"/>
          <p:cNvSpPr txBox="1"/>
          <p:nvPr/>
        </p:nvSpPr>
        <p:spPr>
          <a:xfrm>
            <a:off x="8893175" y="1583690"/>
            <a:ext cx="13328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latin typeface="DengXian" panose="02010600030101010101" charset="-122"/>
                <a:ea typeface="DengXian" panose="02010600030101010101" charset="-122"/>
              </a:rPr>
              <a:t>圣经“金句”</a:t>
            </a:r>
            <a:endParaRPr lang="zh-CN" altLang="en-US" b="1">
              <a:latin typeface="DengXian" panose="02010600030101010101" charset="-122"/>
              <a:ea typeface="DengXian" panose="02010600030101010101" charset="-122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608965" y="2733675"/>
            <a:ext cx="10998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b="1">
                <a:latin typeface="DengXian" panose="02010600030101010101" charset="-122"/>
                <a:ea typeface="DengXian" panose="02010600030101010101" charset="-122"/>
              </a:rPr>
              <a:t>都是约伯的错</a:t>
            </a:r>
            <a:endParaRPr lang="zh-CN" altLang="en-US" b="1">
              <a:latin typeface="DengXian" panose="02010600030101010101" charset="-122"/>
              <a:ea typeface="DengXian" panose="02010600030101010101" charset="-122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Flowchart: Punched Tape 1"/>
          <p:cNvSpPr/>
          <p:nvPr/>
        </p:nvSpPr>
        <p:spPr>
          <a:xfrm>
            <a:off x="1490980" y="1587500"/>
            <a:ext cx="9716770" cy="3438525"/>
          </a:xfrm>
          <a:prstGeom prst="flowChartPunched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6000" b="1">
                <a:latin typeface="DengXian" panose="02010600030101010101" charset="-122"/>
                <a:ea typeface="DengXian" panose="02010600030101010101" charset="-122"/>
              </a:rPr>
              <a:t>约伯记 第九章</a:t>
            </a:r>
            <a:endParaRPr lang="zh-CN" altLang="en-US" sz="6000" b="1">
              <a:latin typeface="DengXian" panose="02010600030101010101" charset="-122"/>
              <a:ea typeface="DengXian" panose="02010600030101010101" charset="-122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Rounded Rectangle 17"/>
          <p:cNvSpPr/>
          <p:nvPr/>
        </p:nvSpPr>
        <p:spPr>
          <a:xfrm>
            <a:off x="249555" y="222250"/>
            <a:ext cx="3357880" cy="628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</a:rPr>
              <a:t>约伯第三篇道</a:t>
            </a:r>
            <a:endParaRPr lang="zh-CN" alt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charset="-122"/>
              <a:ea typeface="DengXian" panose="02010600030101010101" charset="-122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2239645" y="1575435"/>
            <a:ext cx="9375140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3 若愿意与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他</a:t>
            </a:r>
            <a:r>
              <a:rPr lang="en-US" sz="2800" b="1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争辩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，千中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之一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也不能回答。</a:t>
            </a:r>
            <a:endParaRPr lang="en-US" sz="28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4 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他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心里有</a:t>
            </a:r>
            <a:r>
              <a:rPr lang="en-US" sz="2800" b="1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智慧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，且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大有能</a:t>
            </a: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力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。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谁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向神刚硬而得亨通呢？</a:t>
            </a:r>
            <a:endParaRPr lang="en-US" sz="28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12 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他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夺取，谁能阻挡？谁敢问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他：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你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做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什么？</a:t>
            </a:r>
            <a:endParaRPr lang="en-US" sz="28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13 神必不收回祂的怒气；扶助拉哈伯的，屈身在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他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以下。</a:t>
            </a:r>
            <a:endParaRPr lang="en-US" sz="28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14 既是这样，</a:t>
            </a:r>
            <a:r>
              <a:rPr lang="en-US" sz="2800" b="1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我怎敢回答</a:t>
            </a:r>
            <a:r>
              <a:rPr lang="zh-CN" altLang="en-US" sz="2800" b="1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他</a:t>
            </a:r>
            <a:r>
              <a:rPr lang="en-US" sz="2800" b="1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，怎敢选择言</a:t>
            </a:r>
            <a:r>
              <a:rPr lang="zh-CN" altLang="en-US" sz="2800" b="1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语</a:t>
            </a:r>
            <a:r>
              <a:rPr lang="en-US" sz="2800" b="1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与</a:t>
            </a:r>
            <a:r>
              <a:rPr lang="zh-CN" altLang="en-US" sz="2800" b="1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他</a:t>
            </a:r>
            <a:r>
              <a:rPr lang="en-US" sz="2800" b="1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辩论</a:t>
            </a:r>
            <a:r>
              <a:rPr lang="zh-CN" altLang="en-US" sz="2800" b="1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呢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？</a:t>
            </a:r>
            <a:endParaRPr lang="en-US" sz="28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15 </a:t>
            </a: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我虽有义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，也不回答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他，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只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要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向</a:t>
            </a:r>
            <a:r>
              <a:rPr lang="en-US" sz="2800" b="1">
                <a:solidFill>
                  <a:srgbClr val="00B05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那审判我的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恳求。</a:t>
            </a:r>
            <a:endParaRPr lang="en-US" sz="28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16 我若呼吁，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他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应允我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；</a:t>
            </a:r>
            <a:r>
              <a:rPr lang="en-US" sz="2800" b="1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我仍不信</a:t>
            </a:r>
            <a:r>
              <a:rPr lang="zh-CN" altLang="en-US" sz="2800" b="1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他</a:t>
            </a:r>
            <a:r>
              <a:rPr lang="en-US" sz="2800" b="1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真听我的声音。</a:t>
            </a:r>
            <a:endParaRPr lang="en-US" sz="28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17 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他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用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暴风折断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我，</a:t>
            </a:r>
            <a:r>
              <a:rPr lang="en-US" sz="2800" b="1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无故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地加增我的损伤。</a:t>
            </a:r>
            <a:endParaRPr lang="en-US" sz="28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endParaRPr lang="en-US" sz="28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581660" y="1727835"/>
            <a:ext cx="16579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b="1">
                <a:latin typeface="DengXian" panose="02010600030101010101" charset="-122"/>
                <a:ea typeface="DengXian" panose="02010600030101010101" charset="-122"/>
              </a:rPr>
              <a:t>我就是笨，辩不过神</a:t>
            </a:r>
            <a:endParaRPr lang="zh-CN" altLang="en-US" b="1">
              <a:latin typeface="DengXian" panose="02010600030101010101" charset="-122"/>
              <a:ea typeface="DengXian" panose="02010600030101010101" charset="-122"/>
            </a:endParaRPr>
          </a:p>
        </p:txBody>
      </p:sp>
      <p:sp>
        <p:nvSpPr>
          <p:cNvPr id="3" name="Left Brace 2"/>
          <p:cNvSpPr/>
          <p:nvPr/>
        </p:nvSpPr>
        <p:spPr>
          <a:xfrm>
            <a:off x="2061210" y="2660015"/>
            <a:ext cx="96520" cy="1149350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r"/>
            <a:endParaRPr lang="en-US" sz="1400"/>
          </a:p>
        </p:txBody>
      </p:sp>
      <p:sp>
        <p:nvSpPr>
          <p:cNvPr id="4" name="Text Box 3"/>
          <p:cNvSpPr txBox="1"/>
          <p:nvPr/>
        </p:nvSpPr>
        <p:spPr>
          <a:xfrm>
            <a:off x="499745" y="2839085"/>
            <a:ext cx="16579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b="1">
                <a:latin typeface="DengXian" panose="02010600030101010101" charset="-122"/>
                <a:ea typeface="DengXian" panose="02010600030101010101" charset="-122"/>
              </a:rPr>
              <a:t>神被描述的像黑社会老大</a:t>
            </a:r>
            <a:endParaRPr lang="zh-CN" altLang="en-US" b="1">
              <a:latin typeface="DengXian" panose="02010600030101010101" charset="-122"/>
              <a:ea typeface="DengXian" panose="02010600030101010101" charset="-122"/>
            </a:endParaRPr>
          </a:p>
        </p:txBody>
      </p:sp>
      <p:sp>
        <p:nvSpPr>
          <p:cNvPr id="5" name="Line Callout 1 4"/>
          <p:cNvSpPr/>
          <p:nvPr/>
        </p:nvSpPr>
        <p:spPr>
          <a:xfrm>
            <a:off x="7058660" y="5182870"/>
            <a:ext cx="3113405" cy="557530"/>
          </a:xfrm>
          <a:prstGeom prst="borderCallout1">
            <a:avLst>
              <a:gd name="adj1" fmla="val -2847"/>
              <a:gd name="adj2" fmla="val 49867"/>
              <a:gd name="adj3" fmla="val -191230"/>
              <a:gd name="adj4" fmla="val 5941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/>
              <a:t>谁是“审判者”？</a:t>
            </a:r>
            <a:endParaRPr lang="zh-CN" altLang="en-US"/>
          </a:p>
        </p:txBody>
      </p:sp>
      <p:sp>
        <p:nvSpPr>
          <p:cNvPr id="6" name="Text Box 5"/>
          <p:cNvSpPr txBox="1"/>
          <p:nvPr/>
        </p:nvSpPr>
        <p:spPr>
          <a:xfrm>
            <a:off x="499745" y="4157345"/>
            <a:ext cx="16579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b="1">
                <a:latin typeface="DengXian" panose="02010600030101010101" charset="-122"/>
                <a:ea typeface="DengXian" panose="02010600030101010101" charset="-122"/>
              </a:rPr>
              <a:t>神压住我的案件，继续欺压我</a:t>
            </a:r>
            <a:endParaRPr lang="zh-CN" altLang="en-US" b="1">
              <a:latin typeface="DengXian" panose="02010600030101010101" charset="-122"/>
              <a:ea typeface="DengXian" panose="02010600030101010101" charset="-122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2614930" y="683895"/>
            <a:ext cx="9415145" cy="5692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  <a:sym typeface="+mn-ea"/>
              </a:rPr>
              <a:t>20 </a:t>
            </a: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  <a:sym typeface="+mn-ea"/>
              </a:rPr>
              <a:t>我虽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  <a:sym typeface="+mn-ea"/>
              </a:rPr>
              <a:t>有</a:t>
            </a: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  <a:sym typeface="+mn-ea"/>
              </a:rPr>
              <a:t>义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  <a:sym typeface="+mn-ea"/>
              </a:rPr>
              <a:t>，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  <a:sym typeface="+mn-ea"/>
              </a:rPr>
              <a:t>自己的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  <a:sym typeface="+mn-ea"/>
              </a:rPr>
              <a:t>口要定我为有罪；</a:t>
            </a: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  <a:sym typeface="+mn-ea"/>
              </a:rPr>
              <a:t>我虽完全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  <a:sym typeface="+mn-ea"/>
              </a:rPr>
              <a:t>，我口必显我为弯曲。</a:t>
            </a:r>
            <a:endParaRPr lang="en-US" sz="28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  <a:sym typeface="+mn-ea"/>
              </a:rPr>
              <a:t>21 </a:t>
            </a: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  <a:sym typeface="+mn-ea"/>
              </a:rPr>
              <a:t>我本完全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  <a:sym typeface="+mn-ea"/>
              </a:rPr>
              <a:t>，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  <a:sym typeface="+mn-ea"/>
              </a:rPr>
              <a:t>不顾自己；我厌弃我的性命。</a:t>
            </a:r>
            <a:endParaRPr lang="en-US" sz="28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  <a:sym typeface="+mn-ea"/>
              </a:rPr>
              <a:t>22 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  <a:sym typeface="+mn-ea"/>
              </a:rPr>
              <a:t>善恶无分，都是一样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  <a:sym typeface="+mn-ea"/>
              </a:rPr>
              <a:t>；</a:t>
            </a: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  <a:sym typeface="+mn-ea"/>
              </a:rPr>
              <a:t>所以</a:t>
            </a:r>
            <a:r>
              <a:rPr 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  <a:sym typeface="+mn-ea"/>
              </a:rPr>
              <a:t>我说</a:t>
            </a: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  <a:sym typeface="+mn-ea"/>
              </a:rPr>
              <a:t>，完全人和恶人，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  <a:sym typeface="+mn-ea"/>
              </a:rPr>
              <a:t>他</a:t>
            </a: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  <a:sym typeface="+mn-ea"/>
              </a:rPr>
              <a:t>都灭绝。</a:t>
            </a:r>
            <a:endParaRPr lang="en-US" sz="28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  <a:sym typeface="+mn-ea"/>
              </a:rPr>
              <a:t>29 </a:t>
            </a:r>
            <a:r>
              <a:rPr lang="en-US" sz="2800" b="1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  <a:sym typeface="+mn-ea"/>
              </a:rPr>
              <a:t>我必被你定为</a:t>
            </a:r>
            <a:r>
              <a:rPr lang="zh-CN" altLang="en-US" sz="2800" b="1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  <a:sym typeface="+mn-ea"/>
              </a:rPr>
              <a:t>有罪，</a:t>
            </a:r>
            <a:r>
              <a:rPr lang="en-US" sz="2800" b="1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  <a:sym typeface="+mn-ea"/>
              </a:rPr>
              <a:t>我何必徒然劳苦</a:t>
            </a:r>
            <a:r>
              <a:rPr lang="zh-CN" altLang="en-US" sz="2800" b="1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  <a:sym typeface="+mn-ea"/>
              </a:rPr>
              <a:t>呢</a:t>
            </a:r>
            <a:r>
              <a:rPr lang="en-US" sz="2800" b="1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  <a:sym typeface="+mn-ea"/>
              </a:rPr>
              <a:t>？</a:t>
            </a:r>
            <a:endParaRPr lang="en-US" sz="28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  <a:sym typeface="+mn-ea"/>
              </a:rPr>
              <a:t>30 我若用雪水洗身，用碱洁净我的手，</a:t>
            </a:r>
            <a:endParaRPr lang="en-US" sz="28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  <a:sym typeface="+mn-ea"/>
              </a:rPr>
              <a:t>31 你还要把我扔在坑里，我的衣服都憎恶我。</a:t>
            </a:r>
            <a:endParaRPr lang="en-US" sz="28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  <a:sym typeface="+mn-ea"/>
              </a:rPr>
              <a:t>32 </a:t>
            </a:r>
            <a:r>
              <a:rPr lang="zh-CN" altLang="en-US" sz="2800" b="1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  <a:sym typeface="+mn-ea"/>
              </a:rPr>
              <a:t>他</a:t>
            </a:r>
            <a:r>
              <a:rPr lang="en-US" sz="2800" b="1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  <a:sym typeface="+mn-ea"/>
              </a:rPr>
              <a:t>本不像我是人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  <a:sym typeface="+mn-ea"/>
              </a:rPr>
              <a:t>，使我可以回答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  <a:sym typeface="+mn-ea"/>
              </a:rPr>
              <a:t>他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  <a:sym typeface="+mn-ea"/>
              </a:rPr>
              <a:t>，又使我们可以同听审判。</a:t>
            </a:r>
            <a:endParaRPr lang="en-US" sz="28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  <a:sym typeface="+mn-ea"/>
              </a:rPr>
              <a:t>33 </a:t>
            </a:r>
            <a:r>
              <a:rPr lang="en-US" sz="2800" b="1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  <a:sym typeface="+mn-ea"/>
              </a:rPr>
              <a:t>我们中间没有</a:t>
            </a:r>
            <a:r>
              <a:rPr lang="zh-CN" altLang="en-US" sz="2800" b="1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  <a:sym typeface="+mn-ea"/>
              </a:rPr>
              <a:t>听讼</a:t>
            </a:r>
            <a:r>
              <a:rPr lang="en-US" sz="2800" b="1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  <a:sym typeface="+mn-ea"/>
              </a:rPr>
              <a:t>的人，可以</a:t>
            </a:r>
            <a:r>
              <a:rPr lang="zh-CN" altLang="en-US" sz="2800" b="1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  <a:sym typeface="+mn-ea"/>
              </a:rPr>
              <a:t>向</a:t>
            </a:r>
            <a:r>
              <a:rPr lang="en-US" sz="2800" b="1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  <a:sym typeface="+mn-ea"/>
              </a:rPr>
              <a:t>我们两造按手。</a:t>
            </a:r>
            <a:endParaRPr lang="en-US" sz="28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  <a:sym typeface="+mn-ea"/>
              </a:rPr>
              <a:t>34 愿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  <a:sym typeface="+mn-ea"/>
              </a:rPr>
              <a:t>他把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  <a:sym typeface="+mn-ea"/>
              </a:rPr>
              <a:t>杖离开我，不使惊惶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  <a:sym typeface="+mn-ea"/>
              </a:rPr>
              <a:t>威吓我。</a:t>
            </a:r>
            <a:endParaRPr lang="en-US" sz="28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  <a:sym typeface="+mn-ea"/>
              </a:rPr>
              <a:t>35 我就说话，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  <a:sym typeface="+mn-ea"/>
              </a:rPr>
              <a:t>也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  <a:sym typeface="+mn-ea"/>
              </a:rPr>
              <a:t>不惧怕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  <a:sym typeface="+mn-ea"/>
              </a:rPr>
              <a:t>他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  <a:sym typeface="+mn-ea"/>
              </a:rPr>
              <a:t>；现在我却不是这样。</a:t>
            </a:r>
            <a:endParaRPr lang="en-US" sz="28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  <a:sym typeface="+mn-ea"/>
            </a:endParaRPr>
          </a:p>
        </p:txBody>
      </p:sp>
      <p:sp>
        <p:nvSpPr>
          <p:cNvPr id="3" name="Left Brace 2"/>
          <p:cNvSpPr/>
          <p:nvPr/>
        </p:nvSpPr>
        <p:spPr>
          <a:xfrm>
            <a:off x="2386330" y="798830"/>
            <a:ext cx="116840" cy="1920240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 sz="1400"/>
          </a:p>
        </p:txBody>
      </p:sp>
      <p:sp>
        <p:nvSpPr>
          <p:cNvPr id="8" name="Text Box 7"/>
          <p:cNvSpPr txBox="1"/>
          <p:nvPr/>
        </p:nvSpPr>
        <p:spPr>
          <a:xfrm>
            <a:off x="581660" y="1159510"/>
            <a:ext cx="16579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</a:rPr>
              <a:t>正式开口攻击耶和华！</a:t>
            </a:r>
            <a:endParaRPr lang="zh-CN" altLang="en-US" sz="2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charset="-122"/>
              <a:ea typeface="DengXian" panose="02010600030101010101" charset="-122"/>
            </a:endParaRPr>
          </a:p>
        </p:txBody>
      </p:sp>
      <p:sp>
        <p:nvSpPr>
          <p:cNvPr id="4" name="Left Brace 3"/>
          <p:cNvSpPr/>
          <p:nvPr/>
        </p:nvSpPr>
        <p:spPr>
          <a:xfrm>
            <a:off x="2386330" y="4201795"/>
            <a:ext cx="116840" cy="1058545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 sz="1400"/>
          </a:p>
        </p:txBody>
      </p:sp>
      <p:sp>
        <p:nvSpPr>
          <p:cNvPr id="5" name="Text Box 4"/>
          <p:cNvSpPr txBox="1"/>
          <p:nvPr/>
        </p:nvSpPr>
        <p:spPr>
          <a:xfrm>
            <a:off x="1057910" y="4408805"/>
            <a:ext cx="11817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b="1">
                <a:latin typeface="DengXian" panose="02010600030101010101" charset="-122"/>
                <a:ea typeface="DengXian" panose="02010600030101010101" charset="-122"/>
              </a:rPr>
              <a:t>准备找法院告神！</a:t>
            </a:r>
            <a:endParaRPr lang="zh-CN" altLang="en-US" b="1">
              <a:latin typeface="DengXian" panose="02010600030101010101" charset="-122"/>
              <a:ea typeface="DengXian" panose="02010600030101010101" charset="-122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505460" y="5479415"/>
            <a:ext cx="17964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b="1">
                <a:latin typeface="DengXian" panose="02010600030101010101" charset="-122"/>
                <a:ea typeface="DengXian" panose="02010600030101010101" charset="-122"/>
              </a:rPr>
              <a:t>若神不威逼我！我才不怕祂！</a:t>
            </a:r>
            <a:endParaRPr lang="zh-CN" altLang="en-US" b="1">
              <a:latin typeface="DengXian" panose="02010600030101010101" charset="-122"/>
              <a:ea typeface="DengXian" panose="02010600030101010101" charset="-122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589915" y="3207385"/>
            <a:ext cx="17964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b="1">
                <a:latin typeface="DengXian" panose="02010600030101010101" charset="-122"/>
                <a:ea typeface="DengXian" panose="02010600030101010101" charset="-122"/>
              </a:rPr>
              <a:t>控告神是非不分！</a:t>
            </a:r>
            <a:endParaRPr lang="zh-CN" altLang="en-US" b="1">
              <a:latin typeface="DengXian" panose="02010600030101010101" charset="-122"/>
              <a:ea typeface="DengXian" panose="02010600030101010101" charset="-122"/>
            </a:endParaRPr>
          </a:p>
        </p:txBody>
      </p:sp>
      <p:sp>
        <p:nvSpPr>
          <p:cNvPr id="9" name="Left Brace 8"/>
          <p:cNvSpPr/>
          <p:nvPr/>
        </p:nvSpPr>
        <p:spPr>
          <a:xfrm>
            <a:off x="2386330" y="2900045"/>
            <a:ext cx="116840" cy="1058545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 sz="14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Flowchart: Punched Tape 1"/>
          <p:cNvSpPr/>
          <p:nvPr/>
        </p:nvSpPr>
        <p:spPr>
          <a:xfrm>
            <a:off x="1490980" y="1587500"/>
            <a:ext cx="9716770" cy="3438525"/>
          </a:xfrm>
          <a:prstGeom prst="flowChartPunched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6000" b="1">
                <a:latin typeface="DengXian" panose="02010600030101010101" charset="-122"/>
                <a:ea typeface="DengXian" panose="02010600030101010101" charset="-122"/>
              </a:rPr>
              <a:t>约伯记 第十章</a:t>
            </a:r>
            <a:endParaRPr lang="zh-CN" altLang="en-US" sz="6000" b="1">
              <a:latin typeface="DengXian" panose="02010600030101010101" charset="-122"/>
              <a:ea typeface="DengXian" panose="02010600030101010101" charset="-122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2472690" y="709930"/>
            <a:ext cx="9030335" cy="51390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1 我厌烦我的性命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，</a:t>
            </a:r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必</a:t>
            </a:r>
            <a:r>
              <a:rPr lang="en-US" sz="2400" b="1" u="sng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由</a:t>
            </a:r>
            <a:r>
              <a:rPr lang="zh-CN" altLang="en-US" sz="2400" b="1" u="sng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着</a:t>
            </a:r>
            <a:r>
              <a:rPr lang="en-US" sz="2400" b="1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自己述说我的</a:t>
            </a:r>
            <a:r>
              <a:rPr lang="zh-CN" altLang="en-US" sz="2400" b="1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哀</a:t>
            </a:r>
            <a:r>
              <a:rPr lang="en-US" sz="2400" b="1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情</a:t>
            </a:r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；因</a:t>
            </a:r>
            <a:r>
              <a:rPr lang="zh-CN" altLang="en-US" sz="32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心</a:t>
            </a:r>
            <a:r>
              <a:rPr lang="en-US" altLang="zh-CN" sz="32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(Soul)</a:t>
            </a:r>
            <a:r>
              <a:rPr lang="en-US" sz="2400" b="1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里苦恼</a:t>
            </a:r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，</a:t>
            </a:r>
            <a:r>
              <a:rPr lang="en-US" sz="2400" b="1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我要说话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，</a:t>
            </a:r>
            <a:endParaRPr lang="en-US" sz="24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2 对神说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：</a:t>
            </a:r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不要定我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有罪，</a:t>
            </a:r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要指示我，你为何与我</a:t>
            </a:r>
            <a:r>
              <a:rPr lang="en-US" sz="2400" b="1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争辩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？</a:t>
            </a:r>
            <a:endParaRPr lang="en-US" sz="24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3 你手所造的，你又</a:t>
            </a:r>
            <a:r>
              <a:rPr lang="en-US" sz="2400" b="1">
                <a:solidFill>
                  <a:srgbClr val="FF000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欺压</a:t>
            </a:r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，又</a:t>
            </a:r>
            <a:r>
              <a:rPr lang="en-US" sz="2400" b="1">
                <a:solidFill>
                  <a:srgbClr val="FF000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藐视</a:t>
            </a:r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，却</a:t>
            </a:r>
            <a:r>
              <a:rPr lang="zh-CN" altLang="en-US" sz="2400" b="1">
                <a:solidFill>
                  <a:srgbClr val="FF000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光照</a:t>
            </a:r>
            <a:r>
              <a:rPr lang="en-US" sz="2400" b="1">
                <a:solidFill>
                  <a:srgbClr val="FF000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恶人的计谋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。</a:t>
            </a:r>
            <a:r>
              <a:rPr lang="en-US" sz="2400" b="1">
                <a:solidFill>
                  <a:srgbClr val="FF000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这事你以为美</a:t>
            </a:r>
            <a:r>
              <a:rPr lang="zh-CN" altLang="en-US" sz="2400" b="1">
                <a:solidFill>
                  <a:srgbClr val="FF000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吗</a:t>
            </a:r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？</a:t>
            </a:r>
            <a:endParaRPr lang="en-US" sz="24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7 其实，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你知道我没有</a:t>
            </a:r>
            <a:r>
              <a:rPr lang="zh-CN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罪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恶</a:t>
            </a:r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，并没有能救我脱离你手的。</a:t>
            </a:r>
            <a:endParaRPr lang="en-US" sz="24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8 你的手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创造</a:t>
            </a:r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我，造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就</a:t>
            </a:r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我的四肢百体，</a:t>
            </a:r>
            <a:r>
              <a:rPr lang="en-US" sz="2400" b="1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你却要毁灭我</a:t>
            </a:r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。</a:t>
            </a:r>
            <a:endParaRPr lang="en-US" sz="24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9 求你记念-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制造</a:t>
            </a:r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我如抟泥一般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，</a:t>
            </a:r>
            <a:r>
              <a:rPr lang="en-US" sz="2400" b="1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你还要使我归于尘土</a:t>
            </a:r>
            <a:r>
              <a:rPr lang="zh-CN" altLang="en-US" sz="2400" b="1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吗</a:t>
            </a:r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？</a:t>
            </a:r>
            <a:endParaRPr lang="en-US" sz="24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12 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你将生命和慈爱赐给我，你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  <a:sym typeface="+mn-ea"/>
              </a:rPr>
              <a:t>也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眷顾保</a:t>
            </a:r>
            <a:r>
              <a:rPr lang="zh-CN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全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我的</a:t>
            </a:r>
            <a:r>
              <a:rPr lang="zh-CN" altLang="en-US" sz="32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  <a:sym typeface="+mn-ea"/>
              </a:rPr>
              <a:t>心</a:t>
            </a:r>
            <a:r>
              <a:rPr lang="en-US" sz="32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灵(spirit)</a:t>
            </a:r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。</a:t>
            </a:r>
            <a:endParaRPr lang="en-US" sz="24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13 然而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，</a:t>
            </a:r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你待我的这些事</a:t>
            </a:r>
            <a:r>
              <a:rPr lang="en-US" sz="2400" b="1">
                <a:solidFill>
                  <a:schemeClr val="accent1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早已藏在你心里</a:t>
            </a:r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；我知道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你久有此意。</a:t>
            </a:r>
            <a:endParaRPr lang="en-US" sz="24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14 我若犯罪，你就察看我，</a:t>
            </a:r>
            <a:r>
              <a:rPr lang="en-US" sz="2400" b="1">
                <a:solidFill>
                  <a:schemeClr val="accent1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并不赦免我的罪孽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。</a:t>
            </a:r>
            <a:endParaRPr lang="en-US" sz="24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15 我若行恶，便有了祸；</a:t>
            </a:r>
            <a:r>
              <a:rPr lang="en-US" sz="2400" b="1">
                <a:solidFill>
                  <a:srgbClr val="FF000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我若为义，也不敢抬头</a:t>
            </a:r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，正是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满心羞愧</a:t>
            </a:r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，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眼</a:t>
            </a:r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见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我</a:t>
            </a:r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的苦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情</a:t>
            </a:r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。</a:t>
            </a:r>
            <a:endParaRPr lang="en-US" sz="24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579755" y="1990090"/>
            <a:ext cx="17964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b="1">
                <a:latin typeface="DengXian" panose="02010600030101010101" charset="-122"/>
                <a:ea typeface="DengXian" panose="02010600030101010101" charset="-122"/>
              </a:rPr>
              <a:t>控告神是非不分！</a:t>
            </a:r>
            <a:endParaRPr lang="zh-CN" altLang="en-US" b="1">
              <a:latin typeface="DengXian" panose="02010600030101010101" charset="-122"/>
              <a:ea typeface="DengXian" panose="02010600030101010101" charset="-122"/>
            </a:endParaRPr>
          </a:p>
        </p:txBody>
      </p:sp>
      <p:sp>
        <p:nvSpPr>
          <p:cNvPr id="3" name="Curved Left Arrow 2"/>
          <p:cNvSpPr/>
          <p:nvPr/>
        </p:nvSpPr>
        <p:spPr>
          <a:xfrm>
            <a:off x="9653270" y="1025525"/>
            <a:ext cx="679450" cy="303339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Flowchart: Punched Tape 1"/>
          <p:cNvSpPr/>
          <p:nvPr/>
        </p:nvSpPr>
        <p:spPr>
          <a:xfrm>
            <a:off x="1490980" y="1587500"/>
            <a:ext cx="9716770" cy="3438525"/>
          </a:xfrm>
          <a:prstGeom prst="flowChartPunched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6000" b="1">
                <a:latin typeface="DengXian" panose="02010600030101010101" charset="-122"/>
                <a:ea typeface="DengXian" panose="02010600030101010101" charset="-122"/>
              </a:rPr>
              <a:t>约伯记 第十一章</a:t>
            </a:r>
            <a:endParaRPr lang="zh-CN" altLang="en-US" sz="6000" b="1">
              <a:latin typeface="DengXian" panose="02010600030101010101" charset="-122"/>
              <a:ea typeface="DengXian" panose="02010600030101010101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1109980" y="1953895"/>
            <a:ext cx="9851390" cy="3692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/>
              <a:t>从约伯记的序幕谈人与苦难</a:t>
            </a:r>
            <a:endParaRPr lang="en-US"/>
          </a:p>
          <a:p>
            <a:r>
              <a:rPr lang="en-US"/>
              <a:t>第 2108 期（2005 年 1 月 16 日） ◎　神学探索　◎　王文基</a:t>
            </a:r>
            <a:endParaRPr lang="en-US"/>
          </a:p>
          <a:p>
            <a:r>
              <a:rPr lang="en-US"/>
              <a:t>http://www.christianweekly.net/2005/ta10078.htm</a:t>
            </a:r>
            <a:endParaRPr lang="en-US"/>
          </a:p>
          <a:p>
            <a:endParaRPr lang="en-US"/>
          </a:p>
          <a:p>
            <a:r>
              <a:rPr lang="en-US" b="1"/>
              <a:t>约伯记开宗明义的凸显出「义人为何受苦？」</a:t>
            </a:r>
            <a:r>
              <a:rPr lang="en-US"/>
              <a:t>这个难题；无论如何，我们每个人一生中总免不了苦难的偷袭，</a:t>
            </a:r>
            <a:r>
              <a:rPr lang="en-US" b="1">
                <a:solidFill>
                  <a:srgbClr val="FF0000"/>
                </a:solidFill>
              </a:rPr>
              <a:t>也许约伯记其中一个目的就是要安慰和帮助那些正在苦难的人。</a:t>
            </a:r>
            <a:r>
              <a:rPr lang="en-US"/>
              <a:t>我们可以从这个序幕（伯一1-22）中看到一些人与苦难的情况：</a:t>
            </a:r>
            <a:endParaRPr lang="en-US"/>
          </a:p>
          <a:p>
            <a:r>
              <a:rPr lang="en-US"/>
              <a:t>....</a:t>
            </a:r>
            <a:endParaRPr lang="en-US"/>
          </a:p>
          <a:p>
            <a:r>
              <a:rPr lang="en-US"/>
              <a:t>其实，没有一个人能够逃避苦难，而且我们一般都习惯去找</a:t>
            </a:r>
            <a:r>
              <a:rPr lang="en-US" b="1">
                <a:solidFill>
                  <a:srgbClr val="FF0000"/>
                </a:solidFill>
              </a:rPr>
              <a:t>受苦的理由，但约伯记中的神并没有直接给予简单的答案。</a:t>
            </a:r>
            <a:r>
              <a:rPr lang="en-US" b="1"/>
              <a:t>约伯记并没有企图解释世上一切苦难的原因</a:t>
            </a:r>
            <a:r>
              <a:rPr lang="en-US"/>
              <a:t>，而且它反驳了「报应说」和「犯罪说」的唯一绝对性。这些理论也许我们都会认同，</a:t>
            </a:r>
            <a:r>
              <a:rPr lang="en-US" b="1" u="sng">
                <a:solidFill>
                  <a:srgbClr val="FF0000"/>
                </a:solidFill>
              </a:rPr>
              <a:t>但真正让人百思不得其解的是：神可以藉祂忠心仆人的受苦得到荣耀」。</a:t>
            </a:r>
            <a:r>
              <a:rPr lang="en-US" b="1">
                <a:solidFill>
                  <a:srgbClr val="FF0000"/>
                </a:solidFill>
              </a:rPr>
              <a:t>这是一种「吊诡」（paradox），是神旨意中的奥祕；而且对人来说，这永远成为人向神抗辩的重要议题之一。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768600" y="998855"/>
            <a:ext cx="6410325" cy="64960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/>
              <a:t>读约伯记可以安慰正在苦难中的人</a:t>
            </a:r>
            <a:endParaRPr lang="zh-CN" altLang="en-US" sz="2400" b="1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Rounded Rectangle 17"/>
          <p:cNvSpPr/>
          <p:nvPr/>
        </p:nvSpPr>
        <p:spPr>
          <a:xfrm>
            <a:off x="249555" y="222250"/>
            <a:ext cx="3357880" cy="628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</a:rPr>
              <a:t>锁法第一篇道</a:t>
            </a:r>
            <a:endParaRPr lang="zh-CN" alt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charset="-122"/>
              <a:ea typeface="DengXian" panose="02010600030101010101" charset="-122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346835" y="1530985"/>
            <a:ext cx="10247630" cy="43999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2 这许多的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言语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岂不该回答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吗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？</a:t>
            </a:r>
            <a:r>
              <a:rPr lang="en-US" sz="2800" b="1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多嘴多舌的人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岂可称为义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吗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？</a:t>
            </a:r>
            <a:endParaRPr lang="en-US" sz="28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5 惟愿神说话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；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愿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他开口攻击你，</a:t>
            </a:r>
            <a:endParaRPr lang="en-US" sz="28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6 并将智慧的奥秘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指示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你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；他有诸般的智识。</a:t>
            </a:r>
            <a:r>
              <a:rPr lang="en-US" sz="2800" u="sng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所以你当知道神</a:t>
            </a:r>
            <a:r>
              <a:rPr lang="zh-CN" altLang="en-US" sz="2800" u="sng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追讨你比你</a:t>
            </a:r>
            <a:r>
              <a:rPr lang="en-US" sz="2800" b="1" u="sng">
                <a:solidFill>
                  <a:srgbClr val="FF000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  <a:sym typeface="+mn-ea"/>
              </a:rPr>
              <a:t>罪孽</a:t>
            </a:r>
            <a:r>
              <a:rPr lang="zh-CN" altLang="en-US" sz="2800" u="sng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该得的还少。</a:t>
            </a:r>
            <a:endParaRPr lang="en-US" sz="28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11 祂本知道虚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妄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的人；人的</a:t>
            </a:r>
            <a:r>
              <a:rPr lang="en-US" sz="2800" b="1">
                <a:solidFill>
                  <a:srgbClr val="FF000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  <a:sym typeface="+mn-ea"/>
              </a:rPr>
              <a:t>罪孽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，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他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虽不留意，还是无所不见。</a:t>
            </a:r>
            <a:endParaRPr lang="en-US" sz="28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12 </a:t>
            </a:r>
            <a:r>
              <a:rPr lang="zh-CN" altLang="en-US" sz="2800" b="1" u="sng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空虚</a:t>
            </a:r>
            <a:r>
              <a:rPr lang="en-US" sz="2800" b="1" u="sng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的人</a:t>
            </a:r>
            <a:r>
              <a:rPr lang="zh-CN" altLang="en-US" sz="2800" u="sng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却毫无</a:t>
            </a:r>
            <a:r>
              <a:rPr lang="en-US" sz="2800" u="sng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知识</a:t>
            </a:r>
            <a:r>
              <a:rPr lang="zh-CN" altLang="en-US" sz="2800" u="sng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；人生在世</a:t>
            </a:r>
            <a:r>
              <a:rPr lang="zh-CN" altLang="en-US" sz="2800" b="1" u="sng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好像野驴的驹子。</a:t>
            </a:r>
            <a:endParaRPr lang="en-US" sz="28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14 你手里若有</a:t>
            </a:r>
            <a:r>
              <a:rPr lang="en-US" sz="2800" b="1">
                <a:solidFill>
                  <a:srgbClr val="FF000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罪孽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，就当远远地除掉，也不容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非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义住在你帐棚之中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。</a:t>
            </a:r>
            <a:endParaRPr lang="zh-CN" altLang="en-US" sz="28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20 但恶人的眼目必要</a:t>
            </a:r>
            <a:r>
              <a:rPr lang="en-US" sz="2800" b="1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失明</a:t>
            </a:r>
            <a:r>
              <a:rPr lang="zh-CN" altLang="en-US" sz="2800" b="1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。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他们无路可逃；他们的指望就是</a:t>
            </a:r>
            <a:r>
              <a:rPr lang="en-US" sz="2800" b="1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气绝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。</a:t>
            </a:r>
            <a:endParaRPr lang="en-US" sz="28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Flowchart: Punched Tape 1"/>
          <p:cNvSpPr/>
          <p:nvPr/>
        </p:nvSpPr>
        <p:spPr>
          <a:xfrm>
            <a:off x="1490980" y="1587500"/>
            <a:ext cx="9716770" cy="3438525"/>
          </a:xfrm>
          <a:prstGeom prst="flowChartPunched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6000" b="1">
                <a:latin typeface="DengXian" panose="02010600030101010101" charset="-122"/>
                <a:ea typeface="DengXian" panose="02010600030101010101" charset="-122"/>
              </a:rPr>
              <a:t>约伯记 第十二章</a:t>
            </a:r>
            <a:endParaRPr lang="zh-CN" altLang="en-US" sz="6000" b="1">
              <a:latin typeface="DengXian" panose="02010600030101010101" charset="-122"/>
              <a:ea typeface="DengXian" panose="02010600030101010101" charset="-122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Rounded Rectangle 17"/>
          <p:cNvSpPr/>
          <p:nvPr/>
        </p:nvSpPr>
        <p:spPr>
          <a:xfrm>
            <a:off x="249555" y="222250"/>
            <a:ext cx="3357880" cy="628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</a:rPr>
              <a:t>约伯第四篇道</a:t>
            </a:r>
            <a:endParaRPr lang="zh-CN" alt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charset="-122"/>
              <a:ea typeface="DengXian" panose="02010600030101010101" charset="-122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3884295" y="352425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火力加强版</a:t>
            </a:r>
            <a:endParaRPr lang="zh-CN" altLang="en-US"/>
          </a:p>
        </p:txBody>
      </p:sp>
      <p:sp>
        <p:nvSpPr>
          <p:cNvPr id="3" name="Text Box 2"/>
          <p:cNvSpPr txBox="1"/>
          <p:nvPr/>
        </p:nvSpPr>
        <p:spPr>
          <a:xfrm>
            <a:off x="1681480" y="1906270"/>
            <a:ext cx="9071610" cy="32918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32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2 </a:t>
            </a:r>
            <a:r>
              <a:rPr lang="en-US" sz="3600" b="1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你们真是子民哪，你们死亡，智慧也就灭没了。</a:t>
            </a:r>
            <a:endParaRPr lang="en-US" sz="32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sz="32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3 但我也有聪明，与你们一样；并非不及你们。你们所说的，谁不知道呢？</a:t>
            </a:r>
            <a:endParaRPr lang="en-US" sz="32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sz="32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4 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我这</a:t>
            </a:r>
            <a:r>
              <a:rPr lang="en-US" sz="4000" b="1"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求</a:t>
            </a:r>
            <a:r>
              <a:rPr lang="zh-CN" altLang="en-US" sz="4000" b="1"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告</a:t>
            </a:r>
            <a:r>
              <a:rPr lang="en-US" sz="4000" b="1"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神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、蒙祂应允的人</a:t>
            </a:r>
            <a:r>
              <a:rPr lang="en-US" sz="32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竟成了朋友所讥笑的；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公义完全人</a:t>
            </a:r>
            <a:r>
              <a:rPr lang="en-US" sz="32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竟</a:t>
            </a:r>
            <a:r>
              <a:rPr lang="zh-CN" altLang="en-US" sz="32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受</a:t>
            </a:r>
            <a:r>
              <a:rPr lang="en-US" sz="32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了人所讥笑的。</a:t>
            </a:r>
            <a:endParaRPr lang="en-US" sz="32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Flowchart: Punched Tape 1"/>
          <p:cNvSpPr/>
          <p:nvPr/>
        </p:nvSpPr>
        <p:spPr>
          <a:xfrm>
            <a:off x="1490980" y="1587500"/>
            <a:ext cx="9716770" cy="3438525"/>
          </a:xfrm>
          <a:prstGeom prst="flowChartPunched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6000" b="1">
                <a:latin typeface="DengXian" panose="02010600030101010101" charset="-122"/>
                <a:ea typeface="DengXian" panose="02010600030101010101" charset="-122"/>
              </a:rPr>
              <a:t>约伯记 第十三章</a:t>
            </a:r>
            <a:endParaRPr lang="zh-CN" altLang="en-US" sz="6000" b="1">
              <a:latin typeface="DengXian" panose="02010600030101010101" charset="-122"/>
              <a:ea typeface="DengXian" panose="02010600030101010101" charset="-122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845185" y="1423670"/>
            <a:ext cx="10711815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3 </a:t>
            </a:r>
            <a:r>
              <a:rPr lang="en-US" sz="2800" b="1">
                <a:solidFill>
                  <a:schemeClr val="accent1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我</a:t>
            </a:r>
            <a:r>
              <a:rPr lang="zh-CN" altLang="en-US" sz="2800" b="1">
                <a:solidFill>
                  <a:schemeClr val="accent1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真要</a:t>
            </a:r>
            <a:r>
              <a:rPr lang="en-US" sz="2800" b="1">
                <a:solidFill>
                  <a:schemeClr val="accent1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对全能者说话</a:t>
            </a:r>
            <a:r>
              <a:rPr lang="zh-CN" altLang="en-US" sz="2800" b="1">
                <a:solidFill>
                  <a:schemeClr val="accent1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；</a:t>
            </a: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我愿与神</a:t>
            </a:r>
            <a:r>
              <a:rPr 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理论</a:t>
            </a: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。</a:t>
            </a:r>
            <a:endParaRPr lang="en-US" sz="28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sz="2800" b="1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4 你们是</a:t>
            </a:r>
            <a:r>
              <a:rPr lang="zh-CN" altLang="en-US" sz="2800" b="1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编造</a:t>
            </a:r>
            <a:r>
              <a:rPr lang="en-US" sz="2800" b="1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谎言的，都是无用的医生。</a:t>
            </a:r>
            <a:endParaRPr lang="en-US" sz="2800" b="1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sz="2800" b="1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5 惟愿你们全然不作声</a:t>
            </a:r>
            <a:r>
              <a:rPr lang="zh-CN" altLang="en-US" sz="2800" b="1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；</a:t>
            </a:r>
            <a:r>
              <a:rPr lang="en-US" sz="2800" b="1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这就</a:t>
            </a:r>
            <a:r>
              <a:rPr lang="zh-CN" altLang="en-US" sz="2800" b="1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算为</a:t>
            </a:r>
            <a:r>
              <a:rPr lang="en-US" sz="2800" b="1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你们的智慧！</a:t>
            </a:r>
            <a:endParaRPr lang="en-US" sz="2800" b="1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13 你们不要作声，任凭我吧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！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让我说话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，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无论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如何我都承当。</a:t>
            </a:r>
            <a:endParaRPr lang="en-US" sz="28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15 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他</a:t>
            </a: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必杀我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；我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虽无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指望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，</a:t>
            </a:r>
            <a:r>
              <a:rPr lang="en-US" sz="2800" b="1">
                <a:solidFill>
                  <a:srgbClr val="FF000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然而我在</a:t>
            </a:r>
            <a:r>
              <a:rPr lang="zh-CN" altLang="en-US" sz="2800" b="1">
                <a:solidFill>
                  <a:srgbClr val="FF000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他</a:t>
            </a:r>
            <a:r>
              <a:rPr lang="en-US" sz="2800" b="1">
                <a:solidFill>
                  <a:srgbClr val="FF000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面前还要辩明</a:t>
            </a:r>
            <a:r>
              <a:rPr lang="en-US" sz="2800" b="1" u="sng">
                <a:solidFill>
                  <a:srgbClr val="FF000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我</a:t>
            </a:r>
            <a:r>
              <a:rPr lang="zh-CN" altLang="en-US" sz="2800" b="1" u="sng">
                <a:solidFill>
                  <a:srgbClr val="FF000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所行的</a:t>
            </a:r>
            <a:r>
              <a:rPr lang="en-US" sz="2800" b="1">
                <a:solidFill>
                  <a:srgbClr val="FF000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。</a:t>
            </a:r>
            <a:endParaRPr lang="en-US" sz="28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18 </a:t>
            </a:r>
            <a:r>
              <a:rPr lang="en-US" sz="2800" b="1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我已陈明我的</a:t>
            </a:r>
            <a:r>
              <a:rPr lang="en-US" sz="2800" b="1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案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，知道自己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有义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。</a:t>
            </a:r>
            <a:endParaRPr lang="en-US" sz="28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19 有谁与我争论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，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我就情愿缄默不言，气绝而亡。</a:t>
            </a:r>
            <a:endParaRPr lang="en-US" sz="28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21 </a:t>
            </a:r>
            <a:r>
              <a:rPr lang="en-US" sz="2800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就是把你的手缩回，远离我身；又不</a:t>
            </a:r>
            <a:r>
              <a:rPr lang="en-US" sz="2800" b="1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使你的</a:t>
            </a:r>
            <a:r>
              <a:rPr lang="zh-CN" altLang="en-US" sz="2800" b="1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惊惶</a:t>
            </a:r>
            <a:r>
              <a:rPr lang="en-US" sz="2800" b="1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威吓我</a:t>
            </a:r>
            <a:r>
              <a:rPr lang="en-US" sz="2800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。</a:t>
            </a:r>
            <a:endParaRPr lang="en-US" sz="28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23 我的</a:t>
            </a:r>
            <a:r>
              <a:rPr lang="en-US" sz="2800" b="1">
                <a:solidFill>
                  <a:srgbClr val="FF000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罪孽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和</a:t>
            </a:r>
            <a:r>
              <a:rPr lang="en-US" sz="2800" b="1">
                <a:solidFill>
                  <a:srgbClr val="FF000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罪</a:t>
            </a:r>
            <a:r>
              <a:rPr lang="zh-CN" altLang="en-US" sz="2800" b="1">
                <a:solidFill>
                  <a:srgbClr val="FF000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过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有多少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呢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？求你叫我知道我的</a:t>
            </a:r>
            <a:r>
              <a:rPr lang="en-US" sz="2800" b="1">
                <a:solidFill>
                  <a:srgbClr val="FF000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过犯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与</a:t>
            </a:r>
            <a:r>
              <a:rPr lang="en-US" sz="2800" b="1">
                <a:solidFill>
                  <a:srgbClr val="FF000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罪</a:t>
            </a:r>
            <a:r>
              <a:rPr lang="zh-CN" altLang="en-US" sz="2800" b="1">
                <a:solidFill>
                  <a:srgbClr val="FF000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愆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。</a:t>
            </a:r>
            <a:endParaRPr lang="en-US" sz="28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</p:txBody>
      </p:sp>
      <p:sp>
        <p:nvSpPr>
          <p:cNvPr id="3" name="Line Callout 1 2"/>
          <p:cNvSpPr/>
          <p:nvPr/>
        </p:nvSpPr>
        <p:spPr>
          <a:xfrm>
            <a:off x="7372985" y="702945"/>
            <a:ext cx="2910840" cy="548005"/>
          </a:xfrm>
          <a:prstGeom prst="borderCallout1">
            <a:avLst>
              <a:gd name="adj1" fmla="val 52954"/>
              <a:gd name="adj2" fmla="val -5344"/>
              <a:gd name="adj3" fmla="val 122247"/>
              <a:gd name="adj4" fmla="val -2707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/>
              <a:t>reprove, rebuke, correct, reason</a:t>
            </a:r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249555" y="222250"/>
            <a:ext cx="3357880" cy="628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</a:rPr>
              <a:t>约伯要找神理论</a:t>
            </a:r>
            <a:endParaRPr lang="zh-CN" alt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charset="-122"/>
              <a:ea typeface="DengXian" panose="02010600030101010101" charset="-122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Table 1"/>
          <p:cNvGraphicFramePr/>
          <p:nvPr>
            <p:custDataLst>
              <p:tags r:id="rId1"/>
            </p:custDataLst>
          </p:nvPr>
        </p:nvGraphicFramePr>
        <p:xfrm>
          <a:off x="1844675" y="838200"/>
          <a:ext cx="8502650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3115"/>
                <a:gridCol w="5169535"/>
              </a:tblGrid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/>
                        <a:t>十五章</a:t>
                      </a:r>
                      <a:endParaRPr lang="zh-CN" altLang="en-US" sz="2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/>
                        <a:t>以利法第二篇道</a:t>
                      </a:r>
                      <a:endParaRPr lang="zh-CN" altLang="en-US" sz="2800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/>
                        <a:t>十六～十七章</a:t>
                      </a:r>
                      <a:endParaRPr lang="zh-CN" altLang="en-US" sz="2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/>
                        <a:t>约伯第五篇道</a:t>
                      </a:r>
                      <a:endParaRPr lang="zh-CN" altLang="en-US" sz="2800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/>
                        <a:t>十八章</a:t>
                      </a:r>
                      <a:endParaRPr lang="zh-CN" altLang="en-US" sz="2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/>
                        <a:t>比勒达第二篇道</a:t>
                      </a:r>
                      <a:endParaRPr lang="zh-CN" altLang="en-US" sz="2800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/>
                        <a:t>十九章</a:t>
                      </a:r>
                      <a:endParaRPr lang="zh-CN" altLang="en-US" sz="2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/>
                        <a:t>约伯第六篇道</a:t>
                      </a:r>
                      <a:endParaRPr lang="zh-CN" altLang="en-US" sz="2800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>
                          <a:sym typeface="+mn-ea"/>
                        </a:rPr>
                        <a:t>二十章</a:t>
                      </a:r>
                      <a:endParaRPr lang="zh-CN" altLang="en-US" sz="2800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/>
                        <a:t>锁法第二篇道</a:t>
                      </a:r>
                      <a:endParaRPr lang="zh-CN" altLang="en-US" sz="2800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/>
                        <a:t>二十一章</a:t>
                      </a:r>
                      <a:endParaRPr lang="zh-CN" altLang="en-US" sz="2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/>
                        <a:t>约伯第七篇道</a:t>
                      </a:r>
                      <a:endParaRPr lang="zh-CN" altLang="en-US" sz="2800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/>
                        <a:t>二十二章</a:t>
                      </a:r>
                      <a:endParaRPr lang="zh-CN" altLang="en-US" sz="2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/>
                        <a:t>以利法第三篇道</a:t>
                      </a:r>
                      <a:endParaRPr lang="zh-CN" altLang="en-US" sz="2800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/>
                        <a:t>二十三～二十四章</a:t>
                      </a:r>
                      <a:endParaRPr lang="zh-CN" altLang="en-US" sz="2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/>
                        <a:t>约伯第八篇道</a:t>
                      </a:r>
                      <a:endParaRPr lang="zh-CN" altLang="en-US" sz="2800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/>
                        <a:t>二十五章</a:t>
                      </a:r>
                      <a:endParaRPr lang="zh-CN" altLang="en-US" sz="2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>
                          <a:sym typeface="+mn-ea"/>
                        </a:rPr>
                        <a:t>比勒达第三篇道（短）</a:t>
                      </a:r>
                      <a:endParaRPr lang="zh-CN" altLang="en-US" sz="2800">
                        <a:sym typeface="+mn-ea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/>
                        <a:t>二十六～三十一章</a:t>
                      </a:r>
                      <a:endParaRPr lang="zh-CN" altLang="en-US" sz="2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/>
                        <a:t>约伯第九篇道</a:t>
                      </a:r>
                      <a:endParaRPr lang="zh-CN" altLang="en-US" sz="280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Flowchart: Punched Tape 1"/>
          <p:cNvSpPr/>
          <p:nvPr/>
        </p:nvSpPr>
        <p:spPr>
          <a:xfrm>
            <a:off x="1490980" y="1587500"/>
            <a:ext cx="9716770" cy="3438525"/>
          </a:xfrm>
          <a:prstGeom prst="flowChartPunched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6000" b="1">
                <a:latin typeface="DengXian" panose="02010600030101010101" charset="-122"/>
                <a:ea typeface="DengXian" panose="02010600030101010101" charset="-122"/>
              </a:rPr>
              <a:t>约伯记 第十五～三十一章</a:t>
            </a:r>
            <a:endParaRPr lang="zh-CN" altLang="en-US" sz="6000" b="1">
              <a:latin typeface="DengXian" panose="02010600030101010101" charset="-122"/>
              <a:ea typeface="DengXian" panose="02010600030101010101" charset="-122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1661160" y="1110615"/>
            <a:ext cx="9873615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23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：</a:t>
            </a:r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3 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惟愿我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能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知道在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哪里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可以寻见神，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能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到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他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的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台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前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，</a:t>
            </a:r>
            <a:endParaRPr lang="en-US" sz="28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23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：</a:t>
            </a:r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4 我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就在他</a:t>
            </a:r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面前将我的案件陈明，满口辩白。</a:t>
            </a:r>
            <a:endParaRPr lang="en-US" altLang="zh-CN" sz="28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23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：</a:t>
            </a:r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5 我必知道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他</a:t>
            </a:r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回答我的言语，明白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他</a:t>
            </a:r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向我所说的话。</a:t>
            </a:r>
            <a:endParaRPr lang="en-US" altLang="zh-CN" sz="28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23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：</a:t>
            </a:r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6 </a:t>
            </a:r>
            <a:r>
              <a:rPr lang="zh-CN" altLang="en-US" sz="2800" b="1">
                <a:solidFill>
                  <a:srgbClr val="FF000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他</a:t>
            </a:r>
            <a:r>
              <a:rPr lang="en-US" altLang="zh-CN" sz="2800" b="1">
                <a:solidFill>
                  <a:srgbClr val="FF000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岂用</a:t>
            </a:r>
            <a:r>
              <a:rPr lang="en-US" altLang="zh-CN" sz="2800" b="1" u="sng">
                <a:solidFill>
                  <a:srgbClr val="FF000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大能</a:t>
            </a:r>
            <a:r>
              <a:rPr lang="en-US" altLang="zh-CN" sz="2800" b="1">
                <a:solidFill>
                  <a:srgbClr val="FF000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与我争辩</a:t>
            </a:r>
            <a:r>
              <a:rPr lang="zh-CN" altLang="en-US" sz="2800" b="1">
                <a:solidFill>
                  <a:srgbClr val="FF000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吗</a:t>
            </a:r>
            <a:r>
              <a:rPr lang="en-US" altLang="zh-CN" sz="2800" b="1">
                <a:solidFill>
                  <a:srgbClr val="FF000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？必不这样</a:t>
            </a:r>
            <a:r>
              <a:rPr lang="zh-CN" altLang="en-US" sz="2800" b="1">
                <a:solidFill>
                  <a:srgbClr val="FF000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！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他</a:t>
            </a:r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必理会我。</a:t>
            </a:r>
            <a:endParaRPr lang="en-US" altLang="zh-CN" sz="28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23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：</a:t>
            </a:r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7 在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他</a:t>
            </a:r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那里</a:t>
            </a:r>
            <a:r>
              <a:rPr lang="en-US" altLang="zh-CN" sz="2800" b="1">
                <a:solidFill>
                  <a:srgbClr val="FF000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正直人</a:t>
            </a:r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可以与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他</a:t>
            </a:r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辩论；这样，我必永远脱离那审判我的。</a:t>
            </a:r>
            <a:endParaRPr lang="en-US" altLang="zh-CN" sz="28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589405" y="3931285"/>
            <a:ext cx="10279380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23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：</a:t>
            </a:r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10 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然而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他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知道我所行的路；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他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试炼我之后，我必如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精金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。</a:t>
            </a:r>
            <a:endParaRPr lang="en-US" sz="28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23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：</a:t>
            </a:r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11 我脚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追</a:t>
            </a:r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随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他</a:t>
            </a:r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的步履；我谨守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他</a:t>
            </a:r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的道，并不偏离。</a:t>
            </a:r>
            <a:endParaRPr lang="en-US" altLang="zh-CN" sz="28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23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：</a:t>
            </a:r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12 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他</a:t>
            </a:r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嘴唇的命令，我未曾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背</a:t>
            </a:r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弃；我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看重他</a:t>
            </a:r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口中的言语，过于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我需用的饮食</a:t>
            </a:r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。</a:t>
            </a:r>
            <a:endParaRPr lang="en-US" altLang="zh-CN" sz="28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</p:txBody>
      </p:sp>
      <p:sp>
        <p:nvSpPr>
          <p:cNvPr id="4" name="Left Brace 3"/>
          <p:cNvSpPr/>
          <p:nvPr/>
        </p:nvSpPr>
        <p:spPr>
          <a:xfrm>
            <a:off x="1472565" y="4030345"/>
            <a:ext cx="116840" cy="1595755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 sz="1400"/>
          </a:p>
        </p:txBody>
      </p:sp>
      <p:sp>
        <p:nvSpPr>
          <p:cNvPr id="5" name="Text Box 4"/>
          <p:cNvSpPr txBox="1"/>
          <p:nvPr/>
        </p:nvSpPr>
        <p:spPr>
          <a:xfrm>
            <a:off x="210185" y="4643755"/>
            <a:ext cx="11817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b="1">
                <a:latin typeface="DengXian" panose="02010600030101010101" charset="-122"/>
                <a:ea typeface="DengXian" panose="02010600030101010101" charset="-122"/>
              </a:rPr>
              <a:t>金句</a:t>
            </a:r>
            <a:endParaRPr lang="zh-CN" altLang="en-US" b="1">
              <a:latin typeface="DengXian" panose="02010600030101010101" charset="-122"/>
              <a:ea typeface="DengXian" panose="02010600030101010101" charset="-122"/>
            </a:endParaRPr>
          </a:p>
        </p:txBody>
      </p:sp>
      <p:sp>
        <p:nvSpPr>
          <p:cNvPr id="6" name="Left Brace 5"/>
          <p:cNvSpPr/>
          <p:nvPr/>
        </p:nvSpPr>
        <p:spPr>
          <a:xfrm>
            <a:off x="1472565" y="1250315"/>
            <a:ext cx="116840" cy="2397125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 sz="1400"/>
          </a:p>
        </p:txBody>
      </p:sp>
      <p:sp>
        <p:nvSpPr>
          <p:cNvPr id="7" name="Text Box 6"/>
          <p:cNvSpPr txBox="1"/>
          <p:nvPr/>
        </p:nvSpPr>
        <p:spPr>
          <a:xfrm>
            <a:off x="210185" y="2264410"/>
            <a:ext cx="11817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b="1">
                <a:latin typeface="DengXian" panose="02010600030101010101" charset="-122"/>
                <a:ea typeface="DengXian" panose="02010600030101010101" charset="-122"/>
              </a:rPr>
              <a:t>找神吵架</a:t>
            </a:r>
            <a:endParaRPr lang="zh-CN" altLang="en-US" b="1">
              <a:latin typeface="DengXian" panose="02010600030101010101" charset="-122"/>
              <a:ea typeface="DengXian" panose="02010600030101010101" charset="-122"/>
            </a:endParaRPr>
          </a:p>
        </p:txBody>
      </p:sp>
      <p:sp>
        <p:nvSpPr>
          <p:cNvPr id="8" name="Line Callout 1 7"/>
          <p:cNvSpPr/>
          <p:nvPr/>
        </p:nvSpPr>
        <p:spPr>
          <a:xfrm>
            <a:off x="7586345" y="280035"/>
            <a:ext cx="3832860" cy="577215"/>
          </a:xfrm>
          <a:prstGeom prst="borderCallout1">
            <a:avLst>
              <a:gd name="adj1" fmla="val 113679"/>
              <a:gd name="adj2" fmla="val 48882"/>
              <a:gd name="adj3" fmla="val 165016"/>
              <a:gd name="adj4" fmla="val 5621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/>
              <a:t>新约中，到神的宝座前的怜恤和恩惠，做应时的帮助。</a:t>
            </a:r>
            <a:endParaRPr lang="zh-CN" alt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1245870" y="1203325"/>
            <a:ext cx="10095865" cy="40309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27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：</a:t>
            </a:r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2 </a:t>
            </a:r>
            <a:r>
              <a:rPr lang="en-US" sz="3200" b="1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  <a:sym typeface="+mn-ea"/>
              </a:rPr>
              <a:t>神</a:t>
            </a: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夺去我的理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judgement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）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，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全能者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使我</a:t>
            </a:r>
            <a:r>
              <a:rPr lang="zh-CN" altLang="en-US" sz="3600" b="1">
                <a:solidFill>
                  <a:srgbClr val="00B05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心中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愁苦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。我指着永生的神</a:t>
            </a: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起誓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：</a:t>
            </a:r>
            <a:endParaRPr lang="en-US" sz="28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27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：</a:t>
            </a:r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3 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我的生命</a:t>
            </a:r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尚在我里面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；</a:t>
            </a:r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神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所赐呼吸之</a:t>
            </a:r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气仍在我的鼻孔内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。</a:t>
            </a:r>
            <a:endParaRPr lang="en-US" altLang="zh-CN" sz="28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27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：</a:t>
            </a:r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4  </a:t>
            </a:r>
            <a:r>
              <a:rPr lang="en-US" altLang="zh-CN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我的嘴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决</a:t>
            </a:r>
            <a:r>
              <a:rPr lang="en-US" altLang="zh-CN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不说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非</a:t>
            </a:r>
            <a:r>
              <a:rPr lang="en-US" altLang="zh-CN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义之言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；</a:t>
            </a:r>
            <a:r>
              <a:rPr lang="en-US" altLang="zh-CN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我的舌也不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说诡诈</a:t>
            </a:r>
            <a:r>
              <a:rPr lang="en-US" altLang="zh-CN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之语。</a:t>
            </a:r>
            <a:endParaRPr lang="en-US" altLang="zh-CN" sz="28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27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：</a:t>
            </a:r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5 我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断不以你们为是；</a:t>
            </a:r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我至死必不</a:t>
            </a: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以自己为不正！</a:t>
            </a:r>
            <a:endParaRPr lang="en-US" altLang="zh-CN" sz="28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27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：</a:t>
            </a:r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6 </a:t>
            </a:r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我持定我的义，必不放松；</a:t>
            </a:r>
            <a:r>
              <a:rPr lang="en-US" altLang="zh-CN" sz="28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在</a:t>
            </a:r>
            <a:r>
              <a:rPr lang="zh-CN" altLang="en-US" sz="28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世的日子</a:t>
            </a:r>
            <a:r>
              <a:rPr lang="en-US" altLang="zh-CN" sz="28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，我心必不责备我。</a:t>
            </a:r>
            <a:endParaRPr lang="en-US" altLang="zh-CN" sz="2800" b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endParaRPr lang="en-US" altLang="zh-CN" sz="2800" b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28040" y="424815"/>
            <a:ext cx="3357880" cy="628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</a:rPr>
              <a:t>约伯最强硬的宣告</a:t>
            </a:r>
            <a:endParaRPr lang="zh-CN" alt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charset="-122"/>
              <a:ea typeface="DengXian" panose="02010600030101010101" charset="-122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245870" y="4804410"/>
            <a:ext cx="10095230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27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：</a:t>
            </a:r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7 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愿我的仇敌如恶人一样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；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愿</a:t>
            </a:r>
            <a:r>
              <a:rPr lang="en-US" sz="2800" b="1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那起来攻击我的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，如不义之人一般。</a:t>
            </a:r>
            <a:endParaRPr lang="en-US" sz="28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27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：</a:t>
            </a:r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8 不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敬虔</a:t>
            </a:r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的人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虽然得利</a:t>
            </a:r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，神夺取其命的时候还有什么指望呢？</a:t>
            </a:r>
            <a:endParaRPr lang="en-US" altLang="zh-CN" sz="28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</p:txBody>
      </p:sp>
      <p:sp>
        <p:nvSpPr>
          <p:cNvPr id="4" name="Left Brace 3"/>
          <p:cNvSpPr/>
          <p:nvPr/>
        </p:nvSpPr>
        <p:spPr>
          <a:xfrm>
            <a:off x="1129030" y="4913630"/>
            <a:ext cx="116840" cy="1595755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 sz="1400"/>
          </a:p>
        </p:txBody>
      </p:sp>
      <p:sp>
        <p:nvSpPr>
          <p:cNvPr id="5" name="Text Box 4"/>
          <p:cNvSpPr txBox="1"/>
          <p:nvPr/>
        </p:nvSpPr>
        <p:spPr>
          <a:xfrm>
            <a:off x="272415" y="5050155"/>
            <a:ext cx="7150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b="1">
                <a:latin typeface="DengXian" panose="02010600030101010101" charset="-122"/>
                <a:ea typeface="DengXian" panose="02010600030101010101" charset="-122"/>
              </a:rPr>
              <a:t>和三个朋友翻脸</a:t>
            </a:r>
            <a:endParaRPr lang="zh-CN" altLang="en-US" b="1">
              <a:latin typeface="DengXian" panose="02010600030101010101" charset="-122"/>
              <a:ea typeface="DengXian" panose="02010600030101010101" charset="-122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1965960" y="503555"/>
            <a:ext cx="9599295" cy="58775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30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：</a:t>
            </a:r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20 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主啊，我</a:t>
            </a:r>
            <a:r>
              <a:rPr lang="en-US" sz="3200" b="1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呼求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你，你不应允我；我站起来，你就定睛看我。</a:t>
            </a:r>
            <a:endParaRPr lang="en-US" sz="28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30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：</a:t>
            </a:r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21 你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向我变心，待我</a:t>
            </a:r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残忍，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又用大能</a:t>
            </a:r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追逼我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，</a:t>
            </a:r>
            <a:endParaRPr lang="en-US" altLang="zh-CN" sz="28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30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：</a:t>
            </a:r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22 把我提在风中，使我驾风而行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，</a:t>
            </a:r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又使我消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灭在烈风中</a:t>
            </a:r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。</a:t>
            </a:r>
            <a:endParaRPr lang="en-US" altLang="zh-CN" sz="28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30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：</a:t>
            </a:r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23 </a:t>
            </a:r>
            <a:r>
              <a:rPr lang="en-US" altLang="zh-CN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我知道要使我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临到</a:t>
            </a:r>
            <a:r>
              <a:rPr lang="en-US" altLang="zh-CN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死地</a:t>
            </a:r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，到那为众生所定的阴宅。</a:t>
            </a:r>
            <a:endParaRPr lang="en-US" altLang="zh-CN" sz="28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endParaRPr lang="en-US" altLang="zh-CN" sz="28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endParaRPr lang="en-US" altLang="zh-CN" sz="28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31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：</a:t>
            </a:r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35 惟愿有一位肯听我！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（</a:t>
            </a:r>
            <a:r>
              <a:rPr lang="zh-CN" altLang="en-US" sz="2800" b="1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看哪，在</a:t>
            </a:r>
            <a:r>
              <a:rPr lang="en-US" altLang="zh-CN" sz="2800" b="1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这里有我所</a:t>
            </a:r>
            <a:r>
              <a:rPr lang="zh-CN" altLang="en-US" sz="2800" b="1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划</a:t>
            </a:r>
            <a:r>
              <a:rPr lang="en-US" altLang="zh-CN" sz="2800" b="1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的押</a:t>
            </a:r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，愿全能者回答我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！）</a:t>
            </a:r>
            <a:endParaRPr lang="en-US" altLang="zh-CN" sz="28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31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：</a:t>
            </a:r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36 </a:t>
            </a:r>
            <a:r>
              <a:rPr lang="en-US" altLang="zh-CN" sz="28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  <a:sym typeface="+mn-ea"/>
              </a:rPr>
              <a:t>愿</a:t>
            </a:r>
            <a:r>
              <a:rPr lang="zh-CN" altLang="en-US" sz="28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  <a:sym typeface="+mn-ea"/>
              </a:rPr>
              <a:t>那敌我者所写的状词在我这里！</a:t>
            </a:r>
            <a:r>
              <a:rPr lang="en-US" altLang="zh-CN" sz="28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我必带在肩上，又绑在头上为冠冕</a:t>
            </a:r>
            <a:r>
              <a:rPr lang="zh-CN" altLang="en-US" sz="28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。</a:t>
            </a:r>
            <a:endParaRPr lang="en-US" altLang="zh-CN" sz="28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31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：</a:t>
            </a:r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37 我必向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他</a:t>
            </a:r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述说我脚步的数目，必如</a:t>
            </a:r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君王</a:t>
            </a:r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进到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他</a:t>
            </a:r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面前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。</a:t>
            </a:r>
            <a:endParaRPr lang="zh-CN" altLang="en-US" sz="28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659765" y="2134235"/>
            <a:ext cx="11252835" cy="3692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/>
              <a:t>从约伯记看苦难</a:t>
            </a:r>
            <a:endParaRPr lang="en-US"/>
          </a:p>
          <a:p>
            <a:r>
              <a:rPr lang="en-US"/>
              <a:t>寇绍涵牧师</a:t>
            </a:r>
            <a:endParaRPr lang="en-US"/>
          </a:p>
          <a:p>
            <a:r>
              <a:rPr lang="en-US"/>
              <a:t>http://www.hoctoga.org/Chinese/Banner/Banner2004/JobShaoHanKou.shtml</a:t>
            </a:r>
            <a:endParaRPr lang="en-US"/>
          </a:p>
          <a:p>
            <a:endParaRPr lang="en-US"/>
          </a:p>
          <a:p>
            <a:r>
              <a:rPr lang="en-US"/>
              <a:t>其实约伯受苦的原因，在约伯记第一，二章已经表明。</a:t>
            </a:r>
            <a:r>
              <a:rPr lang="en-US" b="1">
                <a:solidFill>
                  <a:srgbClr val="FF0000"/>
                </a:solidFill>
              </a:rPr>
              <a:t>神的意图是要显示：</a:t>
            </a:r>
            <a:r>
              <a:rPr lang="en-US" b="1" u="sng">
                <a:solidFill>
                  <a:srgbClr val="FF0000"/>
                </a:solidFill>
              </a:rPr>
              <a:t>人可以在无立即的报酬下爱神</a:t>
            </a:r>
            <a:r>
              <a:rPr lang="en-US" b="1">
                <a:solidFill>
                  <a:srgbClr val="FF0000"/>
                </a:solidFill>
              </a:rPr>
              <a:t>，敬畏神以及追求公义，</a:t>
            </a:r>
            <a:r>
              <a:rPr lang="en-US"/>
              <a:t>上帝以约伯的见证封住撒旦的口。</a:t>
            </a:r>
            <a:endParaRPr lang="en-US"/>
          </a:p>
          <a:p>
            <a:r>
              <a:rPr lang="en-US"/>
              <a:t>......</a:t>
            </a:r>
            <a:endParaRPr lang="en-US"/>
          </a:p>
          <a:p>
            <a:endParaRPr lang="en-US"/>
          </a:p>
          <a:p>
            <a:r>
              <a:rPr lang="en-US"/>
              <a:t>苦难有它奥秘不为人所知的一面，因此我们不能对苦难的缘由妄下断言。</a:t>
            </a:r>
            <a:r>
              <a:rPr lang="en-US" b="1">
                <a:solidFill>
                  <a:srgbClr val="FF0000"/>
                </a:solidFill>
              </a:rPr>
              <a:t>我们乃应接受神对约伯的启示：这宇宙中有太多的事我们都不明白，</a:t>
            </a:r>
            <a:r>
              <a:rPr lang="en-US" b="1" u="sng">
                <a:solidFill>
                  <a:srgbClr val="FF0000"/>
                </a:solidFill>
              </a:rPr>
              <a:t>因此不必坚持要答案，我们乃是凭着信心坚信，无论发生任何事，那位创造的神仍然掌权</a:t>
            </a:r>
            <a:r>
              <a:rPr lang="en-US" b="1">
                <a:solidFill>
                  <a:srgbClr val="FF0000"/>
                </a:solidFill>
              </a:rPr>
              <a:t>，</a:t>
            </a:r>
            <a:r>
              <a:rPr lang="en-US"/>
              <a:t>就像约伯在苦难中，经历了神在旋风中向他说话，</a:t>
            </a:r>
            <a:r>
              <a:rPr lang="en-US" b="1">
                <a:solidFill>
                  <a:srgbClr val="FF0000"/>
                </a:solidFill>
              </a:rPr>
              <a:t>他知道神仍掌管一切，因而也就安心与放心了</a:t>
            </a:r>
            <a:endParaRPr lang="en-US" b="1">
              <a:solidFill>
                <a:srgbClr val="FF0000"/>
              </a:solidFill>
            </a:endParaRPr>
          </a:p>
          <a:p>
            <a:endParaRPr lang="en-US"/>
          </a:p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9765" y="1437005"/>
            <a:ext cx="5935980" cy="44196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667000" y="542290"/>
            <a:ext cx="6410325" cy="64960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/>
              <a:t>约伯告诉我们，不论再怎么苦，还是要爱神</a:t>
            </a:r>
            <a:endParaRPr lang="zh-CN" altLang="en-US" sz="2400" b="1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Flowchart: Punched Tape 1"/>
          <p:cNvSpPr/>
          <p:nvPr/>
        </p:nvSpPr>
        <p:spPr>
          <a:xfrm>
            <a:off x="1490980" y="1587500"/>
            <a:ext cx="9716770" cy="3438525"/>
          </a:xfrm>
          <a:prstGeom prst="flowChartPunched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6000" b="1">
                <a:latin typeface="DengXian" panose="02010600030101010101" charset="-122"/>
                <a:ea typeface="DengXian" panose="02010600030101010101" charset="-122"/>
              </a:rPr>
              <a:t>约伯记 第三十二～三十七章</a:t>
            </a:r>
            <a:endParaRPr lang="zh-CN" altLang="en-US" sz="6000" b="1">
              <a:latin typeface="DengXian" panose="02010600030101010101" charset="-122"/>
              <a:ea typeface="DengXian" panose="02010600030101010101" charset="-122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1925955" y="473075"/>
            <a:ext cx="10005060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以利户是认识神的人。</a:t>
            </a:r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认识神的人急起来了！你们这些人在那里瞎说，你们说得不对。以利户急起来了！禁不住自己了！要说话了！但是神还不急！等到以利户说完了之后，到三十八章神才说话。从约伯记这一本书里，我们看见神是最会听话的神，神是不急的。他们在那里瞎说瞎猜，神还是在那里听。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、</a:t>
            </a:r>
            <a:endParaRPr lang="en-US" sz="24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——引自:《第一册　复刊基督徒报》➥篇题：神打断人的话　第十三期➥标题：神打断人的话　第十三期</a:t>
            </a:r>
            <a:endParaRPr lang="en-US" sz="24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027555" y="3317875"/>
            <a:ext cx="9801860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　　到这里为止，以利户还没有以清楚地观点回答约伯──虽然他确信自己能就着神对待约伯的目的，充分地回答约伯──就如在新约里使徒保罗对他以亏损万事，为要赢得基督为目标的事上，有清楚地异象一样（腓三8~14）。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以利户的话没有一点神圣的智慧，</a:t>
            </a:r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但保罗有清楚启示的话。因此，保罗的话实在是智慧的话。</a:t>
            </a:r>
            <a:endParaRPr lang="en-US" sz="24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——引自:《约伯记生命读经》➥篇题：第二五篇　轮到以利户说话三二至三七章(一)</a:t>
            </a:r>
            <a:endParaRPr lang="en-US" sz="24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</p:txBody>
      </p:sp>
      <p:sp>
        <p:nvSpPr>
          <p:cNvPr id="4" name="Left Brace 3"/>
          <p:cNvSpPr/>
          <p:nvPr/>
        </p:nvSpPr>
        <p:spPr>
          <a:xfrm>
            <a:off x="1611630" y="3473450"/>
            <a:ext cx="76200" cy="2386330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 sz="1400"/>
          </a:p>
        </p:txBody>
      </p:sp>
      <p:sp>
        <p:nvSpPr>
          <p:cNvPr id="5" name="Left Brace 4"/>
          <p:cNvSpPr/>
          <p:nvPr/>
        </p:nvSpPr>
        <p:spPr>
          <a:xfrm>
            <a:off x="1611630" y="473075"/>
            <a:ext cx="167005" cy="2676525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 sz="1400"/>
          </a:p>
        </p:txBody>
      </p:sp>
      <p:sp>
        <p:nvSpPr>
          <p:cNvPr id="6" name="Text Box 5"/>
          <p:cNvSpPr txBox="1"/>
          <p:nvPr/>
        </p:nvSpPr>
        <p:spPr>
          <a:xfrm>
            <a:off x="414020" y="1489075"/>
            <a:ext cx="1028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b="1">
                <a:latin typeface="DengXian" panose="02010600030101010101" charset="-122"/>
                <a:ea typeface="DengXian" panose="02010600030101010101" charset="-122"/>
              </a:rPr>
              <a:t>倪弟兄的评语</a:t>
            </a:r>
            <a:endParaRPr lang="zh-CN" altLang="en-US" b="1">
              <a:latin typeface="DengXian" panose="02010600030101010101" charset="-122"/>
              <a:ea typeface="DengXian" panose="02010600030101010101" charset="-122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414020" y="4333240"/>
            <a:ext cx="1028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b="1">
                <a:latin typeface="DengXian" panose="02010600030101010101" charset="-122"/>
                <a:ea typeface="DengXian" panose="02010600030101010101" charset="-122"/>
              </a:rPr>
              <a:t>李弟兄的评语</a:t>
            </a:r>
            <a:endParaRPr lang="zh-CN" altLang="en-US" b="1">
              <a:latin typeface="DengXian" panose="02010600030101010101" charset="-122"/>
              <a:ea typeface="DengXian" panose="02010600030101010101" charset="-122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2656205" y="1210945"/>
            <a:ext cx="826071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32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：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1 于是这三个人，因约伯自以为义</a:t>
            </a:r>
            <a:r>
              <a:rPr lang="en-US" sz="28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就不再回答他。</a:t>
            </a:r>
            <a:endParaRPr lang="en-US" sz="2800" b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15950" y="2164080"/>
            <a:ext cx="3357880" cy="628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</a:rPr>
              <a:t>以利户出场</a:t>
            </a:r>
            <a:endParaRPr lang="zh-CN" alt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charset="-122"/>
              <a:ea typeface="DengXian" panose="02010600030101010101" charset="-122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765300" y="3060065"/>
            <a:ext cx="8968105" cy="31076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  <a:sym typeface="+mn-ea"/>
              </a:rPr>
              <a:t>32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  <a:sym typeface="+mn-ea"/>
              </a:rPr>
              <a:t>：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2 那时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有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布西人兰族巴拉迦的儿子以利户</a:t>
            </a:r>
            <a:r>
              <a:rPr lang="en-US" sz="2800" b="1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  <a:sym typeface="+mn-ea"/>
              </a:rPr>
              <a:t>向约伯发怒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；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因</a:t>
            </a: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约伯自以为义，不以神为义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。</a:t>
            </a:r>
            <a:endParaRPr lang="en-US" sz="28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  <a:sym typeface="+mn-ea"/>
              </a:rPr>
              <a:t>32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  <a:sym typeface="+mn-ea"/>
              </a:rPr>
              <a:t>：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3 他</a:t>
            </a:r>
            <a:r>
              <a:rPr lang="en-US" sz="2800" b="1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又向约伯的三个朋友发怒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；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因为他们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想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不出回答的话来，仍以约伯为有罪。</a:t>
            </a:r>
            <a:endParaRPr lang="en-US" sz="28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  <a:sym typeface="+mn-ea"/>
              </a:rPr>
              <a:t>32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  <a:sym typeface="+mn-ea"/>
              </a:rPr>
              <a:t>：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4 以利户要与约伯说话，</a:t>
            </a:r>
            <a:r>
              <a:rPr lang="en-US" sz="2800" b="1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就等候他们，因为他们比自己年老。</a:t>
            </a:r>
            <a:endParaRPr lang="en-US" sz="2800" b="1">
              <a:solidFill>
                <a:srgbClr val="0070C0"/>
              </a:solidFill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  <a:sym typeface="+mn-ea"/>
              </a:rPr>
              <a:t>32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  <a:sym typeface="+mn-ea"/>
              </a:rPr>
              <a:t>：</a:t>
            </a:r>
            <a:r>
              <a:rPr lang="en-US" sz="2800">
                <a:solidFill>
                  <a:schemeClr val="tx1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5 以利户见这三个人口中无话回答，就怒气发作。</a:t>
            </a:r>
            <a:endParaRPr lang="en-US" sz="2800">
              <a:solidFill>
                <a:schemeClr val="tx1"/>
              </a:solidFill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</p:txBody>
      </p:sp>
      <p:sp>
        <p:nvSpPr>
          <p:cNvPr id="4" name="Explosion 1 3"/>
          <p:cNvSpPr/>
          <p:nvPr/>
        </p:nvSpPr>
        <p:spPr>
          <a:xfrm>
            <a:off x="526415" y="887730"/>
            <a:ext cx="2129790" cy="1349375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latin typeface="DengXian" panose="02010600030101010101" charset="-122"/>
                <a:ea typeface="DengXian" panose="02010600030101010101" charset="-122"/>
                <a:sym typeface="+mn-ea"/>
              </a:rPr>
              <a:t>约伯完胜</a:t>
            </a:r>
            <a:endParaRPr 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" name="Down Arrow 13"/>
          <p:cNvSpPr/>
          <p:nvPr/>
        </p:nvSpPr>
        <p:spPr>
          <a:xfrm rot="3060000">
            <a:off x="4497070" y="1696085"/>
            <a:ext cx="170815" cy="282448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" name="Text Box 1"/>
          <p:cNvSpPr txBox="1"/>
          <p:nvPr/>
        </p:nvSpPr>
        <p:spPr>
          <a:xfrm>
            <a:off x="2605405" y="913130"/>
            <a:ext cx="8685530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>
              <a:buNone/>
            </a:pP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  <a:sym typeface="+mn-ea"/>
              </a:rPr>
              <a:t>32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  <a:sym typeface="+mn-ea"/>
              </a:rPr>
              <a:t>：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8 但在人里面有</a:t>
            </a:r>
            <a:r>
              <a:rPr lang="en-US" sz="40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灵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，全能者的</a:t>
            </a:r>
            <a:r>
              <a:rPr lang="en-US" sz="2800" b="1">
                <a:solidFill>
                  <a:srgbClr val="FF000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气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使人有聪明。</a:t>
            </a:r>
            <a:endParaRPr lang="en-US" sz="28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pPr indent="0">
              <a:buNone/>
            </a:pP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  <a:sym typeface="+mn-ea"/>
              </a:rPr>
              <a:t>32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  <a:sym typeface="+mn-ea"/>
              </a:rPr>
              <a:t>：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18 </a:t>
            </a: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因为我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的</a:t>
            </a:r>
            <a:r>
              <a:rPr lang="zh-CN" altLang="en-US" sz="36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  <a:sym typeface="+mn-ea"/>
              </a:rPr>
              <a:t>言语</a:t>
            </a: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满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怀；</a:t>
            </a: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我里面的</a:t>
            </a:r>
            <a:r>
              <a:rPr lang="en-US" sz="40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灵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激动</a:t>
            </a: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我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。</a:t>
            </a:r>
            <a:endParaRPr lang="en-US" sz="28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pPr indent="0">
              <a:buNone/>
            </a:pP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  <a:sym typeface="+mn-ea"/>
              </a:rPr>
              <a:t>32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  <a:sym typeface="+mn-ea"/>
              </a:rPr>
              <a:t>：</a:t>
            </a:r>
            <a:r>
              <a:rPr lang="en-US" sz="2800">
                <a:solidFill>
                  <a:schemeClr val="tx1"/>
                </a:solidFill>
                <a:effectLst/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19 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我的胸怀如</a:t>
            </a: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盛酒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之</a:t>
            </a: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囊没有出气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之</a:t>
            </a: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缝，又如新皮袋快要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破</a:t>
            </a: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裂。</a:t>
            </a:r>
            <a:endParaRPr lang="en-US" sz="2800" b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pPr indent="0">
              <a:buNone/>
            </a:pP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  <a:sym typeface="+mn-ea"/>
              </a:rPr>
              <a:t>32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  <a:sym typeface="+mn-ea"/>
              </a:rPr>
              <a:t>：</a:t>
            </a:r>
            <a:r>
              <a:rPr lang="en-US" sz="2800">
                <a:solidFill>
                  <a:schemeClr val="tx1"/>
                </a:solidFill>
                <a:effectLst/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20 </a:t>
            </a:r>
            <a:r>
              <a:rPr lang="en-US" sz="28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我要说话，使我舒畅；我要开口回答。</a:t>
            </a:r>
            <a:endParaRPr lang="en-US" sz="2800" b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pPr indent="0">
              <a:buNone/>
            </a:pP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  <a:sym typeface="+mn-ea"/>
              </a:rPr>
              <a:t>32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  <a:sym typeface="+mn-ea"/>
              </a:rPr>
              <a:t>：</a:t>
            </a:r>
            <a:r>
              <a:rPr lang="en-US" sz="2800">
                <a:solidFill>
                  <a:schemeClr val="tx1"/>
                </a:solidFill>
                <a:effectLst/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21 我</a:t>
            </a:r>
            <a:r>
              <a:rPr lang="zh-CN" altLang="en-US" sz="2800">
                <a:solidFill>
                  <a:schemeClr val="tx1"/>
                </a:solidFill>
                <a:effectLst/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必不</a:t>
            </a:r>
            <a:r>
              <a:rPr lang="en-US" sz="2800">
                <a:solidFill>
                  <a:schemeClr val="tx1"/>
                </a:solidFill>
                <a:effectLst/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看人的情面，也不奉承人。</a:t>
            </a:r>
            <a:endParaRPr lang="en-US" sz="2800">
              <a:solidFill>
                <a:schemeClr val="tx1"/>
              </a:solidFill>
              <a:effectLst/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</p:txBody>
      </p:sp>
      <p:sp>
        <p:nvSpPr>
          <p:cNvPr id="3" name="Curved Down Arrow 2"/>
          <p:cNvSpPr/>
          <p:nvPr/>
        </p:nvSpPr>
        <p:spPr>
          <a:xfrm>
            <a:off x="6156325" y="500380"/>
            <a:ext cx="2251710" cy="48704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6541135" y="211455"/>
            <a:ext cx="1866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不同字，同义</a:t>
            </a:r>
            <a:endParaRPr lang="zh-CN" altLang="en-US"/>
          </a:p>
        </p:txBody>
      </p:sp>
      <p:sp>
        <p:nvSpPr>
          <p:cNvPr id="18" name="Rounded Rectangle 17"/>
          <p:cNvSpPr/>
          <p:nvPr/>
        </p:nvSpPr>
        <p:spPr>
          <a:xfrm>
            <a:off x="707390" y="284480"/>
            <a:ext cx="3357880" cy="628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</a:rPr>
              <a:t>以利户开讲</a:t>
            </a:r>
            <a:endParaRPr lang="zh-CN" alt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charset="-122"/>
              <a:ea typeface="DengXian" panose="02010600030101010101" charset="-122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707390" y="1680210"/>
            <a:ext cx="1825625" cy="55753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/>
              <a:t>申言大原则</a:t>
            </a:r>
            <a:endParaRPr lang="zh-CN" altLang="en-US" b="1"/>
          </a:p>
        </p:txBody>
      </p:sp>
      <p:sp>
        <p:nvSpPr>
          <p:cNvPr id="6" name="Left Brace 5"/>
          <p:cNvSpPr/>
          <p:nvPr/>
        </p:nvSpPr>
        <p:spPr>
          <a:xfrm>
            <a:off x="2366010" y="2237105"/>
            <a:ext cx="167005" cy="1165860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 sz="1400"/>
          </a:p>
        </p:txBody>
      </p:sp>
      <p:sp>
        <p:nvSpPr>
          <p:cNvPr id="8" name="Text Box 7"/>
          <p:cNvSpPr txBox="1"/>
          <p:nvPr/>
        </p:nvSpPr>
        <p:spPr>
          <a:xfrm>
            <a:off x="99060" y="2304415"/>
            <a:ext cx="21907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b="1" u="sng">
                <a:latin typeface="DengXian" panose="02010600030101010101" charset="-122"/>
                <a:ea typeface="DengXian" panose="02010600030101010101" charset="-122"/>
              </a:rPr>
              <a:t>申言的正常经历</a:t>
            </a:r>
            <a:endParaRPr lang="zh-CN" altLang="en-US" b="1" u="sng">
              <a:latin typeface="DengXian" panose="02010600030101010101" charset="-122"/>
              <a:ea typeface="DengXian" panose="02010600030101010101" charset="-122"/>
            </a:endParaRPr>
          </a:p>
          <a:p>
            <a:pPr algn="r"/>
            <a:r>
              <a:rPr lang="zh-CN" altLang="en-US" b="1">
                <a:latin typeface="DengXian" panose="02010600030101010101" charset="-122"/>
                <a:ea typeface="DengXian" panose="02010600030101010101" charset="-122"/>
              </a:rPr>
              <a:t>使得以利户的话和三位朋友不一样</a:t>
            </a:r>
            <a:endParaRPr lang="zh-CN" altLang="en-US" b="1">
              <a:latin typeface="DengXian" panose="02010600030101010101" charset="-122"/>
              <a:ea typeface="DengXian" panose="02010600030101010101" charset="-122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2289175" y="4180840"/>
            <a:ext cx="1647825" cy="2461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1400">
                <a:latin typeface="DengXian" panose="02010600030101010101" charset="-122"/>
                <a:ea typeface="DengXian" panose="02010600030101010101" charset="-122"/>
              </a:rPr>
              <a:t>所以</a:t>
            </a:r>
            <a:r>
              <a:rPr lang="en-US" sz="1400" b="1">
                <a:solidFill>
                  <a:srgbClr val="FF0000"/>
                </a:solidFill>
                <a:latin typeface="DengXian" panose="02010600030101010101" charset="-122"/>
                <a:ea typeface="DengXian" panose="02010600030101010101" charset="-122"/>
              </a:rPr>
              <a:t>你如果没有得着主所给你的话，你不能作话语的执事。</a:t>
            </a:r>
            <a:r>
              <a:rPr lang="en-US" sz="1400">
                <a:latin typeface="DengXian" panose="02010600030101010101" charset="-122"/>
                <a:ea typeface="DengXian" panose="02010600030101010101" charset="-122"/>
              </a:rPr>
              <a:t>你总得得着主摆在你身上，摆在你口里的那个话。那个话一出去，担子就随着出去。每一个作工的人都要学习怎样卸去这个担子。</a:t>
            </a:r>
            <a:endParaRPr lang="en-US" sz="1400">
              <a:latin typeface="DengXian" panose="02010600030101010101" charset="-122"/>
              <a:ea typeface="DengXian" panose="02010600030101010101" charset="-122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4063365" y="4180840"/>
            <a:ext cx="3876675" cy="2461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1400" b="1">
                <a:solidFill>
                  <a:srgbClr val="FF0000"/>
                </a:solidFill>
                <a:latin typeface="DengXian" panose="02010600030101010101" charset="-122"/>
                <a:ea typeface="DengXian" panose="02010600030101010101" charset="-122"/>
              </a:rPr>
              <a:t>说出来的话是启示或者不过是道理，乃是看作执事的人能不能将他的灵使用出来。</a:t>
            </a:r>
            <a:r>
              <a:rPr lang="en-US" sz="1400">
                <a:latin typeface="DengXian" panose="02010600030101010101" charset="-122"/>
                <a:ea typeface="DengXian" panose="02010600030101010101" charset="-122"/>
              </a:rPr>
              <a:t>人在话语的面前能不能得着生命，乃是看作执事的人能不能将他的灵使用出来。人是只听见话或者也看见光，乃是看执事的灵能不能出来。人听见了话，是依然故我或者是仆倒下去，乃是看作执事的人能不能将他自己的灵推出去。话语虽然已经对了，感觉也是可用的，但是灵如果没有出来，你就看见，人在这里遇见一个完全的道理，非常高的道理，非常能叫人明白的道理，而人在这里不能遇见神的话。</a:t>
            </a:r>
            <a:endParaRPr lang="en-US" sz="1400">
              <a:latin typeface="DengXian" panose="02010600030101010101" charset="-122"/>
              <a:ea typeface="DengXian" panose="02010600030101010101" charset="-122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7940040" y="4180840"/>
            <a:ext cx="3066415" cy="2461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1400">
                <a:latin typeface="DengXian" panose="02010600030101010101" charset="-122"/>
                <a:ea typeface="DengXian" panose="02010600030101010101" charset="-122"/>
              </a:rPr>
              <a:t>如果话够，结果就不一样。</a:t>
            </a:r>
            <a:r>
              <a:rPr lang="en-US" sz="1400" b="1">
                <a:solidFill>
                  <a:srgbClr val="FF0000"/>
                </a:solidFill>
                <a:latin typeface="DengXian" panose="02010600030101010101" charset="-122"/>
                <a:ea typeface="DengXian" panose="02010600030101010101" charset="-122"/>
              </a:rPr>
              <a:t>你来的时候，里面的担子相当重；你讲的时候，越讲你里面越轻松，讲一句轻松一句，讲一句里面的担子少一句，你越讲越出去。你里面背了一个担子来，讲完之后，你觉得里面的担子卸掉了。</a:t>
            </a:r>
            <a:r>
              <a:rPr lang="en-US" sz="1400">
                <a:latin typeface="DengXian" panose="02010600030101010101" charset="-122"/>
                <a:ea typeface="DengXian" panose="02010600030101010101" charset="-122"/>
              </a:rPr>
              <a:t>这就像先知的卸脱担子。先知的预言就是先知的担子。先知的工作就是卸担子。先知的担子怎样卸掉呢？是用话语来卸掉的。作工的人，借着话，他才能卸掉他的担子。</a:t>
            </a:r>
            <a:endParaRPr lang="en-US" sz="1400">
              <a:latin typeface="DengXian" panose="02010600030101010101" charset="-122"/>
              <a:ea typeface="DengXian" panose="02010600030101010101" charset="-122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24230" y="4497070"/>
            <a:ext cx="1014730" cy="162306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</a:rPr>
              <a:t>神话语的职事</a:t>
            </a:r>
            <a:endParaRPr lang="zh-CN" alt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charset="-122"/>
              <a:ea typeface="DengXian" panose="02010600030101010101" charset="-122"/>
            </a:endParaRPr>
          </a:p>
        </p:txBody>
      </p:sp>
      <p:sp>
        <p:nvSpPr>
          <p:cNvPr id="15" name="Down Arrow 14"/>
          <p:cNvSpPr/>
          <p:nvPr/>
        </p:nvSpPr>
        <p:spPr>
          <a:xfrm rot="1980000">
            <a:off x="7931150" y="1880870"/>
            <a:ext cx="193040" cy="2444115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8953500" y="2649855"/>
            <a:ext cx="193040" cy="1530985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Table 1"/>
          <p:cNvGraphicFramePr/>
          <p:nvPr/>
        </p:nvGraphicFramePr>
        <p:xfrm>
          <a:off x="1270635" y="1160780"/>
          <a:ext cx="10339070" cy="1496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35"/>
                <a:gridCol w="5169535"/>
              </a:tblGrid>
              <a:tr h="37401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三个朋友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以利户</a:t>
                      </a:r>
                      <a:endParaRPr lang="zh-CN" altLang="en-US"/>
                    </a:p>
                  </a:txBody>
                  <a:tcPr/>
                </a:tc>
              </a:tr>
              <a:tr h="37401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强调“公义”，“罪恶”，神的审判</a:t>
                      </a:r>
                      <a:r>
                        <a:rPr lang="en-US" altLang="zh-CN"/>
                        <a:t>/</a:t>
                      </a:r>
                      <a:r>
                        <a:rPr lang="zh-CN" altLang="en-US"/>
                        <a:t>惩罚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>
                          <a:ea typeface="SimSun" panose="02010600030101010101" pitchFamily="2" charset="-122"/>
                        </a:rPr>
                        <a:t>“灵”，人里面的故事，属灵的原则</a:t>
                      </a:r>
                      <a:endParaRPr lang="zh-CN" altLang="en-US">
                        <a:ea typeface="SimSun" panose="02010600030101010101" pitchFamily="2" charset="-122"/>
                      </a:endParaRPr>
                    </a:p>
                  </a:txBody>
                  <a:tcPr/>
                </a:tc>
              </a:tr>
              <a:tr h="37401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讲理，落入与约伯的争辩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有力，约伯无法回应</a:t>
                      </a:r>
                      <a:endParaRPr lang="zh-CN" altLang="en-US"/>
                    </a:p>
                  </a:txBody>
                  <a:tcPr/>
                </a:tc>
              </a:tr>
              <a:tr h="374015"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b="1">
                          <a:solidFill>
                            <a:srgbClr val="FF0000"/>
                          </a:solidFill>
                          <a:ea typeface="SimSun" panose="02010600030101010101" pitchFamily="2" charset="-122"/>
                        </a:rPr>
                        <a:t>* </a:t>
                      </a:r>
                      <a:r>
                        <a:rPr lang="zh-CN" altLang="en-US" b="1">
                          <a:solidFill>
                            <a:srgbClr val="FF0000"/>
                          </a:solidFill>
                          <a:ea typeface="SimSun" panose="02010600030101010101" pitchFamily="2" charset="-122"/>
                        </a:rPr>
                        <a:t>神直接衔接以利户的说话</a:t>
                      </a:r>
                      <a:endParaRPr lang="zh-CN" altLang="en-US" b="1">
                        <a:solidFill>
                          <a:srgbClr val="FF0000"/>
                        </a:solidFill>
                        <a:ea typeface="SimSun" panose="02010600030101010101" pitchFamily="2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 Box 2"/>
          <p:cNvSpPr txBox="1"/>
          <p:nvPr/>
        </p:nvSpPr>
        <p:spPr>
          <a:xfrm>
            <a:off x="2198370" y="2979420"/>
            <a:ext cx="9411335" cy="24917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33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：</a:t>
            </a:r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4 </a:t>
            </a:r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神的</a:t>
            </a:r>
            <a:r>
              <a:rPr lang="en-US" sz="36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灵</a:t>
            </a:r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造我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；</a:t>
            </a:r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全能者的气使我得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生</a:t>
            </a:r>
            <a:r>
              <a:rPr lang="zh-CN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（</a:t>
            </a:r>
            <a:r>
              <a:rPr lang="en-US" altLang="zh-CN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life</a:t>
            </a:r>
            <a:r>
              <a:rPr lang="zh-CN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）</a:t>
            </a:r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。</a:t>
            </a:r>
            <a:endParaRPr lang="en-US" sz="24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endParaRPr lang="en-US" sz="24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33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：</a:t>
            </a:r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8 你所说的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，</a:t>
            </a:r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我听见了，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也</a:t>
            </a:r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听见你言语，说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：</a:t>
            </a:r>
            <a:endParaRPr lang="en-US" altLang="zh-CN" sz="24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33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：</a:t>
            </a:r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9 我是清洁无过的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，</a:t>
            </a:r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我是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无辜的；</a:t>
            </a:r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在我里面也没有罪孽。</a:t>
            </a:r>
            <a:endParaRPr lang="en-US" altLang="zh-CN" sz="24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33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：</a:t>
            </a:r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10 神找机会攻击我，以我为仇敌，</a:t>
            </a:r>
            <a:endParaRPr lang="en-US" altLang="zh-CN" sz="24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33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：</a:t>
            </a:r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11 把我的脚上了木狗，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窥察</a:t>
            </a:r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我一切的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道路</a:t>
            </a:r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。</a:t>
            </a:r>
            <a:endParaRPr lang="en-US" altLang="zh-CN" sz="24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</p:txBody>
      </p:sp>
      <p:sp>
        <p:nvSpPr>
          <p:cNvPr id="4" name="Left Brace 3"/>
          <p:cNvSpPr/>
          <p:nvPr/>
        </p:nvSpPr>
        <p:spPr>
          <a:xfrm>
            <a:off x="2091690" y="3881120"/>
            <a:ext cx="106680" cy="1483995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 sz="1400"/>
          </a:p>
        </p:txBody>
      </p:sp>
      <p:sp>
        <p:nvSpPr>
          <p:cNvPr id="8" name="Text Box 7"/>
          <p:cNvSpPr txBox="1"/>
          <p:nvPr/>
        </p:nvSpPr>
        <p:spPr>
          <a:xfrm>
            <a:off x="680720" y="4162425"/>
            <a:ext cx="12712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b="1">
                <a:latin typeface="DengXian" panose="02010600030101010101" charset="-122"/>
                <a:ea typeface="DengXian" panose="02010600030101010101" charset="-122"/>
              </a:rPr>
              <a:t>四句话总结约伯九篇道</a:t>
            </a:r>
            <a:endParaRPr lang="zh-CN" altLang="en-US" b="1">
              <a:latin typeface="DengXian" panose="02010600030101010101" charset="-122"/>
              <a:ea typeface="DengXian" panose="02010600030101010101" charset="-122"/>
            </a:endParaRPr>
          </a:p>
        </p:txBody>
      </p:sp>
      <p:sp>
        <p:nvSpPr>
          <p:cNvPr id="5" name="Curved Down Arrow 4"/>
          <p:cNvSpPr/>
          <p:nvPr/>
        </p:nvSpPr>
        <p:spPr>
          <a:xfrm>
            <a:off x="4116705" y="2900680"/>
            <a:ext cx="4412615" cy="1930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3060700" y="787400"/>
            <a:ext cx="8663940" cy="48926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33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：</a:t>
            </a:r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14 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神说一次、两次，世人却不理会。（希伯来书一</a:t>
            </a:r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1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）</a:t>
            </a:r>
            <a:endParaRPr lang="en-US" sz="24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33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：</a:t>
            </a:r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16 </a:t>
            </a:r>
            <a:r>
              <a:rPr lang="en-US" altLang="zh-CN" sz="2400" b="1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开通</a:t>
            </a:r>
            <a:r>
              <a:rPr lang="zh-CN" altLang="en-US" sz="2400" b="1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他们</a:t>
            </a:r>
            <a:r>
              <a:rPr lang="en-US" altLang="zh-CN" sz="2400" b="1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的耳朵</a:t>
            </a:r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，将</a:t>
            </a:r>
            <a:r>
              <a:rPr lang="en-US" altLang="zh-CN" sz="2400" b="1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当受的教训印在他们心上</a:t>
            </a:r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，</a:t>
            </a:r>
            <a:endParaRPr lang="en-US" altLang="zh-CN" sz="24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33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：</a:t>
            </a:r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17 好叫人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不从自己的谋算</a:t>
            </a:r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，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不行</a:t>
            </a:r>
            <a:r>
              <a:rPr lang="en-US" altLang="zh-CN" sz="3200" b="1">
                <a:solidFill>
                  <a:srgbClr val="FF000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骄傲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的事</a:t>
            </a:r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。</a:t>
            </a:r>
            <a:endParaRPr lang="en-US" altLang="zh-CN" sz="24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33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：</a:t>
            </a:r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18 </a:t>
            </a:r>
            <a:r>
              <a:rPr lang="zh-CN" altLang="en-US" sz="2400" b="1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阻拦人不陷于坑里</a:t>
            </a:r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，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不死在刀下</a:t>
            </a:r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。</a:t>
            </a:r>
            <a:endParaRPr lang="en-US" altLang="zh-CN" sz="24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endParaRPr lang="en-US" altLang="zh-CN" sz="24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33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：</a:t>
            </a:r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26 他</a:t>
            </a:r>
            <a:r>
              <a:rPr lang="en-US" altLang="zh-CN" sz="3200" b="1">
                <a:solidFill>
                  <a:srgbClr val="FF000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祷告</a:t>
            </a:r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神，神就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喜悦</a:t>
            </a:r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他，使他欢呼朝见神的面；神又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看</a:t>
            </a:r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他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为</a:t>
            </a:r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义。</a:t>
            </a:r>
            <a:endParaRPr lang="en-US" altLang="zh-CN" sz="24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endParaRPr lang="en-US" altLang="zh-CN" sz="24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33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：</a:t>
            </a:r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29 神两次、三次向人行这一切的事，</a:t>
            </a:r>
            <a:endParaRPr lang="en-US" altLang="zh-CN" sz="24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33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：</a:t>
            </a:r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30 </a:t>
            </a:r>
            <a:r>
              <a:rPr lang="en-US" altLang="zh-CN" sz="2400" b="1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为要从</a:t>
            </a:r>
            <a:r>
              <a:rPr lang="en-US" altLang="zh-CN" sz="28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深坑</a:t>
            </a:r>
            <a:r>
              <a:rPr lang="en-US" altLang="zh-CN" sz="2400" b="1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救回人的</a:t>
            </a:r>
            <a:r>
              <a:rPr lang="zh-CN" altLang="en-US" sz="3200" b="1">
                <a:solidFill>
                  <a:srgbClr val="00B05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  <a:sym typeface="+mn-ea"/>
              </a:rPr>
              <a:t>灵</a:t>
            </a:r>
            <a:r>
              <a:rPr lang="en-US" altLang="zh-CN" sz="3200" b="1">
                <a:solidFill>
                  <a:srgbClr val="00B05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魂</a:t>
            </a:r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，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与</a:t>
            </a:r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活人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一样。</a:t>
            </a:r>
            <a:endParaRPr lang="en-US" altLang="zh-CN" sz="24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endParaRPr lang="en-US" altLang="zh-CN" sz="24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33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：</a:t>
            </a:r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33 若不然，你就听我说；你不要作声，</a:t>
            </a:r>
            <a:r>
              <a:rPr lang="en-US" altLang="zh-CN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我便将智慧教训你。</a:t>
            </a:r>
            <a:endParaRPr lang="en-US" altLang="zh-CN" sz="2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</p:txBody>
      </p:sp>
      <p:sp>
        <p:nvSpPr>
          <p:cNvPr id="3" name="Curved Left Arrow 2"/>
          <p:cNvSpPr/>
          <p:nvPr/>
        </p:nvSpPr>
        <p:spPr>
          <a:xfrm>
            <a:off x="11187430" y="969010"/>
            <a:ext cx="537210" cy="323723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Curved Left Arrow 3"/>
          <p:cNvSpPr/>
          <p:nvPr/>
        </p:nvSpPr>
        <p:spPr>
          <a:xfrm>
            <a:off x="10048875" y="2296160"/>
            <a:ext cx="537210" cy="243395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659130" y="969010"/>
            <a:ext cx="22542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b="1">
                <a:latin typeface="DengXian" panose="02010600030101010101" charset="-122"/>
                <a:ea typeface="DengXian" panose="02010600030101010101" charset="-122"/>
              </a:rPr>
              <a:t>神借环境向约伯说话</a:t>
            </a:r>
            <a:endParaRPr lang="zh-CN" altLang="en-US" b="1">
              <a:latin typeface="DengXian" panose="02010600030101010101" charset="-122"/>
              <a:ea typeface="DengXian" panose="02010600030101010101" charset="-122"/>
            </a:endParaRPr>
          </a:p>
        </p:txBody>
      </p:sp>
      <p:sp>
        <p:nvSpPr>
          <p:cNvPr id="5" name="Left Brace 4"/>
          <p:cNvSpPr/>
          <p:nvPr/>
        </p:nvSpPr>
        <p:spPr>
          <a:xfrm>
            <a:off x="2913380" y="1588770"/>
            <a:ext cx="147320" cy="1088390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 sz="1400"/>
          </a:p>
        </p:txBody>
      </p:sp>
      <p:sp>
        <p:nvSpPr>
          <p:cNvPr id="6" name="Text Box 5"/>
          <p:cNvSpPr txBox="1"/>
          <p:nvPr/>
        </p:nvSpPr>
        <p:spPr>
          <a:xfrm>
            <a:off x="532130" y="1927860"/>
            <a:ext cx="22542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b="1">
                <a:latin typeface="DengXian" panose="02010600030101010101" charset="-122"/>
                <a:ea typeface="DengXian" panose="02010600030101010101" charset="-122"/>
              </a:rPr>
              <a:t>神的目的</a:t>
            </a:r>
            <a:endParaRPr lang="zh-CN" altLang="en-US" b="1">
              <a:latin typeface="DengXian" panose="02010600030101010101" charset="-122"/>
              <a:ea typeface="DengXian" panose="02010600030101010101" charset="-122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532130" y="2759710"/>
            <a:ext cx="22542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b="1">
                <a:latin typeface="DengXian" panose="02010600030101010101" charset="-122"/>
                <a:ea typeface="DengXian" panose="02010600030101010101" charset="-122"/>
              </a:rPr>
              <a:t>神的保守</a:t>
            </a:r>
            <a:r>
              <a:rPr lang="en-US" altLang="zh-CN" b="1">
                <a:latin typeface="DengXian" panose="02010600030101010101" charset="-122"/>
                <a:ea typeface="DengXian" panose="02010600030101010101" charset="-122"/>
              </a:rPr>
              <a:t>/</a:t>
            </a:r>
            <a:r>
              <a:rPr lang="zh-CN" altLang="en-US" b="1">
                <a:latin typeface="DengXian" panose="02010600030101010101" charset="-122"/>
                <a:ea typeface="DengXian" panose="02010600030101010101" charset="-122"/>
              </a:rPr>
              <a:t>与撒旦的约定</a:t>
            </a:r>
            <a:endParaRPr lang="zh-CN" altLang="en-US" b="1">
              <a:latin typeface="DengXian" panose="02010600030101010101" charset="-122"/>
              <a:ea typeface="DengXian" panose="02010600030101010101" charset="-122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659130" y="3716020"/>
            <a:ext cx="22542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b="1">
                <a:latin typeface="DengXian" panose="02010600030101010101" charset="-122"/>
                <a:ea typeface="DengXian" panose="02010600030101010101" charset="-122"/>
              </a:rPr>
              <a:t>到现在还不“祷告”</a:t>
            </a:r>
            <a:endParaRPr lang="zh-CN" altLang="en-US" b="1">
              <a:latin typeface="DengXian" panose="02010600030101010101" charset="-122"/>
              <a:ea typeface="DengXian" panose="02010600030101010101" charset="-122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532130" y="4928235"/>
            <a:ext cx="22542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b="1">
                <a:latin typeface="DengXian" panose="02010600030101010101" charset="-122"/>
                <a:ea typeface="DengXian" panose="02010600030101010101" charset="-122"/>
              </a:rPr>
              <a:t>神的容忍</a:t>
            </a:r>
            <a:endParaRPr lang="zh-CN" altLang="en-US" b="1">
              <a:latin typeface="DengXian" panose="02010600030101010101" charset="-122"/>
              <a:ea typeface="DengXian" panose="02010600030101010101" charset="-122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49555" y="222250"/>
            <a:ext cx="2740025" cy="628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</a:rPr>
              <a:t>苦难的目的</a:t>
            </a:r>
            <a:endParaRPr lang="zh-CN" alt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charset="-122"/>
              <a:ea typeface="DengXian" panose="02010600030101010101" charset="-122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2553970" y="503555"/>
            <a:ext cx="9001125" cy="58159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34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：</a:t>
            </a:r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2 </a:t>
            </a:r>
            <a:r>
              <a:rPr lang="en-US" sz="2800" b="1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你们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智慧人要听我的话；有知识的人要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留心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听我说。</a:t>
            </a:r>
            <a:endParaRPr lang="en-US" sz="28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endParaRPr lang="en-US" sz="28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34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：</a:t>
            </a:r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10 所以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，</a:t>
            </a:r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你们明理的人要听我的话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。</a:t>
            </a:r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神断不至行恶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；</a:t>
            </a:r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全能者断不至作孽。</a:t>
            </a:r>
            <a:endParaRPr lang="en-US" altLang="zh-CN" sz="28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34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：</a:t>
            </a:r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11 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他</a:t>
            </a:r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必按人所作的报应人，使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各人</a:t>
            </a:r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照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所</a:t>
            </a:r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行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的得报</a:t>
            </a:r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。</a:t>
            </a:r>
            <a:endParaRPr lang="en-US" altLang="zh-CN" sz="28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34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：</a:t>
            </a:r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12 神必不作恶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；</a:t>
            </a:r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全能者也不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偏离公平</a:t>
            </a:r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。</a:t>
            </a:r>
            <a:endParaRPr lang="en-US" altLang="zh-CN" sz="28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endParaRPr lang="en-US" altLang="zh-CN" sz="28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34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：</a:t>
            </a:r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34 明理的人和听我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话的</a:t>
            </a:r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智慧人必对我说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：</a:t>
            </a:r>
            <a:endParaRPr lang="en-US" altLang="zh-CN" sz="28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34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：</a:t>
            </a:r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35 </a:t>
            </a:r>
            <a:r>
              <a:rPr lang="en-US" altLang="zh-CN" sz="28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约伯说话没有知识，言语中毫无</a:t>
            </a:r>
            <a:r>
              <a:rPr lang="zh-CN" altLang="en-US" sz="28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智慧</a:t>
            </a:r>
            <a:r>
              <a:rPr lang="en-US" altLang="zh-CN" sz="28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。</a:t>
            </a:r>
            <a:endParaRPr lang="en-US" altLang="zh-CN" sz="28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34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：</a:t>
            </a:r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36 愿约伯被</a:t>
            </a:r>
            <a:r>
              <a:rPr lang="en-US" altLang="zh-CN" sz="3600" b="1">
                <a:solidFill>
                  <a:srgbClr val="FF000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试验</a:t>
            </a:r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到底，因他回答像恶人一样。</a:t>
            </a:r>
            <a:endParaRPr lang="en-US" altLang="zh-CN" sz="28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34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：</a:t>
            </a:r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37 他</a:t>
            </a:r>
            <a:r>
              <a:rPr lang="en-US" altLang="zh-CN" sz="2800" b="1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在罪上又加</a:t>
            </a:r>
            <a:r>
              <a:rPr lang="en-US" altLang="zh-CN" sz="2800" b="1" u="sng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悖逆</a:t>
            </a:r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；在我们中间拍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手</a:t>
            </a:r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，</a:t>
            </a:r>
            <a:r>
              <a:rPr lang="en-US" altLang="zh-CN" sz="2800" b="1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用许多言语</a:t>
            </a:r>
            <a:r>
              <a:rPr lang="zh-CN" altLang="en-US" sz="2800" b="1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轻慢</a:t>
            </a:r>
            <a:r>
              <a:rPr lang="en-US" altLang="zh-CN" sz="2800" b="1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神。</a:t>
            </a:r>
            <a:endParaRPr lang="en-US" altLang="zh-CN" sz="2800" b="1">
              <a:solidFill>
                <a:srgbClr val="0070C0"/>
              </a:solidFill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</p:txBody>
      </p:sp>
      <p:sp>
        <p:nvSpPr>
          <p:cNvPr id="4" name="Left Brace 3"/>
          <p:cNvSpPr/>
          <p:nvPr/>
        </p:nvSpPr>
        <p:spPr>
          <a:xfrm>
            <a:off x="2264410" y="4032885"/>
            <a:ext cx="289560" cy="683895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 sz="1400"/>
          </a:p>
        </p:txBody>
      </p:sp>
      <p:sp>
        <p:nvSpPr>
          <p:cNvPr id="10" name="Text Box 9"/>
          <p:cNvSpPr txBox="1"/>
          <p:nvPr/>
        </p:nvSpPr>
        <p:spPr>
          <a:xfrm>
            <a:off x="-86995" y="769620"/>
            <a:ext cx="22542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b="1">
                <a:latin typeface="DengXian" panose="02010600030101010101" charset="-122"/>
                <a:ea typeface="DengXian" panose="02010600030101010101" charset="-122"/>
              </a:rPr>
              <a:t>包括三个朋友</a:t>
            </a:r>
            <a:endParaRPr lang="zh-CN" altLang="en-US" b="1">
              <a:latin typeface="DengXian" panose="02010600030101010101" charset="-122"/>
              <a:ea typeface="DengXian" panose="02010600030101010101" charset="-122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-86995" y="4190365"/>
            <a:ext cx="22542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b="1">
                <a:latin typeface="DengXian" panose="02010600030101010101" charset="-122"/>
                <a:ea typeface="DengXian" panose="02010600030101010101" charset="-122"/>
              </a:rPr>
              <a:t>约伯的本像</a:t>
            </a:r>
            <a:endParaRPr lang="zh-CN" altLang="en-US" b="1">
              <a:latin typeface="DengXian" panose="02010600030101010101" charset="-122"/>
              <a:ea typeface="DengXian" panose="02010600030101010101" charset="-122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-86995" y="4928235"/>
            <a:ext cx="22542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</a:rPr>
              <a:t>神的目的</a:t>
            </a:r>
            <a:endParaRPr lang="zh-CN" altLang="en-US" sz="2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charset="-122"/>
              <a:ea typeface="DengXian" panose="02010600030101010101" charset="-122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-86995" y="5626100"/>
            <a:ext cx="22542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b="1">
                <a:latin typeface="DengXian" panose="02010600030101010101" charset="-122"/>
                <a:ea typeface="DengXian" panose="02010600030101010101" charset="-122"/>
              </a:rPr>
              <a:t>约伯是有罪的</a:t>
            </a:r>
            <a:endParaRPr lang="zh-CN" altLang="en-US" b="1">
              <a:latin typeface="DengXian" panose="02010600030101010101" charset="-122"/>
              <a:ea typeface="DengXian" panose="02010600030101010101" charset="-122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3081655" y="756920"/>
            <a:ext cx="8260080" cy="48926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35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：</a:t>
            </a:r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2 </a:t>
            </a:r>
            <a:r>
              <a: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你</a:t>
            </a:r>
            <a:r>
              <a:rPr lang="zh-CN" alt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以为有理，</a:t>
            </a:r>
            <a:r>
              <a:rPr lang="zh-CN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或以为你的公义胜于神的公义，</a:t>
            </a:r>
            <a:endParaRPr lang="en-US" sz="24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35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：</a:t>
            </a:r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3 </a:t>
            </a:r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才说这与我有什么益处？</a:t>
            </a:r>
            <a:r>
              <a:rPr lang="en-US" sz="2400" b="1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我不犯罪比犯罪有什么好处</a:t>
            </a:r>
            <a:r>
              <a:rPr lang="zh-CN" altLang="en-US" sz="2400" b="1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呢</a:t>
            </a:r>
            <a:r>
              <a:rPr lang="en-US" sz="2400" b="1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？</a:t>
            </a:r>
            <a:endParaRPr lang="en-US" sz="2400" b="1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endParaRPr lang="en-US" sz="24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35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：</a:t>
            </a:r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6 你若犯罪，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能使</a:t>
            </a:r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神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受何害呢</a:t>
            </a:r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？你的过犯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加赠</a:t>
            </a:r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，能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使神受何损呢</a:t>
            </a:r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？</a:t>
            </a:r>
            <a:endParaRPr lang="en-US" altLang="zh-CN" sz="24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35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：</a:t>
            </a:r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7 你若是公义，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还</a:t>
            </a:r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能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加添他</a:t>
            </a:r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什么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呢</a:t>
            </a:r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？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他还能</a:t>
            </a:r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从你手里接受什么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呢</a:t>
            </a:r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？</a:t>
            </a:r>
            <a:endParaRPr lang="en-US" altLang="zh-CN" sz="24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35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：</a:t>
            </a:r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8 你的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过犯或</a:t>
            </a:r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能害你这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类</a:t>
            </a:r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的人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；</a:t>
            </a:r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你的公义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或</a:t>
            </a:r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能叫世人得益处。</a:t>
            </a:r>
            <a:endParaRPr lang="en-US" altLang="zh-CN" sz="24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endParaRPr lang="en-US" altLang="zh-CN" sz="24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35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：</a:t>
            </a:r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9 人因多受欺压就哀求，因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受能</a:t>
            </a:r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者的辖制便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求</a:t>
            </a:r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救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，</a:t>
            </a:r>
            <a:endParaRPr lang="en-US" altLang="zh-CN" sz="24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35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：</a:t>
            </a:r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10 </a:t>
            </a:r>
            <a:r>
              <a:rPr lang="en-US" altLang="zh-CN" sz="2400" b="1">
                <a:solidFill>
                  <a:srgbClr val="FF000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却无人说</a:t>
            </a:r>
            <a:r>
              <a:rPr lang="zh-CN" altLang="en-US" sz="2400" b="1">
                <a:solidFill>
                  <a:srgbClr val="FF000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：</a:t>
            </a:r>
            <a:r>
              <a:rPr lang="en-US" altLang="zh-CN" sz="2400" b="1">
                <a:solidFill>
                  <a:srgbClr val="FF000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造我的神在哪里？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他</a:t>
            </a:r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使人夜间歌唱，</a:t>
            </a:r>
            <a:endParaRPr lang="en-US" altLang="zh-CN" sz="24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308610" y="756920"/>
            <a:ext cx="27108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</a:rPr>
              <a:t>约伯真正的想法</a:t>
            </a:r>
            <a:endParaRPr lang="zh-CN" altLang="en-US" sz="2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charset="-122"/>
              <a:ea typeface="DengXian" panose="02010600030101010101" charset="-122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059180" y="1195705"/>
            <a:ext cx="18789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b="1">
                <a:latin typeface="DengXian" panose="02010600030101010101" charset="-122"/>
                <a:ea typeface="DengXian" panose="02010600030101010101" charset="-122"/>
              </a:rPr>
              <a:t>讽刺神没有以善报答他</a:t>
            </a:r>
            <a:endParaRPr lang="zh-CN" altLang="en-US" b="1">
              <a:latin typeface="DengXian" panose="02010600030101010101" charset="-122"/>
              <a:ea typeface="DengXian" panose="02010600030101010101" charset="-122"/>
            </a:endParaRPr>
          </a:p>
        </p:txBody>
      </p:sp>
      <p:sp>
        <p:nvSpPr>
          <p:cNvPr id="4" name="Left Brace 3"/>
          <p:cNvSpPr/>
          <p:nvPr/>
        </p:nvSpPr>
        <p:spPr>
          <a:xfrm>
            <a:off x="2729865" y="2348865"/>
            <a:ext cx="289560" cy="2103120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 sz="1400"/>
          </a:p>
        </p:txBody>
      </p:sp>
      <p:sp>
        <p:nvSpPr>
          <p:cNvPr id="5" name="Text Box 4"/>
          <p:cNvSpPr txBox="1"/>
          <p:nvPr/>
        </p:nvSpPr>
        <p:spPr>
          <a:xfrm>
            <a:off x="678815" y="2800985"/>
            <a:ext cx="18789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b="1">
                <a:latin typeface="DengXian" panose="02010600030101010101" charset="-122"/>
                <a:ea typeface="DengXian" panose="02010600030101010101" charset="-122"/>
              </a:rPr>
              <a:t>神根本不在乎你是公义还是罪恶</a:t>
            </a:r>
            <a:endParaRPr lang="zh-CN" altLang="en-US" b="1">
              <a:latin typeface="DengXian" panose="02010600030101010101" charset="-122"/>
              <a:ea typeface="DengXian" panose="02010600030101010101" charset="-122"/>
            </a:endParaRPr>
          </a:p>
          <a:p>
            <a:pPr algn="r"/>
            <a:r>
              <a:rPr lang="zh-CN" altLang="en-US" b="1">
                <a:latin typeface="DengXian" panose="02010600030101010101" charset="-122"/>
                <a:ea typeface="DengXian" panose="02010600030101010101" charset="-122"/>
              </a:rPr>
              <a:t>所以，问题不是有没有犯罪</a:t>
            </a:r>
            <a:endParaRPr lang="zh-CN" altLang="en-US" b="1">
              <a:latin typeface="DengXian" panose="02010600030101010101" charset="-122"/>
              <a:ea typeface="DengXian" panose="02010600030101010101" charset="-122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308610" y="4920615"/>
            <a:ext cx="27108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</a:rPr>
              <a:t>神要约伯做的事</a:t>
            </a:r>
            <a:endParaRPr lang="zh-CN" altLang="en-US" sz="2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charset="-122"/>
              <a:ea typeface="DengXian" panose="02010600030101010101" charset="-122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2036445" y="426085"/>
            <a:ext cx="9649460" cy="5015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/>
              <a:t>35</a:t>
            </a:r>
            <a:r>
              <a:rPr lang="zh-CN" altLang="en-US" sz="2400">
                <a:ea typeface="SimSun" panose="02010600030101010101" pitchFamily="2" charset="-122"/>
              </a:rPr>
              <a:t>：</a:t>
            </a:r>
            <a:r>
              <a:rPr lang="en-US" altLang="zh-CN" sz="2400">
                <a:ea typeface="SimSun" panose="02010600030101010101" pitchFamily="2" charset="-122"/>
              </a:rPr>
              <a:t>13 </a:t>
            </a:r>
            <a:r>
              <a:rPr lang="en-US" sz="2400"/>
              <a:t>虚妄的呼求，神必不垂听</a:t>
            </a:r>
            <a:r>
              <a:rPr lang="zh-CN" altLang="en-US" sz="2400">
                <a:ea typeface="SimSun" panose="02010600030101010101" pitchFamily="2" charset="-122"/>
              </a:rPr>
              <a:t>；</a:t>
            </a:r>
            <a:r>
              <a:rPr lang="en-US" sz="2400"/>
              <a:t>全能者也必不</a:t>
            </a:r>
            <a:r>
              <a:rPr lang="zh-CN" altLang="en-US" sz="2400">
                <a:ea typeface="SimSun" panose="02010600030101010101" pitchFamily="2" charset="-122"/>
              </a:rPr>
              <a:t>眷顾。</a:t>
            </a:r>
            <a:endParaRPr lang="en-US" sz="2400"/>
          </a:p>
          <a:p>
            <a:r>
              <a:rPr lang="en-US" sz="2400"/>
              <a:t>35</a:t>
            </a:r>
            <a:r>
              <a:rPr lang="zh-CN" altLang="en-US" sz="2400">
                <a:ea typeface="SimSun" panose="02010600030101010101" pitchFamily="2" charset="-122"/>
              </a:rPr>
              <a:t>：</a:t>
            </a:r>
            <a:r>
              <a:rPr lang="en-US" altLang="zh-CN" sz="2400">
                <a:ea typeface="SimSun" panose="02010600030101010101" pitchFamily="2" charset="-122"/>
              </a:rPr>
              <a:t>14  何况你说，你不得见</a:t>
            </a:r>
            <a:r>
              <a:rPr lang="zh-CN" altLang="en-US" sz="2400">
                <a:ea typeface="SimSun" panose="02010600030101010101" pitchFamily="2" charset="-122"/>
              </a:rPr>
              <a:t>他；</a:t>
            </a:r>
            <a:r>
              <a:rPr lang="en-US" altLang="zh-CN" sz="2400">
                <a:ea typeface="SimSun" panose="02010600030101010101" pitchFamily="2" charset="-122"/>
              </a:rPr>
              <a:t>你的案件在</a:t>
            </a:r>
            <a:r>
              <a:rPr lang="zh-CN" altLang="en-US" sz="2400">
                <a:ea typeface="SimSun" panose="02010600030101010101" pitchFamily="2" charset="-122"/>
              </a:rPr>
              <a:t>他</a:t>
            </a:r>
            <a:r>
              <a:rPr lang="en-US" altLang="zh-CN" sz="2400">
                <a:ea typeface="SimSun" panose="02010600030101010101" pitchFamily="2" charset="-122"/>
              </a:rPr>
              <a:t>面前，你</a:t>
            </a:r>
            <a:r>
              <a:rPr lang="en-US" altLang="zh-CN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anose="02010600030101010101" pitchFamily="2" charset="-122"/>
              </a:rPr>
              <a:t>等候</a:t>
            </a:r>
            <a:r>
              <a:rPr lang="zh-CN" altLang="en-US" sz="2400">
                <a:ea typeface="SimSun" panose="02010600030101010101" pitchFamily="2" charset="-122"/>
              </a:rPr>
              <a:t>他吧。</a:t>
            </a:r>
            <a:endParaRPr lang="en-US" altLang="zh-CN" sz="2400">
              <a:ea typeface="SimSun" panose="02010600030101010101" pitchFamily="2" charset="-122"/>
            </a:endParaRPr>
          </a:p>
          <a:p>
            <a:r>
              <a:rPr lang="en-US" altLang="zh-CN" sz="2400">
                <a:ea typeface="SimSun" panose="02010600030101010101" pitchFamily="2" charset="-122"/>
              </a:rPr>
              <a:t> Although  thou sayest  thou shalt not see  him, yet judgment  is before  him; therefore </a:t>
            </a:r>
            <a:r>
              <a:rPr lang="en-US" altLang="zh-CN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anose="02010600030101010101" pitchFamily="2" charset="-122"/>
              </a:rPr>
              <a:t>trust  </a:t>
            </a:r>
            <a:r>
              <a:rPr lang="en-US" altLang="zh-CN" sz="2400">
                <a:ea typeface="SimSun" panose="02010600030101010101" pitchFamily="2" charset="-122"/>
              </a:rPr>
              <a:t>thou in him.</a:t>
            </a:r>
            <a:endParaRPr lang="en-US" altLang="zh-CN" sz="2400">
              <a:ea typeface="SimSun" panose="02010600030101010101" pitchFamily="2" charset="-122"/>
            </a:endParaRPr>
          </a:p>
          <a:p>
            <a:endParaRPr lang="en-US" altLang="zh-CN" sz="2400">
              <a:ea typeface="SimSun" panose="02010600030101010101" pitchFamily="2" charset="-122"/>
            </a:endParaRPr>
          </a:p>
          <a:p>
            <a:r>
              <a:rPr lang="en-US" altLang="zh-CN" sz="2400">
                <a:ea typeface="SimSun" panose="02010600030101010101" pitchFamily="2" charset="-122"/>
              </a:rPr>
              <a:t>36</a:t>
            </a:r>
            <a:r>
              <a:rPr lang="zh-CN" altLang="en-US" sz="2400">
                <a:ea typeface="SimSun" panose="02010600030101010101" pitchFamily="2" charset="-122"/>
              </a:rPr>
              <a:t>：</a:t>
            </a:r>
            <a:r>
              <a:rPr lang="en-US" altLang="zh-CN" sz="2400">
                <a:ea typeface="SimSun" panose="02010600030101010101" pitchFamily="2" charset="-122"/>
              </a:rPr>
              <a:t>2 你再容我片时，我就指示你</a:t>
            </a:r>
            <a:r>
              <a:rPr lang="zh-CN" altLang="en-US" sz="2400">
                <a:ea typeface="SimSun" panose="02010600030101010101" pitchFamily="2" charset="-122"/>
              </a:rPr>
              <a:t>，</a:t>
            </a:r>
            <a:r>
              <a:rPr lang="en-US" altLang="zh-CN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anose="02010600030101010101" pitchFamily="2" charset="-122"/>
              </a:rPr>
              <a:t>因我还有话为神说。</a:t>
            </a:r>
            <a:endParaRPr lang="en-US" altLang="zh-CN" sz="3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Sun" panose="02010600030101010101" pitchFamily="2" charset="-122"/>
            </a:endParaRPr>
          </a:p>
          <a:p>
            <a:endParaRPr lang="en-US" altLang="zh-CN" sz="2400">
              <a:solidFill>
                <a:schemeClr val="tx1"/>
              </a:solidFill>
              <a:effectLst/>
              <a:ea typeface="SimSun" panose="02010600030101010101" pitchFamily="2" charset="-122"/>
            </a:endParaRPr>
          </a:p>
          <a:p>
            <a:r>
              <a:rPr lang="en-US" altLang="zh-CN" sz="2400">
                <a:solidFill>
                  <a:schemeClr val="tx1"/>
                </a:solidFill>
                <a:effectLst/>
                <a:ea typeface="SimSun" panose="02010600030101010101" pitchFamily="2" charset="-122"/>
              </a:rPr>
              <a:t>36</a:t>
            </a:r>
            <a:r>
              <a:rPr lang="zh-CN" altLang="en-US" sz="2400">
                <a:solidFill>
                  <a:schemeClr val="tx1"/>
                </a:solidFill>
                <a:effectLst/>
                <a:ea typeface="SimSun" panose="02010600030101010101" pitchFamily="2" charset="-122"/>
              </a:rPr>
              <a:t>：</a:t>
            </a:r>
            <a:r>
              <a:rPr lang="en-US" altLang="zh-CN" sz="2400">
                <a:solidFill>
                  <a:schemeClr val="tx1"/>
                </a:solidFill>
                <a:effectLst/>
                <a:ea typeface="SimSun" panose="02010600030101010101" pitchFamily="2" charset="-122"/>
              </a:rPr>
              <a:t>7 </a:t>
            </a:r>
            <a:r>
              <a:rPr lang="zh-CN" altLang="en-US" sz="2400">
                <a:solidFill>
                  <a:schemeClr val="tx1"/>
                </a:solidFill>
                <a:effectLst/>
                <a:ea typeface="SimSun" panose="02010600030101010101" pitchFamily="2" charset="-122"/>
              </a:rPr>
              <a:t>他</a:t>
            </a:r>
            <a:r>
              <a:rPr lang="en-US" altLang="zh-CN" sz="2400">
                <a:solidFill>
                  <a:schemeClr val="tx1"/>
                </a:solidFill>
                <a:effectLst/>
                <a:ea typeface="SimSun" panose="02010600030101010101" pitchFamily="2" charset="-122"/>
              </a:rPr>
              <a:t>时常看顾</a:t>
            </a:r>
            <a:r>
              <a:rPr lang="en-US" altLang="zh-CN" sz="2400" b="1">
                <a:solidFill>
                  <a:srgbClr val="FF0000"/>
                </a:solidFill>
                <a:effectLst/>
                <a:ea typeface="SimSun" panose="02010600030101010101" pitchFamily="2" charset="-122"/>
              </a:rPr>
              <a:t>义人</a:t>
            </a:r>
            <a:r>
              <a:rPr lang="en-US" altLang="zh-CN" sz="2400">
                <a:solidFill>
                  <a:schemeClr val="tx1"/>
                </a:solidFill>
                <a:effectLst/>
                <a:ea typeface="SimSun" panose="02010600030101010101" pitchFamily="2" charset="-122"/>
              </a:rPr>
              <a:t>，使他们</a:t>
            </a:r>
            <a:r>
              <a:rPr lang="zh-CN" altLang="en-US" sz="2400">
                <a:solidFill>
                  <a:schemeClr val="tx1"/>
                </a:solidFill>
                <a:effectLst/>
                <a:ea typeface="SimSun" panose="02010600030101010101" pitchFamily="2" charset="-122"/>
              </a:rPr>
              <a:t>与</a:t>
            </a:r>
            <a:r>
              <a:rPr lang="en-US" altLang="zh-CN" sz="2400">
                <a:solidFill>
                  <a:schemeClr val="tx1"/>
                </a:solidFill>
                <a:effectLst/>
                <a:ea typeface="SimSun" panose="02010600030101010101" pitchFamily="2" charset="-122"/>
              </a:rPr>
              <a:t>君王同坐宝座，</a:t>
            </a:r>
            <a:r>
              <a:rPr lang="zh-CN" altLang="en-US" sz="2400">
                <a:solidFill>
                  <a:schemeClr val="tx1"/>
                </a:solidFill>
                <a:effectLst/>
                <a:ea typeface="SimSun" panose="02010600030101010101" pitchFamily="2" charset="-122"/>
              </a:rPr>
              <a:t>永远要被</a:t>
            </a:r>
            <a:r>
              <a:rPr lang="en-US" altLang="zh-CN" sz="2400">
                <a:solidFill>
                  <a:schemeClr val="tx1"/>
                </a:solidFill>
                <a:effectLst/>
                <a:ea typeface="SimSun" panose="02010600030101010101" pitchFamily="2" charset="-122"/>
              </a:rPr>
              <a:t>高举。</a:t>
            </a:r>
            <a:endParaRPr lang="en-US" altLang="zh-CN" sz="2400">
              <a:solidFill>
                <a:schemeClr val="tx1"/>
              </a:solidFill>
              <a:effectLst/>
              <a:ea typeface="SimSun" panose="02010600030101010101" pitchFamily="2" charset="-122"/>
            </a:endParaRPr>
          </a:p>
          <a:p>
            <a:r>
              <a:rPr lang="en-US" altLang="zh-CN" sz="2400">
                <a:solidFill>
                  <a:schemeClr val="tx1"/>
                </a:solidFill>
                <a:effectLst/>
                <a:ea typeface="SimSun" panose="02010600030101010101" pitchFamily="2" charset="-122"/>
              </a:rPr>
              <a:t>36</a:t>
            </a:r>
            <a:r>
              <a:rPr lang="zh-CN" altLang="en-US" sz="2400">
                <a:solidFill>
                  <a:schemeClr val="tx1"/>
                </a:solidFill>
                <a:effectLst/>
                <a:ea typeface="SimSun" panose="02010600030101010101" pitchFamily="2" charset="-122"/>
              </a:rPr>
              <a:t>：</a:t>
            </a:r>
            <a:r>
              <a:rPr lang="en-US" altLang="zh-CN" sz="2400">
                <a:solidFill>
                  <a:schemeClr val="tx1"/>
                </a:solidFill>
                <a:effectLst/>
                <a:ea typeface="SimSun" panose="02010600030101010101" pitchFamily="2" charset="-122"/>
              </a:rPr>
              <a:t>8 他们若被锁链捆住，被苦难的绳索缠住，</a:t>
            </a:r>
            <a:endParaRPr lang="en-US" altLang="zh-CN" sz="2400">
              <a:solidFill>
                <a:schemeClr val="tx1"/>
              </a:solidFill>
              <a:effectLst/>
              <a:ea typeface="SimSun" panose="02010600030101010101" pitchFamily="2" charset="-122"/>
            </a:endParaRPr>
          </a:p>
          <a:p>
            <a:r>
              <a:rPr lang="en-US" altLang="zh-CN" sz="2400">
                <a:solidFill>
                  <a:schemeClr val="tx1"/>
                </a:solidFill>
                <a:effectLst/>
                <a:ea typeface="SimSun" panose="02010600030101010101" pitchFamily="2" charset="-122"/>
              </a:rPr>
              <a:t>36</a:t>
            </a:r>
            <a:r>
              <a:rPr lang="zh-CN" altLang="en-US" sz="2400">
                <a:solidFill>
                  <a:schemeClr val="tx1"/>
                </a:solidFill>
                <a:effectLst/>
                <a:ea typeface="SimSun" panose="02010600030101010101" pitchFamily="2" charset="-122"/>
              </a:rPr>
              <a:t>：</a:t>
            </a:r>
            <a:r>
              <a:rPr lang="en-US" altLang="zh-CN" sz="2400">
                <a:solidFill>
                  <a:schemeClr val="tx1"/>
                </a:solidFill>
                <a:effectLst/>
                <a:ea typeface="SimSun" panose="02010600030101010101" pitchFamily="2" charset="-122"/>
              </a:rPr>
              <a:t>9 </a:t>
            </a:r>
            <a:r>
              <a:rPr lang="zh-CN" altLang="en-US" sz="2400">
                <a:solidFill>
                  <a:schemeClr val="tx1"/>
                </a:solidFill>
                <a:effectLst/>
                <a:ea typeface="SimSun" panose="02010600030101010101" pitchFamily="2" charset="-122"/>
              </a:rPr>
              <a:t>他</a:t>
            </a:r>
            <a:r>
              <a:rPr lang="en-US" altLang="zh-CN" sz="2400">
                <a:solidFill>
                  <a:schemeClr val="tx1"/>
                </a:solidFill>
                <a:effectLst/>
                <a:ea typeface="SimSun" panose="02010600030101010101" pitchFamily="2" charset="-122"/>
              </a:rPr>
              <a:t>就把他们的作为和过犯指示他们，叫他们</a:t>
            </a:r>
            <a:r>
              <a:rPr lang="en-US" altLang="zh-CN" sz="2400" b="1">
                <a:solidFill>
                  <a:srgbClr val="0070C0"/>
                </a:solidFill>
                <a:effectLst/>
                <a:ea typeface="SimSun" panose="02010600030101010101" pitchFamily="2" charset="-122"/>
              </a:rPr>
              <a:t>知道</a:t>
            </a:r>
            <a:r>
              <a:rPr lang="zh-CN" altLang="en-US" sz="2400" b="1">
                <a:solidFill>
                  <a:srgbClr val="0070C0"/>
                </a:solidFill>
                <a:effectLst/>
                <a:ea typeface="SimSun" panose="02010600030101010101" pitchFamily="2" charset="-122"/>
              </a:rPr>
              <a:t>有骄傲的</a:t>
            </a:r>
            <a:r>
              <a:rPr lang="en-US" altLang="zh-CN" sz="2400" b="1">
                <a:solidFill>
                  <a:srgbClr val="0070C0"/>
                </a:solidFill>
                <a:effectLst/>
                <a:ea typeface="SimSun" panose="02010600030101010101" pitchFamily="2" charset="-122"/>
              </a:rPr>
              <a:t>行动</a:t>
            </a:r>
            <a:r>
              <a:rPr lang="en-US" altLang="zh-CN" sz="2400">
                <a:solidFill>
                  <a:schemeClr val="tx1"/>
                </a:solidFill>
                <a:effectLst/>
                <a:ea typeface="SimSun" panose="02010600030101010101" pitchFamily="2" charset="-122"/>
              </a:rPr>
              <a:t>。</a:t>
            </a:r>
            <a:endParaRPr lang="en-US" altLang="zh-CN" sz="2400">
              <a:solidFill>
                <a:schemeClr val="tx1"/>
              </a:solidFill>
              <a:effectLst/>
              <a:ea typeface="SimSun" panose="02010600030101010101" pitchFamily="2" charset="-122"/>
            </a:endParaRPr>
          </a:p>
          <a:p>
            <a:r>
              <a:rPr lang="en-US" altLang="zh-CN" sz="2400">
                <a:solidFill>
                  <a:schemeClr val="tx1"/>
                </a:solidFill>
                <a:effectLst/>
                <a:ea typeface="SimSun" panose="02010600030101010101" pitchFamily="2" charset="-122"/>
              </a:rPr>
              <a:t>36</a:t>
            </a:r>
            <a:r>
              <a:rPr lang="zh-CN" altLang="en-US" sz="2400">
                <a:solidFill>
                  <a:schemeClr val="tx1"/>
                </a:solidFill>
                <a:effectLst/>
                <a:ea typeface="SimSun" panose="02010600030101010101" pitchFamily="2" charset="-122"/>
              </a:rPr>
              <a:t>：</a:t>
            </a:r>
            <a:r>
              <a:rPr lang="en-US" altLang="zh-CN" sz="2400">
                <a:solidFill>
                  <a:schemeClr val="tx1"/>
                </a:solidFill>
                <a:effectLst/>
                <a:ea typeface="SimSun" panose="02010600030101010101" pitchFamily="2" charset="-122"/>
              </a:rPr>
              <a:t>10 </a:t>
            </a:r>
            <a:r>
              <a:rPr lang="zh-CN" altLang="en-US" sz="2400">
                <a:solidFill>
                  <a:schemeClr val="tx1"/>
                </a:solidFill>
                <a:effectLst/>
                <a:ea typeface="SimSun" panose="02010600030101010101" pitchFamily="2" charset="-122"/>
              </a:rPr>
              <a:t>他</a:t>
            </a:r>
            <a:r>
              <a:rPr lang="en-US" altLang="zh-CN" sz="2400">
                <a:solidFill>
                  <a:schemeClr val="tx1"/>
                </a:solidFill>
                <a:effectLst/>
                <a:ea typeface="SimSun" panose="02010600030101010101" pitchFamily="2" charset="-122"/>
              </a:rPr>
              <a:t>也</a:t>
            </a:r>
            <a:r>
              <a:rPr lang="en-US" altLang="zh-CN" sz="2400" b="1">
                <a:solidFill>
                  <a:srgbClr val="0070C0"/>
                </a:solidFill>
                <a:effectLst/>
                <a:ea typeface="SimSun" panose="02010600030101010101" pitchFamily="2" charset="-122"/>
              </a:rPr>
              <a:t>开通他们的耳朵得受教训</a:t>
            </a:r>
            <a:r>
              <a:rPr lang="en-US" altLang="zh-CN" sz="2400">
                <a:solidFill>
                  <a:schemeClr val="tx1"/>
                </a:solidFill>
                <a:effectLst/>
                <a:ea typeface="SimSun" panose="02010600030101010101" pitchFamily="2" charset="-122"/>
              </a:rPr>
              <a:t>，吩咐他们</a:t>
            </a:r>
            <a:r>
              <a:rPr lang="en-US" altLang="zh-CN" sz="2400" b="1">
                <a:solidFill>
                  <a:srgbClr val="0070C0"/>
                </a:solidFill>
                <a:effectLst/>
                <a:ea typeface="SimSun" panose="02010600030101010101" pitchFamily="2" charset="-122"/>
              </a:rPr>
              <a:t>离开罪孽转回</a:t>
            </a:r>
            <a:r>
              <a:rPr lang="en-US" altLang="zh-CN" sz="2400">
                <a:solidFill>
                  <a:schemeClr val="tx1"/>
                </a:solidFill>
                <a:effectLst/>
                <a:ea typeface="SimSun" panose="02010600030101010101" pitchFamily="2" charset="-122"/>
              </a:rPr>
              <a:t>。</a:t>
            </a:r>
            <a:endParaRPr lang="en-US" altLang="zh-CN" sz="2400">
              <a:solidFill>
                <a:schemeClr val="tx1"/>
              </a:solidFill>
              <a:effectLst/>
              <a:ea typeface="SimSun" panose="02010600030101010101" pitchFamily="2" charset="-122"/>
            </a:endParaRPr>
          </a:p>
          <a:p>
            <a:endParaRPr lang="en-US" altLang="zh-CN" sz="2400">
              <a:solidFill>
                <a:schemeClr val="tx1"/>
              </a:solidFill>
              <a:effectLst/>
              <a:ea typeface="SimSun" panose="02010600030101010101" pitchFamily="2" charset="-122"/>
            </a:endParaRPr>
          </a:p>
          <a:p>
            <a:r>
              <a:rPr lang="en-US" altLang="zh-CN" sz="2400">
                <a:solidFill>
                  <a:schemeClr val="tx1"/>
                </a:solidFill>
                <a:effectLst/>
                <a:ea typeface="SimSun" panose="02010600030101010101" pitchFamily="2" charset="-122"/>
              </a:rPr>
              <a:t>36</a:t>
            </a:r>
            <a:r>
              <a:rPr lang="zh-CN" altLang="en-US" sz="2400">
                <a:solidFill>
                  <a:schemeClr val="tx1"/>
                </a:solidFill>
                <a:effectLst/>
                <a:ea typeface="SimSun" panose="02010600030101010101" pitchFamily="2" charset="-122"/>
              </a:rPr>
              <a:t>：</a:t>
            </a:r>
            <a:r>
              <a:rPr lang="en-US" altLang="zh-CN" sz="2400">
                <a:solidFill>
                  <a:schemeClr val="tx1"/>
                </a:solidFill>
                <a:effectLst/>
                <a:ea typeface="SimSun" panose="02010600030101010101" pitchFamily="2" charset="-122"/>
              </a:rPr>
              <a:t>13 那</a:t>
            </a:r>
            <a:r>
              <a:rPr lang="en-US" altLang="zh-CN" sz="2400" b="1">
                <a:solidFill>
                  <a:srgbClr val="FF0000"/>
                </a:solidFill>
                <a:effectLst/>
                <a:ea typeface="SimSun" panose="02010600030101010101" pitchFamily="2" charset="-122"/>
              </a:rPr>
              <a:t>心中</a:t>
            </a:r>
            <a:r>
              <a:rPr lang="en-US" altLang="zh-CN" sz="2400" b="1">
                <a:solidFill>
                  <a:srgbClr val="0070C0"/>
                </a:solidFill>
                <a:effectLst/>
                <a:ea typeface="SimSun" panose="02010600030101010101" pitchFamily="2" charset="-122"/>
              </a:rPr>
              <a:t>不虔敬的人</a:t>
            </a:r>
            <a:r>
              <a:rPr lang="en-US" altLang="zh-CN" sz="2400">
                <a:solidFill>
                  <a:schemeClr val="tx1"/>
                </a:solidFill>
                <a:effectLst/>
                <a:ea typeface="SimSun" panose="02010600030101010101" pitchFamily="2" charset="-122"/>
              </a:rPr>
              <a:t>积蓄怒气；</a:t>
            </a:r>
            <a:r>
              <a:rPr lang="en-US" altLang="zh-CN" sz="24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anose="02010600030101010101" pitchFamily="2" charset="-122"/>
              </a:rPr>
              <a:t>神捆绑他们，他们竟不</a:t>
            </a:r>
            <a:r>
              <a:rPr lang="zh-CN" altLang="en-US" sz="24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anose="02010600030101010101" pitchFamily="2" charset="-122"/>
              </a:rPr>
              <a:t>求</a:t>
            </a:r>
            <a:r>
              <a:rPr lang="en-US" altLang="zh-CN" sz="24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anose="02010600030101010101" pitchFamily="2" charset="-122"/>
              </a:rPr>
              <a:t>救</a:t>
            </a:r>
            <a:r>
              <a:rPr lang="zh-CN" altLang="en-US" sz="24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anose="02010600030101010101" pitchFamily="2" charset="-122"/>
              </a:rPr>
              <a:t>；</a:t>
            </a:r>
            <a:endParaRPr lang="en-US" altLang="zh-CN" sz="2400" b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Sun" panose="02010600030101010101" pitchFamily="2" charset="-122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47650" y="556895"/>
            <a:ext cx="1878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b="1">
                <a:latin typeface="DengXian" panose="02010600030101010101" charset="-122"/>
                <a:ea typeface="DengXian" panose="02010600030101010101" charset="-122"/>
              </a:rPr>
              <a:t>神不理的原因</a:t>
            </a:r>
            <a:endParaRPr lang="zh-CN" altLang="en-US" b="1">
              <a:latin typeface="DengXian" panose="02010600030101010101" charset="-122"/>
              <a:ea typeface="DengXian" panose="02010600030101010101" charset="-122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157480" y="2398395"/>
            <a:ext cx="1878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</a:rPr>
              <a:t>申言者为神说话</a:t>
            </a:r>
            <a:endParaRPr lang="zh-CN" altLang="en-US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charset="-122"/>
              <a:ea typeface="DengXian" panose="02010600030101010101" charset="-122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57480" y="3244850"/>
            <a:ext cx="1878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b="1">
                <a:latin typeface="DengXian" panose="02010600030101010101" charset="-122"/>
                <a:ea typeface="DengXian" panose="02010600030101010101" charset="-122"/>
              </a:rPr>
              <a:t>义人当有的反应</a:t>
            </a:r>
            <a:endParaRPr lang="zh-CN" altLang="en-US" b="1">
              <a:latin typeface="DengXian" panose="02010600030101010101" charset="-122"/>
              <a:ea typeface="DengXian" panose="02010600030101010101" charset="-122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57480" y="5073650"/>
            <a:ext cx="1878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b="1">
                <a:latin typeface="DengXian" panose="02010600030101010101" charset="-122"/>
                <a:ea typeface="DengXian" panose="02010600030101010101" charset="-122"/>
              </a:rPr>
              <a:t>约伯的反应</a:t>
            </a:r>
            <a:endParaRPr lang="zh-CN" altLang="en-US" b="1">
              <a:latin typeface="DengXian" panose="02010600030101010101" charset="-122"/>
              <a:ea typeface="DengXian" panose="02010600030101010101" charset="-122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2767330" y="2119630"/>
            <a:ext cx="8797290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</a:t>
            </a:r>
            <a:r>
              <a:rPr lang="zh-CN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anose="02010600030101010101" pitchFamily="2" charset="-122"/>
              </a:rPr>
              <a:t>：</a:t>
            </a:r>
            <a:r>
              <a:rPr lang="en-US" altLang="zh-CN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anose="02010600030101010101" pitchFamily="2" charset="-122"/>
              </a:rPr>
              <a:t>15 </a:t>
            </a:r>
            <a:r>
              <a:rPr 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神</a:t>
            </a:r>
            <a:r>
              <a:rPr lang="zh-CN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anose="02010600030101010101" pitchFamily="2" charset="-122"/>
              </a:rPr>
              <a:t>藉着</a:t>
            </a:r>
            <a:r>
              <a:rPr 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困苦救拔</a:t>
            </a:r>
            <a:r>
              <a:rPr lang="zh-CN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anose="02010600030101010101" pitchFamily="2" charset="-122"/>
              </a:rPr>
              <a:t>困苦人</a:t>
            </a:r>
            <a:r>
              <a:rPr 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</a:t>
            </a:r>
            <a:r>
              <a:rPr lang="zh-CN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anose="02010600030101010101" pitchFamily="2" charset="-122"/>
              </a:rPr>
              <a:t>趁</a:t>
            </a:r>
            <a:r>
              <a:rPr 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他们受欺压开通他们的耳朵。</a:t>
            </a:r>
            <a:endParaRPr lang="en-US" sz="24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>
                <a:solidFill>
                  <a:schemeClr val="tx1"/>
                </a:solidFill>
                <a:effectLst/>
              </a:rPr>
              <a:t>36</a:t>
            </a:r>
            <a:r>
              <a:rPr lang="zh-CN" altLang="en-US" sz="2400">
                <a:solidFill>
                  <a:schemeClr val="tx1"/>
                </a:solidFill>
                <a:effectLst/>
                <a:ea typeface="SimSun" panose="02010600030101010101" pitchFamily="2" charset="-122"/>
              </a:rPr>
              <a:t>：</a:t>
            </a:r>
            <a:r>
              <a:rPr lang="en-US" altLang="zh-CN" sz="2400">
                <a:solidFill>
                  <a:schemeClr val="tx1"/>
                </a:solidFill>
                <a:effectLst/>
                <a:ea typeface="SimSun" panose="02010600030101010101" pitchFamily="2" charset="-122"/>
              </a:rPr>
              <a:t>24  你</a:t>
            </a:r>
            <a:r>
              <a:rPr lang="zh-CN" altLang="en-US" sz="2400">
                <a:solidFill>
                  <a:schemeClr val="tx1"/>
                </a:solidFill>
                <a:effectLst/>
                <a:ea typeface="SimSun" panose="02010600030101010101" pitchFamily="2" charset="-122"/>
              </a:rPr>
              <a:t>不可忘记</a:t>
            </a:r>
            <a:r>
              <a:rPr lang="en-US" altLang="zh-CN" sz="2400">
                <a:solidFill>
                  <a:schemeClr val="tx1"/>
                </a:solidFill>
                <a:effectLst/>
                <a:ea typeface="SimSun" panose="02010600030101010101" pitchFamily="2" charset="-122"/>
              </a:rPr>
              <a:t>称赞</a:t>
            </a:r>
            <a:r>
              <a:rPr lang="zh-CN" altLang="en-US" sz="2400">
                <a:solidFill>
                  <a:schemeClr val="tx1"/>
                </a:solidFill>
                <a:effectLst/>
                <a:ea typeface="SimSun" panose="02010600030101010101" pitchFamily="2" charset="-122"/>
              </a:rPr>
              <a:t>他</a:t>
            </a:r>
            <a:r>
              <a:rPr lang="en-US" altLang="zh-CN" sz="2400">
                <a:solidFill>
                  <a:schemeClr val="tx1"/>
                </a:solidFill>
                <a:effectLst/>
                <a:ea typeface="SimSun" panose="02010600030101010101" pitchFamily="2" charset="-122"/>
              </a:rPr>
              <a:t>所行的为大，就是人所歌颂的。</a:t>
            </a:r>
            <a:endParaRPr lang="en-US" altLang="zh-CN" sz="2400">
              <a:solidFill>
                <a:schemeClr val="tx1"/>
              </a:solidFill>
              <a:effectLst/>
              <a:ea typeface="SimSun" panose="02010600030101010101" pitchFamily="2" charset="-122"/>
            </a:endParaRPr>
          </a:p>
          <a:p>
            <a:r>
              <a:rPr lang="en-US" altLang="zh-CN" sz="2400">
                <a:solidFill>
                  <a:schemeClr val="tx1"/>
                </a:solidFill>
                <a:effectLst/>
                <a:ea typeface="SimSun" panose="02010600030101010101" pitchFamily="2" charset="-122"/>
              </a:rPr>
              <a:t>36</a:t>
            </a:r>
            <a:r>
              <a:rPr lang="zh-CN" altLang="en-US" sz="2400">
                <a:solidFill>
                  <a:schemeClr val="tx1"/>
                </a:solidFill>
                <a:effectLst/>
                <a:ea typeface="SimSun" panose="02010600030101010101" pitchFamily="2" charset="-122"/>
              </a:rPr>
              <a:t>：</a:t>
            </a:r>
            <a:r>
              <a:rPr lang="en-US" altLang="zh-CN" sz="2400">
                <a:solidFill>
                  <a:schemeClr val="tx1"/>
                </a:solidFill>
                <a:effectLst/>
                <a:ea typeface="SimSun" panose="02010600030101010101" pitchFamily="2" charset="-122"/>
              </a:rPr>
              <a:t>25  </a:t>
            </a:r>
            <a:r>
              <a:rPr lang="zh-CN" altLang="en-US" sz="2400">
                <a:solidFill>
                  <a:schemeClr val="tx1"/>
                </a:solidFill>
                <a:effectLst/>
                <a:ea typeface="SimSun" panose="02010600030101010101" pitchFamily="2" charset="-122"/>
              </a:rPr>
              <a:t>他</a:t>
            </a:r>
            <a:r>
              <a:rPr lang="en-US" altLang="zh-CN" sz="2400">
                <a:solidFill>
                  <a:schemeClr val="tx1"/>
                </a:solidFill>
                <a:effectLst/>
                <a:ea typeface="SimSun" panose="02010600030101010101" pitchFamily="2" charset="-122"/>
              </a:rPr>
              <a:t>所行的，万人都看见；世人都从远处观看。</a:t>
            </a:r>
            <a:endParaRPr lang="en-US" altLang="zh-CN" sz="2400">
              <a:solidFill>
                <a:schemeClr val="tx1"/>
              </a:solidFill>
              <a:effectLst/>
              <a:ea typeface="SimSun" panose="02010600030101010101" pitchFamily="2" charset="-122"/>
            </a:endParaRPr>
          </a:p>
          <a:p>
            <a:r>
              <a:rPr lang="zh-CN" altLang="en-US" sz="2400">
                <a:solidFill>
                  <a:schemeClr val="tx1"/>
                </a:solidFill>
                <a:effectLst/>
                <a:ea typeface="SimSun" panose="02010600030101010101" pitchFamily="2" charset="-122"/>
              </a:rPr>
              <a:t>。。。</a:t>
            </a:r>
            <a:endParaRPr lang="zh-CN" altLang="en-US" sz="2400">
              <a:solidFill>
                <a:schemeClr val="tx1"/>
              </a:solidFill>
              <a:effectLst/>
              <a:ea typeface="SimSun" panose="02010600030101010101" pitchFamily="2" charset="-122"/>
            </a:endParaRPr>
          </a:p>
          <a:p>
            <a:endParaRPr lang="zh-CN" altLang="en-US" sz="24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Sun" panose="02010600030101010101" pitchFamily="2" charset="-122"/>
            </a:endParaRPr>
          </a:p>
          <a:p>
            <a:endParaRPr lang="zh-CN" altLang="en-US" sz="24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Sun" panose="02010600030101010101" pitchFamily="2" charset="-122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807085" y="3396615"/>
            <a:ext cx="1878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b="1">
                <a:latin typeface="DengXian" panose="02010600030101010101" charset="-122"/>
                <a:ea typeface="DengXian" panose="02010600030101010101" charset="-122"/>
              </a:rPr>
              <a:t>开始赞美神</a:t>
            </a:r>
            <a:endParaRPr lang="zh-CN" altLang="en-US" b="1">
              <a:latin typeface="DengXian" panose="02010600030101010101" charset="-122"/>
              <a:ea typeface="DengXian" panose="02010600030101010101" charset="-122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871855" y="1791335"/>
            <a:ext cx="1764665" cy="1175385"/>
          </a:xfrm>
          <a:prstGeom prst="rightArrow">
            <a:avLst>
              <a:gd name="adj1" fmla="val 62074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/>
              <a:t>“苦难”的目的</a:t>
            </a:r>
            <a:endParaRPr lang="zh-CN" altLang="en-US"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 Box 3"/>
          <p:cNvSpPr txBox="1"/>
          <p:nvPr/>
        </p:nvSpPr>
        <p:spPr>
          <a:xfrm>
            <a:off x="952500" y="2769870"/>
            <a:ext cx="10440035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/>
              <a:t>卡克斯(Dermot Cox)提出约伯记包含「两极化的智慧」：人怎样看神（三~卅一）、神怎样看自己（卅八~四十二）。</a:t>
            </a:r>
            <a:r>
              <a:rPr lang="en-US" b="1"/>
              <a:t>这样的结构型式，很自然充满反讽与吊诡。其间角色的性格和冲突，全以冗长的诗体表达，</a:t>
            </a:r>
            <a:r>
              <a:rPr lang="en-US" b="1">
                <a:solidFill>
                  <a:srgbClr val="FF0000"/>
                </a:solidFill>
              </a:rPr>
              <a:t>若想要充分欣赏</a:t>
            </a:r>
            <a:r>
              <a:rPr lang="en-US" b="1" u="sng">
                <a:solidFill>
                  <a:srgbClr val="FF0000"/>
                </a:solidFill>
              </a:rPr>
              <a:t>约伯记的文学之美</a:t>
            </a:r>
            <a:r>
              <a:rPr lang="en-US" b="1">
                <a:solidFill>
                  <a:srgbClr val="FF0000"/>
                </a:solidFill>
              </a:rPr>
              <a:t>，必须从分析希伯来诗的平行体特色、丰富的意象着手，</a:t>
            </a:r>
            <a:r>
              <a:rPr lang="en-US"/>
              <a:t>只一味寻找精采的情节变化，读者恐怕会失望而返。</a:t>
            </a:r>
            <a:endParaRPr lang="en-US"/>
          </a:p>
          <a:p>
            <a:endParaRPr lang="en-US"/>
          </a:p>
          <a:p>
            <a:r>
              <a:rPr lang="en-US"/>
              <a:t>郭秀娟. (2001). 认识圣经文学. (钱占梅, Ed.) (初版, p. 73). 231台北县新店市民权路50号6楼: 校园书房出版社.</a:t>
            </a: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798445" y="1424940"/>
            <a:ext cx="6410325" cy="64960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/>
              <a:t>约伯记的文学“太美”了！</a:t>
            </a:r>
            <a:endParaRPr lang="zh-CN" altLang="en-US" sz="2400" b="1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Flowchart: Punched Tape 1"/>
          <p:cNvSpPr/>
          <p:nvPr/>
        </p:nvSpPr>
        <p:spPr>
          <a:xfrm>
            <a:off x="1490980" y="1587500"/>
            <a:ext cx="9716770" cy="3438525"/>
          </a:xfrm>
          <a:prstGeom prst="flowChartPunched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6000" b="1">
                <a:latin typeface="DengXian" panose="02010600030101010101" charset="-122"/>
                <a:ea typeface="DengXian" panose="02010600030101010101" charset="-122"/>
              </a:rPr>
              <a:t>约伯记 第三十八～四十一章</a:t>
            </a:r>
            <a:endParaRPr lang="zh-CN" altLang="en-US" sz="6000" b="1">
              <a:latin typeface="DengXian" panose="02010600030101010101" charset="-122"/>
              <a:ea typeface="DengXian" panose="02010600030101010101" charset="-122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2757170" y="1013460"/>
            <a:ext cx="8705850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38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：</a:t>
            </a:r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1 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那时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，</a:t>
            </a: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耶和华</a:t>
            </a:r>
            <a:r>
              <a:rPr 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从旋风中</a:t>
            </a: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回答约伯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说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：</a:t>
            </a:r>
            <a:endParaRPr lang="en-US" sz="28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38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：</a:t>
            </a:r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2 谁用无知的言语使我的旨意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暗昧</a:t>
            </a:r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不明？</a:t>
            </a:r>
            <a:endParaRPr lang="en-US" altLang="zh-CN" sz="28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endParaRPr lang="en-US" altLang="zh-CN" sz="28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40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：</a:t>
            </a:r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2 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强辩的岂可与全能者争论吗？与神辩驳的可以回答这些吧！</a:t>
            </a:r>
            <a:endParaRPr lang="en-US" altLang="zh-CN" sz="28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40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：</a:t>
            </a:r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3 </a:t>
            </a:r>
            <a:r>
              <a:rPr lang="en-US" altLang="zh-CN" sz="2800" b="1">
                <a:solidFill>
                  <a:srgbClr val="00B05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于是</a:t>
            </a:r>
            <a:r>
              <a:rPr lang="zh-CN" altLang="en-US" sz="2800" b="1">
                <a:solidFill>
                  <a:srgbClr val="00B05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，</a:t>
            </a:r>
            <a:r>
              <a:rPr lang="en-US" altLang="zh-CN" sz="2800" b="1">
                <a:solidFill>
                  <a:srgbClr val="00B05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约伯回答耶和华说</a:t>
            </a:r>
            <a:r>
              <a:rPr lang="zh-CN" altLang="en-US" sz="2800" b="1">
                <a:solidFill>
                  <a:srgbClr val="00B05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：</a:t>
            </a:r>
            <a:endParaRPr lang="en-US" altLang="zh-CN" sz="2800" b="1">
              <a:solidFill>
                <a:srgbClr val="00B050"/>
              </a:solidFill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40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：</a:t>
            </a:r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4 </a:t>
            </a:r>
            <a:r>
              <a:rPr lang="en-US" altLang="zh-CN" sz="2800" b="1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我是卑贱的</a:t>
            </a:r>
            <a:r>
              <a:rPr lang="zh-CN" altLang="en-US" sz="2800" b="1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！我</a:t>
            </a:r>
            <a:r>
              <a:rPr lang="en-US" altLang="zh-CN" sz="2800" b="1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用什么回答你呢？只好用手捂口。</a:t>
            </a:r>
            <a:endParaRPr lang="en-US" altLang="zh-CN" sz="28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40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：</a:t>
            </a:r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5 </a:t>
            </a:r>
            <a:r>
              <a:rPr lang="en-US" altLang="zh-CN" sz="2800" b="1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我说了一次，再不回答；说了两次，就不再说。</a:t>
            </a:r>
            <a:endParaRPr lang="en-US" altLang="zh-CN" sz="2800" b="1">
              <a:solidFill>
                <a:srgbClr val="0070C0"/>
              </a:solidFill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695960" y="1013460"/>
            <a:ext cx="18789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b="1">
                <a:latin typeface="DengXian" panose="02010600030101010101" charset="-122"/>
                <a:ea typeface="DengXian" panose="02010600030101010101" charset="-122"/>
              </a:rPr>
              <a:t>以利户“消失”了！</a:t>
            </a:r>
            <a:endParaRPr lang="zh-CN" altLang="en-US" b="1">
              <a:latin typeface="DengXian" panose="02010600030101010101" charset="-122"/>
              <a:ea typeface="DengXian" panose="02010600030101010101" charset="-122"/>
            </a:endParaRPr>
          </a:p>
        </p:txBody>
      </p:sp>
      <p:sp>
        <p:nvSpPr>
          <p:cNvPr id="4" name="Left Brace 3"/>
          <p:cNvSpPr/>
          <p:nvPr/>
        </p:nvSpPr>
        <p:spPr>
          <a:xfrm>
            <a:off x="2346325" y="2377440"/>
            <a:ext cx="228600" cy="2311400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 sz="1400"/>
          </a:p>
        </p:txBody>
      </p:sp>
      <p:sp>
        <p:nvSpPr>
          <p:cNvPr id="3" name="Text Box 2"/>
          <p:cNvSpPr txBox="1"/>
          <p:nvPr/>
        </p:nvSpPr>
        <p:spPr>
          <a:xfrm>
            <a:off x="360045" y="2656840"/>
            <a:ext cx="187896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b="1">
                <a:latin typeface="DengXian" panose="02010600030101010101" charset="-122"/>
                <a:ea typeface="DengXian" panose="02010600030101010101" charset="-122"/>
              </a:rPr>
              <a:t>两种解读</a:t>
            </a:r>
            <a:endParaRPr lang="zh-CN" altLang="en-US" b="1">
              <a:latin typeface="DengXian" panose="02010600030101010101" charset="-122"/>
              <a:ea typeface="DengXian" panose="02010600030101010101" charset="-122"/>
            </a:endParaRPr>
          </a:p>
          <a:p>
            <a:pPr algn="r"/>
            <a:r>
              <a:rPr lang="en-US" altLang="zh-CN" b="1">
                <a:latin typeface="DengXian" panose="02010600030101010101" charset="-122"/>
                <a:ea typeface="DengXian" panose="02010600030101010101" charset="-122"/>
              </a:rPr>
              <a:t>-------------</a:t>
            </a:r>
            <a:endParaRPr lang="en-US" altLang="zh-CN" b="1">
              <a:latin typeface="DengXian" panose="02010600030101010101" charset="-122"/>
              <a:ea typeface="DengXian" panose="02010600030101010101" charset="-122"/>
            </a:endParaRPr>
          </a:p>
          <a:p>
            <a:pPr algn="r"/>
            <a:r>
              <a:rPr lang="en-US" altLang="zh-CN" b="1">
                <a:latin typeface="DengXian" panose="02010600030101010101" charset="-122"/>
                <a:ea typeface="DengXian" panose="02010600030101010101" charset="-122"/>
              </a:rPr>
              <a:t>1- </a:t>
            </a:r>
            <a:r>
              <a:rPr lang="zh-CN" altLang="en-US" b="1">
                <a:latin typeface="DengXian" panose="02010600030101010101" charset="-122"/>
                <a:ea typeface="DengXian" panose="02010600030101010101" charset="-122"/>
              </a:rPr>
              <a:t>约伯顺服不再说话</a:t>
            </a:r>
            <a:endParaRPr lang="zh-CN" altLang="en-US" b="1">
              <a:latin typeface="DengXian" panose="02010600030101010101" charset="-122"/>
              <a:ea typeface="DengXian" panose="02010600030101010101" charset="-122"/>
            </a:endParaRPr>
          </a:p>
          <a:p>
            <a:pPr algn="r"/>
            <a:r>
              <a:rPr lang="en-US" altLang="zh-CN" b="1">
                <a:latin typeface="DengXian" panose="02010600030101010101" charset="-122"/>
                <a:ea typeface="DengXian" panose="02010600030101010101" charset="-122"/>
              </a:rPr>
              <a:t>2- </a:t>
            </a:r>
            <a:r>
              <a:rPr lang="zh-CN" altLang="en-US" b="1">
                <a:latin typeface="DengXian" panose="02010600030101010101" charset="-122"/>
                <a:ea typeface="DengXian" panose="02010600030101010101" charset="-122"/>
              </a:rPr>
              <a:t>约伯闹别扭，以不说话为抗议</a:t>
            </a:r>
            <a:endParaRPr lang="zh-CN" altLang="en-US" b="1">
              <a:latin typeface="DengXian" panose="02010600030101010101" charset="-122"/>
              <a:ea typeface="DengXian" panose="02010600030101010101" charset="-122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49555" y="222250"/>
            <a:ext cx="3357880" cy="628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</a:rPr>
              <a:t>神亲自说话</a:t>
            </a:r>
            <a:endParaRPr lang="zh-CN" alt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charset="-122"/>
              <a:ea typeface="DengXian" panose="02010600030101010101" charset="-122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3477260" y="1639570"/>
            <a:ext cx="8129270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40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：</a:t>
            </a:r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8 </a:t>
            </a:r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你岂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可</a:t>
            </a:r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废弃我所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拟定的</a:t>
            </a:r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？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岂可定我有罪，好显自己为义</a:t>
            </a:r>
            <a:r>
              <a:rPr lang="zh-CN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吗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？</a:t>
            </a:r>
            <a:endParaRPr lang="en-US" sz="2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endParaRPr lang="en-US" sz="24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40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：</a:t>
            </a:r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10 </a:t>
            </a:r>
            <a:r>
              <a:rPr lang="en-US" altLang="zh-CN" sz="2400" b="1">
                <a:solidFill>
                  <a:schemeClr val="accent1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你当以</a:t>
            </a:r>
            <a:r>
              <a:rPr lang="zh-CN" altLang="en-US" sz="2400" b="1">
                <a:solidFill>
                  <a:schemeClr val="accent1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荣耀庄严为</a:t>
            </a:r>
            <a:r>
              <a:rPr lang="en-US" altLang="zh-CN" sz="2400" b="1">
                <a:solidFill>
                  <a:schemeClr val="accent1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妆饰，以尊荣威严为衣服；</a:t>
            </a:r>
            <a:endParaRPr lang="en-US" altLang="zh-CN" sz="2400" b="1">
              <a:solidFill>
                <a:schemeClr val="accent1"/>
              </a:solidFill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40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：</a:t>
            </a:r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11 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要发出</a:t>
            </a:r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你满溢的怒气，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见</a:t>
            </a:r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一切</a:t>
            </a:r>
            <a:r>
              <a:rPr lang="en-US" altLang="zh-CN" sz="2400" b="1">
                <a:solidFill>
                  <a:schemeClr val="accent1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骄傲的人</a:t>
            </a:r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，使他降卑；</a:t>
            </a:r>
            <a:endParaRPr lang="en-US" altLang="zh-CN" sz="24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40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：</a:t>
            </a:r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12 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见</a:t>
            </a:r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一切</a:t>
            </a:r>
            <a:r>
              <a:rPr lang="en-US" altLang="zh-CN" sz="2400" b="1">
                <a:solidFill>
                  <a:schemeClr val="accent1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  <a:sym typeface="+mn-ea"/>
              </a:rPr>
              <a:t>骄傲的人</a:t>
            </a:r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，将他制伏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，</a:t>
            </a:r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把恶人践踏在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本</a:t>
            </a:r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处；</a:t>
            </a:r>
            <a:endParaRPr lang="en-US" altLang="zh-CN" sz="24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40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：</a:t>
            </a:r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13 将他们一同隐藏在尘土中，把他们的脸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蒙蔽</a:t>
            </a:r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在隐密处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；</a:t>
            </a:r>
            <a:endParaRPr lang="zh-CN" altLang="en-US" sz="24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477010" y="1845310"/>
            <a:ext cx="1878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b="1">
                <a:latin typeface="DengXian" panose="02010600030101010101" charset="-122"/>
                <a:ea typeface="DengXian" panose="02010600030101010101" charset="-122"/>
              </a:rPr>
              <a:t>曝露约伯</a:t>
            </a:r>
            <a:endParaRPr lang="zh-CN" altLang="en-US" b="1">
              <a:latin typeface="DengXian" panose="02010600030101010101" charset="-122"/>
              <a:ea typeface="DengXian" panose="02010600030101010101" charset="-122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477010" y="2814320"/>
            <a:ext cx="1878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b="1">
                <a:latin typeface="DengXian" panose="02010600030101010101" charset="-122"/>
                <a:ea typeface="DengXian" panose="02010600030101010101" charset="-122"/>
              </a:rPr>
              <a:t>约伯</a:t>
            </a:r>
            <a:endParaRPr lang="zh-CN" altLang="en-US" b="1">
              <a:latin typeface="DengXian" panose="02010600030101010101" charset="-122"/>
              <a:ea typeface="DengXian" panose="02010600030101010101" charset="-122"/>
            </a:endParaRPr>
          </a:p>
        </p:txBody>
      </p:sp>
      <p:sp>
        <p:nvSpPr>
          <p:cNvPr id="4" name="Left Brace 3"/>
          <p:cNvSpPr/>
          <p:nvPr/>
        </p:nvSpPr>
        <p:spPr>
          <a:xfrm>
            <a:off x="3096895" y="3290570"/>
            <a:ext cx="259080" cy="1395095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 sz="1400"/>
          </a:p>
        </p:txBody>
      </p:sp>
      <p:sp>
        <p:nvSpPr>
          <p:cNvPr id="6" name="Text Box 5"/>
          <p:cNvSpPr txBox="1"/>
          <p:nvPr/>
        </p:nvSpPr>
        <p:spPr>
          <a:xfrm>
            <a:off x="1075055" y="3804285"/>
            <a:ext cx="1878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b="1">
                <a:latin typeface="DengXian" panose="02010600030101010101" charset="-122"/>
                <a:ea typeface="DengXian" panose="02010600030101010101" charset="-122"/>
              </a:rPr>
              <a:t>约伯</a:t>
            </a:r>
            <a:r>
              <a:rPr lang="en-US" altLang="zh-CN" b="1">
                <a:latin typeface="DengXian" panose="02010600030101010101" charset="-122"/>
                <a:ea typeface="DengXian" panose="02010600030101010101" charset="-122"/>
              </a:rPr>
              <a:t>=</a:t>
            </a:r>
            <a:r>
              <a:rPr lang="zh-CN" altLang="en-US" b="1">
                <a:latin typeface="DengXian" panose="02010600030101010101" charset="-122"/>
                <a:ea typeface="DengXian" panose="02010600030101010101" charset="-122"/>
              </a:rPr>
              <a:t>骄傲的人</a:t>
            </a:r>
            <a:endParaRPr lang="zh-CN" altLang="en-US" b="1">
              <a:latin typeface="DengXian" panose="02010600030101010101" charset="-122"/>
              <a:ea typeface="DengXian" panose="02010600030101010101" charset="-122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Flowchart: Punched Tape 1"/>
          <p:cNvSpPr/>
          <p:nvPr/>
        </p:nvSpPr>
        <p:spPr>
          <a:xfrm>
            <a:off x="1490980" y="1587500"/>
            <a:ext cx="9716770" cy="3438525"/>
          </a:xfrm>
          <a:prstGeom prst="flowChartPunched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6000" b="1">
                <a:latin typeface="DengXian" panose="02010600030101010101" charset="-122"/>
                <a:ea typeface="DengXian" panose="02010600030101010101" charset="-122"/>
              </a:rPr>
              <a:t>约伯记 第四十二章</a:t>
            </a:r>
            <a:endParaRPr lang="zh-CN" altLang="en-US" sz="6000" b="1">
              <a:latin typeface="DengXian" panose="02010600030101010101" charset="-122"/>
              <a:ea typeface="DengXian" panose="02010600030101010101" charset="-122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Explosion 1 2"/>
          <p:cNvSpPr/>
          <p:nvPr/>
        </p:nvSpPr>
        <p:spPr>
          <a:xfrm>
            <a:off x="147955" y="2409190"/>
            <a:ext cx="2585085" cy="1520825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约伯记的核心！</a:t>
            </a:r>
            <a:endParaRPr lang="zh-CN" alt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49555" y="222250"/>
            <a:ext cx="4148455" cy="628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</a:rPr>
              <a:t>约伯的回应，改变与结局</a:t>
            </a:r>
            <a:endParaRPr lang="zh-CN" alt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charset="-122"/>
              <a:ea typeface="DengXian" panose="02010600030101010101" charset="-122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2422525" y="1179195"/>
            <a:ext cx="9009380" cy="42767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42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：</a:t>
            </a:r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3 </a:t>
            </a:r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谁用无知的言语使你的旨意隐藏呢？</a:t>
            </a:r>
            <a:r>
              <a:rPr lang="en-US" sz="2400" b="1">
                <a:solidFill>
                  <a:schemeClr val="accent1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我</a:t>
            </a:r>
            <a:r>
              <a:rPr lang="zh-CN" altLang="en-US" sz="2400" b="1">
                <a:solidFill>
                  <a:schemeClr val="accent1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所</a:t>
            </a:r>
            <a:r>
              <a:rPr lang="en-US" sz="2400" b="1">
                <a:solidFill>
                  <a:schemeClr val="accent1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说</a:t>
            </a:r>
            <a:r>
              <a:rPr lang="zh-CN" altLang="en-US" sz="2400" b="1">
                <a:solidFill>
                  <a:schemeClr val="accent1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的是</a:t>
            </a:r>
            <a:r>
              <a:rPr lang="en-US" sz="2400" b="1">
                <a:solidFill>
                  <a:schemeClr val="accent1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我不明白的</a:t>
            </a:r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；这些事太奇妙，是我不知道的。</a:t>
            </a:r>
            <a:endParaRPr lang="en-US" sz="24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42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：</a:t>
            </a:r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4 求你听我，我要说话；我问你，求你指示我。</a:t>
            </a:r>
            <a:endParaRPr lang="en-US" altLang="zh-CN" sz="24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42</a:t>
            </a:r>
            <a:r>
              <a:rPr lang="zh-CN" altLang="en-US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：</a:t>
            </a:r>
            <a:r>
              <a:rPr lang="en-US" altLang="zh-CN" sz="24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5 </a:t>
            </a:r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我从前风闻有你，现在亲眼看见你。</a:t>
            </a:r>
            <a:endParaRPr lang="en-US" altLang="zh-CN" sz="3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altLang="zh-CN" sz="2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I have heard  of thee by the hearing of the ear: but now mine eye seeth thee.</a:t>
            </a:r>
            <a:endParaRPr lang="en-US" altLang="zh-CN" sz="28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altLang="zh-CN" sz="2400">
                <a:solidFill>
                  <a:schemeClr val="tx1"/>
                </a:solidFill>
                <a:effectLst/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42</a:t>
            </a:r>
            <a:r>
              <a:rPr lang="zh-CN" altLang="en-US" sz="2400">
                <a:solidFill>
                  <a:schemeClr val="tx1"/>
                </a:solidFill>
                <a:effectLst/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：</a:t>
            </a:r>
            <a:r>
              <a:rPr lang="en-US" altLang="zh-CN" sz="2400">
                <a:solidFill>
                  <a:schemeClr val="tx1"/>
                </a:solidFill>
                <a:effectLst/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6  </a:t>
            </a:r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因此我厌恶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（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reject/despise/refuse)</a:t>
            </a:r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自己，在尘土和炉灰中懊悔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（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repend/regret/to be sorry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）</a:t>
            </a:r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。</a:t>
            </a:r>
            <a:endParaRPr lang="en-US" altLang="zh-CN" sz="3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</p:txBody>
      </p:sp>
      <p:sp>
        <p:nvSpPr>
          <p:cNvPr id="7" name="Line Callout 1 6"/>
          <p:cNvSpPr/>
          <p:nvPr/>
        </p:nvSpPr>
        <p:spPr>
          <a:xfrm>
            <a:off x="5288280" y="5240020"/>
            <a:ext cx="3408680" cy="588645"/>
          </a:xfrm>
          <a:prstGeom prst="borderCallout1">
            <a:avLst>
              <a:gd name="adj1" fmla="val -11974"/>
              <a:gd name="adj2" fmla="val 48886"/>
              <a:gd name="adj3" fmla="val -61380"/>
              <a:gd name="adj4" fmla="val 3198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>
                <a:latin typeface="DengXian" panose="02010600030101010101" charset="-122"/>
                <a:ea typeface="DengXian" panose="02010600030101010101" charset="-122"/>
              </a:rPr>
              <a:t>约伯的身体已经在尘土和炉灰中</a:t>
            </a:r>
            <a:endParaRPr lang="zh-CN" altLang="en-US">
              <a:latin typeface="DengXian" panose="02010600030101010101" charset="-122"/>
              <a:ea typeface="DengXian" panose="02010600030101010101" charset="-122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1864360" y="1444625"/>
            <a:ext cx="9701530" cy="42157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 42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：</a:t>
            </a:r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7 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耶和华对约伯说话以后，就对提幔人以利法说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：</a:t>
            </a:r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“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我的怒气</a:t>
            </a:r>
            <a:r>
              <a:rPr lang="en-US" sz="2800" b="1">
                <a:solidFill>
                  <a:srgbClr val="FF000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向你和你两个朋友发作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，</a:t>
            </a:r>
            <a:r>
              <a:rPr lang="en-US" sz="2800" b="1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因为你们议论我不如我的仆人约伯说的是。</a:t>
            </a:r>
            <a:endParaRPr lang="en-US" sz="2800" b="1">
              <a:solidFill>
                <a:srgbClr val="0070C0"/>
              </a:solidFill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42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：</a:t>
            </a:r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8 现在你们要取</a:t>
            </a:r>
            <a:r>
              <a:rPr lang="en-US" altLang="zh-CN" sz="36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七</a:t>
            </a:r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只公牛，</a:t>
            </a:r>
            <a:r>
              <a:rPr lang="en-US" altLang="zh-CN" sz="36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  <a:sym typeface="+mn-ea"/>
              </a:rPr>
              <a:t>七</a:t>
            </a:r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只公羊，到我仆人约伯那里去，为自己献上</a:t>
            </a:r>
            <a:r>
              <a:rPr lang="en-US" altLang="zh-CN" sz="3200" b="1">
                <a:solidFill>
                  <a:srgbClr val="00B05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燔祭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，</a:t>
            </a:r>
            <a:r>
              <a:rPr lang="en-US" altLang="zh-CN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我的仆人约伯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就为你们祈祷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。</a:t>
            </a:r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我因悦纳他，</a:t>
            </a:r>
            <a:r>
              <a:rPr lang="en-US" altLang="zh-CN" sz="2800" b="1">
                <a:solidFill>
                  <a:schemeClr val="accent1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就不按你们的愚妄办你们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。</a:t>
            </a:r>
            <a:r>
              <a:rPr lang="en-US" altLang="zh-CN" sz="2800" b="1">
                <a:solidFill>
                  <a:srgbClr val="0070C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你们议论我，不如我的仆人约伯说的是。”</a:t>
            </a:r>
            <a:endParaRPr lang="en-US" altLang="zh-CN" sz="2800" b="1">
              <a:solidFill>
                <a:srgbClr val="0070C0"/>
              </a:solidFill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42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：</a:t>
            </a:r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9 于是提幔人以利法、书亚人比勒达、拿玛人琐法照着耶和华所吩咐的去行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；</a:t>
            </a:r>
            <a:r>
              <a:rPr lang="en-US" altLang="zh-CN" sz="2800" b="1">
                <a:solidFill>
                  <a:schemeClr val="accent1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耶和华就</a:t>
            </a:r>
            <a:r>
              <a:rPr lang="en-US" altLang="zh-CN" sz="3200" b="1">
                <a:solidFill>
                  <a:srgbClr val="FF0000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悦纳</a:t>
            </a:r>
            <a:r>
              <a:rPr lang="en-US" altLang="zh-CN" sz="2800" b="1">
                <a:solidFill>
                  <a:schemeClr val="accent1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约伯</a:t>
            </a:r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。</a:t>
            </a:r>
            <a:endParaRPr lang="en-US" altLang="zh-CN" sz="28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</p:txBody>
      </p:sp>
      <p:sp>
        <p:nvSpPr>
          <p:cNvPr id="7" name="Line Callout 1 6"/>
          <p:cNvSpPr/>
          <p:nvPr/>
        </p:nvSpPr>
        <p:spPr>
          <a:xfrm>
            <a:off x="4679950" y="554355"/>
            <a:ext cx="3408680" cy="588645"/>
          </a:xfrm>
          <a:prstGeom prst="borderCallout1">
            <a:avLst>
              <a:gd name="adj1" fmla="val 113807"/>
              <a:gd name="adj2" fmla="val 49180"/>
              <a:gd name="adj3" fmla="val 221143"/>
              <a:gd name="adj4" fmla="val 3912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>
                <a:latin typeface="DengXian" panose="02010600030101010101" charset="-122"/>
                <a:ea typeface="DengXian" panose="02010600030101010101" charset="-122"/>
              </a:rPr>
              <a:t>不包括以利户</a:t>
            </a:r>
            <a:endParaRPr lang="zh-CN" altLang="en-US">
              <a:latin typeface="DengXian" panose="02010600030101010101" charset="-122"/>
              <a:ea typeface="DengXian" panose="02010600030101010101" charset="-122"/>
            </a:endParaRPr>
          </a:p>
        </p:txBody>
      </p:sp>
      <p:sp>
        <p:nvSpPr>
          <p:cNvPr id="3" name="Line Callout 1 2"/>
          <p:cNvSpPr/>
          <p:nvPr/>
        </p:nvSpPr>
        <p:spPr>
          <a:xfrm>
            <a:off x="8336280" y="229870"/>
            <a:ext cx="3408680" cy="913130"/>
          </a:xfrm>
          <a:prstGeom prst="borderCallout1">
            <a:avLst>
              <a:gd name="adj1" fmla="val 113807"/>
              <a:gd name="adj2" fmla="val 49180"/>
              <a:gd name="adj3" fmla="val 329833"/>
              <a:gd name="adj4" fmla="val 372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>
                <a:latin typeface="DengXian" panose="02010600030101010101" charset="-122"/>
                <a:ea typeface="DengXian" panose="02010600030101010101" charset="-122"/>
              </a:rPr>
              <a:t>- </a:t>
            </a:r>
            <a:r>
              <a:rPr lang="zh-CN" altLang="en-US">
                <a:latin typeface="DengXian" panose="02010600030101010101" charset="-122"/>
                <a:ea typeface="DengXian" panose="02010600030101010101" charset="-122"/>
              </a:rPr>
              <a:t>为人代祷是祭司的职分，度量被扩大</a:t>
            </a:r>
            <a:endParaRPr lang="zh-CN" altLang="en-US">
              <a:latin typeface="DengXian" panose="02010600030101010101" charset="-122"/>
              <a:ea typeface="DengXian" panose="02010600030101010101" charset="-122"/>
            </a:endParaRPr>
          </a:p>
          <a:p>
            <a:pPr algn="ctr"/>
            <a:r>
              <a:rPr lang="en-US" altLang="zh-CN">
                <a:latin typeface="DengXian" panose="02010600030101010101" charset="-122"/>
                <a:ea typeface="DengXian" panose="02010600030101010101" charset="-122"/>
              </a:rPr>
              <a:t>- </a:t>
            </a:r>
            <a:r>
              <a:rPr lang="zh-CN" altLang="en-US">
                <a:latin typeface="DengXian" panose="02010600030101010101" charset="-122"/>
                <a:ea typeface="DengXian" panose="02010600030101010101" charset="-122"/>
              </a:rPr>
              <a:t>约伯开始尽祭司的职分</a:t>
            </a:r>
            <a:endParaRPr lang="zh-CN" altLang="en-US">
              <a:latin typeface="DengXian" panose="02010600030101010101" charset="-122"/>
              <a:ea typeface="DengXian" panose="02010600030101010101" charset="-122"/>
            </a:endParaRPr>
          </a:p>
        </p:txBody>
      </p:sp>
      <p:sp>
        <p:nvSpPr>
          <p:cNvPr id="4" name="Line Callout 1 3"/>
          <p:cNvSpPr/>
          <p:nvPr/>
        </p:nvSpPr>
        <p:spPr>
          <a:xfrm>
            <a:off x="840740" y="554355"/>
            <a:ext cx="3408680" cy="588645"/>
          </a:xfrm>
          <a:prstGeom prst="borderCallout1">
            <a:avLst>
              <a:gd name="adj1" fmla="val 113807"/>
              <a:gd name="adj2" fmla="val 49180"/>
              <a:gd name="adj3" fmla="val 448651"/>
              <a:gd name="adj4" fmla="val 11738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>
                <a:latin typeface="DengXian" panose="02010600030101010101" charset="-122"/>
                <a:ea typeface="DengXian" panose="02010600030101010101" charset="-122"/>
              </a:rPr>
              <a:t>不是“赎罪祭”，需要进一步奉献</a:t>
            </a:r>
            <a:endParaRPr lang="zh-CN" altLang="en-US">
              <a:latin typeface="DengXian" panose="02010600030101010101" charset="-122"/>
              <a:ea typeface="DengXian" panose="02010600030101010101" charset="-122"/>
            </a:endParaRPr>
          </a:p>
        </p:txBody>
      </p:sp>
      <p:sp>
        <p:nvSpPr>
          <p:cNvPr id="5" name="Line Callout 1 4"/>
          <p:cNvSpPr/>
          <p:nvPr/>
        </p:nvSpPr>
        <p:spPr>
          <a:xfrm>
            <a:off x="6229985" y="5811520"/>
            <a:ext cx="3408680" cy="588645"/>
          </a:xfrm>
          <a:prstGeom prst="borderCallout1">
            <a:avLst>
              <a:gd name="adj1" fmla="val -15426"/>
              <a:gd name="adj2" fmla="val 48006"/>
              <a:gd name="adj3" fmla="val -44228"/>
              <a:gd name="adj4" fmla="val 4359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>
                <a:latin typeface="DengXian" panose="02010600030101010101" charset="-122"/>
                <a:ea typeface="DengXian" panose="02010600030101010101" charset="-122"/>
              </a:rPr>
              <a:t>尽祭司职分后，才被神悦纳</a:t>
            </a:r>
            <a:endParaRPr lang="zh-CN" altLang="en-US">
              <a:latin typeface="DengXian" panose="02010600030101010101" charset="-122"/>
              <a:ea typeface="DengXian" panose="02010600030101010101" charset="-122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1885315" y="1443990"/>
            <a:ext cx="9486900" cy="3538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42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：</a:t>
            </a:r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10 </a:t>
            </a:r>
            <a:r>
              <a:rPr lang="en-US" sz="2800" b="1">
                <a:solidFill>
                  <a:schemeClr val="accent1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约伯为他的朋友</a:t>
            </a:r>
            <a:r>
              <a:rPr lang="zh-CN" altLang="en-US" sz="2800" b="1">
                <a:solidFill>
                  <a:schemeClr val="accent1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祈祷。</a:t>
            </a:r>
            <a:r>
              <a:rPr lang="en-US" sz="2800" b="1">
                <a:solidFill>
                  <a:schemeClr val="accent1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耶和华就使约伯从苦境</a:t>
            </a:r>
            <a:r>
              <a:rPr lang="zh-CN" altLang="en-US" sz="2800" b="1">
                <a:solidFill>
                  <a:schemeClr val="accent1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（</a:t>
            </a:r>
            <a:r>
              <a:rPr lang="en-US" altLang="zh-CN" sz="2800" b="1">
                <a:solidFill>
                  <a:schemeClr val="accent1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captivity</a:t>
            </a:r>
            <a:r>
              <a:rPr lang="zh-CN" altLang="en-US" sz="2800" b="1">
                <a:solidFill>
                  <a:schemeClr val="accent1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）</a:t>
            </a:r>
            <a:r>
              <a:rPr lang="en-US" sz="2800" b="1">
                <a:solidFill>
                  <a:schemeClr val="accent1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转回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，并且耶和华赐给他的</a:t>
            </a:r>
            <a:r>
              <a:rPr lang="en-US" sz="2800" b="1">
                <a:solidFill>
                  <a:schemeClr val="accent1"/>
                </a:solidFill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比他从前所有的加倍。</a:t>
            </a:r>
            <a:endParaRPr lang="en-US" sz="28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42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：</a:t>
            </a:r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11 约伯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的弟兄、姐妹</a:t>
            </a:r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，和以先所认识的人都来见他，在他家里一同吃饭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；又论到</a:t>
            </a:r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耶和华所降与他的一切灾祸，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都为他悲伤</a:t>
            </a:r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安慰他。每人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也</a:t>
            </a:r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送他一块银子和一个金环。</a:t>
            </a:r>
            <a:endParaRPr lang="en-US" altLang="zh-CN" sz="28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41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：</a:t>
            </a:r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12 这样，耶和华后来赐福给约伯比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先前</a:t>
            </a:r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更多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。</a:t>
            </a:r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他有一万四千羊，六千骆驼，一千对牛，一千母驴。</a:t>
            </a:r>
            <a:endParaRPr lang="en-US" altLang="zh-CN" sz="28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49555" y="222250"/>
            <a:ext cx="4148455" cy="628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</a:rPr>
              <a:t>约伯的结局</a:t>
            </a:r>
            <a:endParaRPr lang="zh-CN" alt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charset="-122"/>
              <a:ea typeface="DengXian" panose="02010600030101010101" charset="-122"/>
            </a:endParaRPr>
          </a:p>
        </p:txBody>
      </p:sp>
      <p:sp>
        <p:nvSpPr>
          <p:cNvPr id="7" name="Line Callout 1 6"/>
          <p:cNvSpPr/>
          <p:nvPr/>
        </p:nvSpPr>
        <p:spPr>
          <a:xfrm>
            <a:off x="4679950" y="554355"/>
            <a:ext cx="3408680" cy="588645"/>
          </a:xfrm>
          <a:prstGeom prst="borderCallout1">
            <a:avLst>
              <a:gd name="adj1" fmla="val 113807"/>
              <a:gd name="adj2" fmla="val 49180"/>
              <a:gd name="adj3" fmla="val 145631"/>
              <a:gd name="adj4" fmla="val 1576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zh-CN">
                <a:latin typeface="DengXian" panose="02010600030101010101" charset="-122"/>
                <a:ea typeface="DengXian" panose="02010600030101010101" charset="-122"/>
              </a:rPr>
              <a:t>“为朋友祷告”是条件！</a:t>
            </a:r>
            <a:endParaRPr lang="zh-CN" altLang="zh-CN">
              <a:latin typeface="DengXian" panose="02010600030101010101" charset="-122"/>
              <a:ea typeface="DengXian" panose="02010600030101010101" charset="-122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1772285" y="1524000"/>
            <a:ext cx="9365615" cy="31076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42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：</a:t>
            </a:r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13 </a:t>
            </a:r>
            <a:r>
              <a:rPr 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他也有七个儿子，三个女儿。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（原来也是七个儿子，三个女儿）</a:t>
            </a:r>
            <a:endParaRPr lang="zh-CN" altLang="en-US" sz="28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42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：</a:t>
            </a:r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14 他给长女起名叫耶米玛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（</a:t>
            </a:r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Jemima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，小斑鸠）</a:t>
            </a:r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，次女叫基洗亚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（</a:t>
            </a:r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Kezia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，肉桂</a:t>
            </a:r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/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桂皮）</a:t>
            </a:r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，三女叫基连·哈朴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（</a:t>
            </a:r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Kerehapphuch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，锑角</a:t>
            </a:r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/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容器）</a:t>
            </a:r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。</a:t>
            </a:r>
            <a:endParaRPr lang="en-US" altLang="zh-CN" sz="2800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42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：</a:t>
            </a:r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15 在那全地</a:t>
            </a:r>
            <a:r>
              <a:rPr lang="zh-CN" altLang="en-US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的妇女中</a:t>
            </a:r>
            <a:r>
              <a:rPr lang="en-US" altLang="zh-CN" sz="2800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找不着像约伯的女儿那样美貌。</a:t>
            </a:r>
            <a:r>
              <a:rPr lang="en-US" altLang="zh-CN" sz="2800" b="1"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她们的父亲使她们在弟兄中得产业。</a:t>
            </a:r>
            <a:endParaRPr lang="en-US" altLang="zh-CN" sz="2800" b="1"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744220" y="1648460"/>
            <a:ext cx="1070356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1- </a:t>
            </a:r>
            <a:r>
              <a:rPr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约伯在最痛苦的患难中仅仅依靠神吗？</a:t>
            </a:r>
            <a:endParaRPr lang="zh-CN" altLang="en-US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altLang="zh-CN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2- </a:t>
            </a:r>
            <a:r>
              <a:rPr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约伯能够预表基督的受苦吗？</a:t>
            </a:r>
            <a:endParaRPr lang="zh-CN" altLang="en-US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altLang="zh-CN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3- </a:t>
            </a:r>
            <a:r>
              <a:rPr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约伯是靠忍耐胜过苦难吗？</a:t>
            </a:r>
            <a:endParaRPr lang="zh-CN" altLang="en-US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altLang="zh-CN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4- </a:t>
            </a:r>
            <a:r>
              <a:rPr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神在约伯记中并没有给出苦难的目的的答案吗？</a:t>
            </a:r>
            <a:endParaRPr lang="zh-CN" altLang="en-US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altLang="zh-CN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5- </a:t>
            </a:r>
            <a:r>
              <a:rPr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约伯在无立即报酬的情况下爱神，敬畏神，并追求公益吗？</a:t>
            </a:r>
            <a:endParaRPr lang="zh-CN" altLang="en-US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altLang="zh-CN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6- </a:t>
            </a:r>
            <a:r>
              <a:rPr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约伯记的文学美不美？</a:t>
            </a:r>
            <a:endParaRPr lang="zh-CN" altLang="en-US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r>
              <a:rPr lang="en-US" altLang="zh-CN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7- </a:t>
            </a: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有没有必要去发明“苦难神学”？</a:t>
            </a:r>
            <a:endParaRPr lang="zh-CN" alt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225290" y="303530"/>
            <a:ext cx="4148455" cy="1094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</a:rPr>
              <a:t>回过头来思考</a:t>
            </a:r>
            <a:endParaRPr lang="zh-CN" altLang="en-US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charset="-122"/>
              <a:ea typeface="DengXian" panose="02010600030101010101" charset="-122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3207385" y="1226185"/>
            <a:ext cx="8747760" cy="21228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6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  <a:sym typeface="+mn-ea"/>
              </a:rPr>
              <a:t>我从前风闻有你，</a:t>
            </a:r>
            <a:endParaRPr lang="en-US" altLang="zh-CN" sz="6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charset="-122"/>
              <a:ea typeface="DengXian" panose="02010600030101010101" charset="-122"/>
              <a:cs typeface="DengXian" panose="02010600030101010101" charset="-122"/>
              <a:sym typeface="+mn-ea"/>
            </a:endParaRPr>
          </a:p>
          <a:p>
            <a:r>
              <a:rPr lang="en-US" altLang="zh-CN" sz="6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  <a:sym typeface="+mn-ea"/>
              </a:rPr>
              <a:t>		现在亲眼看见你。</a:t>
            </a:r>
            <a:endParaRPr lang="en-US" altLang="zh-CN" sz="6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charset="-122"/>
              <a:ea typeface="DengXian" panose="02010600030101010101" charset="-122"/>
              <a:cs typeface="DengXian" panose="02010600030101010101" charset="-122"/>
              <a:sym typeface="+mn-e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15" y="1829435"/>
            <a:ext cx="2447925" cy="312293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3659505" y="4030345"/>
            <a:ext cx="712343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i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我也将万事当作有损的，因我以认识我主基督耶稣为至宝。</a:t>
            </a:r>
            <a:r>
              <a:rPr lang="en-US" sz="3600" i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 </a:t>
            </a:r>
            <a:endParaRPr lang="en-US" sz="3600" i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  <a:p>
            <a:pPr algn="r"/>
            <a:r>
              <a:rPr lang="zh-CN" altLang="en-US" sz="3600" i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～腓立比三</a:t>
            </a:r>
            <a:r>
              <a:rPr lang="en-US" altLang="zh-CN" sz="3600" i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charset="-122"/>
                <a:ea typeface="DengXian" panose="02010600030101010101" charset="-122"/>
                <a:cs typeface="DengXian" panose="02010600030101010101" charset="-122"/>
              </a:rPr>
              <a:t>8</a:t>
            </a:r>
            <a:endParaRPr lang="en-US" altLang="zh-CN" sz="3600" i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charset="-122"/>
              <a:ea typeface="DengXian" panose="02010600030101010101" charset="-122"/>
              <a:cs typeface="DengXian" panose="02010600030101010101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Flowchart: Punched Tape 1"/>
          <p:cNvSpPr/>
          <p:nvPr/>
        </p:nvSpPr>
        <p:spPr>
          <a:xfrm>
            <a:off x="1490980" y="1587500"/>
            <a:ext cx="9716770" cy="3438525"/>
          </a:xfrm>
          <a:prstGeom prst="flowChartPunched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7200" b="1"/>
              <a:t>苦难神学</a:t>
            </a:r>
            <a:endParaRPr lang="zh-CN" altLang="en-US" sz="7200" b="1"/>
          </a:p>
          <a:p>
            <a:pPr algn="ctr"/>
            <a:r>
              <a:rPr lang="en-US" altLang="zh-CN" sz="4800" b="1"/>
              <a:t>Theology of Suffering</a:t>
            </a:r>
            <a:endParaRPr lang="en-US" altLang="zh-CN" sz="4800" b="1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3245485" y="2459990"/>
            <a:ext cx="602488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8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结      束</a:t>
            </a:r>
            <a:endParaRPr lang="zh-CN" altLang="en-US" sz="8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6240" y="194945"/>
            <a:ext cx="1074420" cy="1661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310" y="194945"/>
            <a:ext cx="1097280" cy="16611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240" y="194945"/>
            <a:ext cx="1104900" cy="16611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194945"/>
            <a:ext cx="1104900" cy="16611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9960" y="194945"/>
            <a:ext cx="1104900" cy="16611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0935" y="194945"/>
            <a:ext cx="1104900" cy="16611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9855" y="194945"/>
            <a:ext cx="1089660" cy="16611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09580" y="194945"/>
            <a:ext cx="1074420" cy="1661160"/>
          </a:xfrm>
          <a:prstGeom prst="rect">
            <a:avLst/>
          </a:prstGeom>
        </p:spPr>
      </p:pic>
      <p:graphicFrame>
        <p:nvGraphicFramePr>
          <p:cNvPr id="13" name="Object 12"/>
          <p:cNvGraphicFramePr/>
          <p:nvPr/>
        </p:nvGraphicFramePr>
        <p:xfrm>
          <a:off x="431800" y="2512695"/>
          <a:ext cx="2758440" cy="3700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" name="" r:id="rId9" imgW="4914900" imgH="5966460" progId="Paint.Picture">
                  <p:embed/>
                </p:oleObj>
              </mc:Choice>
              <mc:Fallback>
                <p:oleObj name="" r:id="rId9" imgW="4914900" imgH="5966460" progId="Paint.Picture">
                  <p:embed/>
                  <p:pic>
                    <p:nvPicPr>
                      <p:cNvPr id="0" name="Picture 1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31800" y="2512695"/>
                        <a:ext cx="2758440" cy="37001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/>
          <p:nvPr/>
        </p:nvGraphicFramePr>
        <p:xfrm>
          <a:off x="3669030" y="2654300"/>
          <a:ext cx="4122420" cy="3710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" name="" r:id="rId11" imgW="6835140" imgH="5867400" progId="Paint.Picture">
                  <p:embed/>
                </p:oleObj>
              </mc:Choice>
              <mc:Fallback>
                <p:oleObj name="" r:id="rId11" imgW="6835140" imgH="5867400" progId="Paint.Picture">
                  <p:embed/>
                  <p:pic>
                    <p:nvPicPr>
                      <p:cNvPr id="0" name="Picture 15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669030" y="2654300"/>
                        <a:ext cx="4122420" cy="37109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/>
          <p:nvPr/>
        </p:nvGraphicFramePr>
        <p:xfrm>
          <a:off x="8189595" y="2654300"/>
          <a:ext cx="3390265" cy="3558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" name="" r:id="rId13" imgW="6073140" imgH="6057900" progId="Paint.Picture">
                  <p:embed/>
                </p:oleObj>
              </mc:Choice>
              <mc:Fallback>
                <p:oleObj name="" r:id="rId13" imgW="6073140" imgH="6057900" progId="Paint.Picture">
                  <p:embed/>
                  <p:pic>
                    <p:nvPicPr>
                      <p:cNvPr id="0" name="Picture 17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189595" y="2654300"/>
                        <a:ext cx="3390265" cy="35585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685015d0-acab-48f8-9dcb-ccf5223ed385}"/>
</p:tagLst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1">
      <a:majorFont>
        <a:latin typeface="Calibri"/>
        <a:ea typeface="맑은 고딕"/>
        <a:cs typeface=""/>
      </a:majorFont>
      <a:minorFont>
        <a:latin typeface="Calibri Light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15817</Words>
  <Application>WPS Presentation</Application>
  <PresentationFormat>Widescreen</PresentationFormat>
  <Paragraphs>992</Paragraphs>
  <Slides>80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80</vt:i4>
      </vt:variant>
    </vt:vector>
  </HeadingPairs>
  <TitlesOfParts>
    <vt:vector size="94" baseType="lpstr">
      <vt:lpstr>Arial</vt:lpstr>
      <vt:lpstr>SimSun</vt:lpstr>
      <vt:lpstr>Wingdings</vt:lpstr>
      <vt:lpstr>Malgun Gothic</vt:lpstr>
      <vt:lpstr>GulimChe</vt:lpstr>
      <vt:lpstr>DengXian</vt:lpstr>
      <vt:lpstr>Microsoft YaHei</vt:lpstr>
      <vt:lpstr>Arial Unicode MS</vt:lpstr>
      <vt:lpstr>Calibri Light</vt:lpstr>
      <vt:lpstr>Calibri</vt:lpstr>
      <vt:lpstr>Office 테마</vt:lpstr>
      <vt:lpstr>Paint.Picture</vt:lpstr>
      <vt:lpstr>Paint.Picture</vt:lpstr>
      <vt:lpstr>Paint.Picture</vt:lpstr>
      <vt:lpstr>约伯记导读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約伯記導讀</dc:title>
  <dc:creator/>
  <cp:lastModifiedBy>user</cp:lastModifiedBy>
  <cp:revision>178</cp:revision>
  <dcterms:created xsi:type="dcterms:W3CDTF">2020-12-16T17:07:00Z</dcterms:created>
  <dcterms:modified xsi:type="dcterms:W3CDTF">2021-04-06T07:09:39Z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1033-11.2.0.10017</vt:lpwstr>
  </property>
</Properties>
</file>